
<file path=[Content_Types].xml><?xml version="1.0" encoding="utf-8"?>
<Types xmlns="http://schemas.openxmlformats.org/package/2006/content-types">
  <Default Extension="png" ContentType="image/png"/>
  <Default Extension="bin" ContentType="application/vnd.openxmlformats-officedocument.oleObject"/>
  <Default Extension="mp3" ContentType="audio/mpe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tags/tag18.xml" ContentType="application/vnd.openxmlformats-officedocument.presentationml.tags+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tags/tag25.xml" ContentType="application/vnd.openxmlformats-officedocument.presentationml.tags+xml"/>
  <Override PartName="/ppt/notesSlides/notesSlide32.xml" ContentType="application/vnd.openxmlformats-officedocument.presentationml.notesSlide+xml"/>
  <Override PartName="/ppt/tags/tag26.xml" ContentType="application/vnd.openxmlformats-officedocument.presentationml.tags+xml"/>
  <Override PartName="/ppt/notesSlides/notesSlide33.xml" ContentType="application/vnd.openxmlformats-officedocument.presentationml.notesSlide+xml"/>
  <Override PartName="/ppt/tags/tag2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8.xml" ContentType="application/vnd.openxmlformats-officedocument.presentationml.tags+xml"/>
  <Override PartName="/ppt/notesSlides/notesSlide36.xml" ContentType="application/vnd.openxmlformats-officedocument.presentationml.notesSlide+xml"/>
  <Override PartName="/ppt/tags/tag29.xml" ContentType="application/vnd.openxmlformats-officedocument.presentationml.tags+xml"/>
  <Override PartName="/ppt/notesSlides/notesSlide37.xml" ContentType="application/vnd.openxmlformats-officedocument.presentationml.notesSlide+xml"/>
  <Override PartName="/ppt/tags/tag30.xml" ContentType="application/vnd.openxmlformats-officedocument.presentationml.tags+xml"/>
  <Override PartName="/ppt/notesSlides/notesSlide38.xml" ContentType="application/vnd.openxmlformats-officedocument.presentationml.notesSlide+xml"/>
  <Override PartName="/ppt/tags/tag31.xml" ContentType="application/vnd.openxmlformats-officedocument.presentationml.tags+xml"/>
  <Override PartName="/ppt/notesSlides/notesSlide39.xml" ContentType="application/vnd.openxmlformats-officedocument.presentationml.notesSlide+xml"/>
  <Override PartName="/ppt/tags/tag32.xml" ContentType="application/vnd.openxmlformats-officedocument.presentationml.tags+xml"/>
  <Override PartName="/ppt/notesSlides/notesSlide40.xml" ContentType="application/vnd.openxmlformats-officedocument.presentationml.notesSlide+xml"/>
  <Override PartName="/ppt/tags/tag33.xml" ContentType="application/vnd.openxmlformats-officedocument.presentationml.tags+xml"/>
  <Override PartName="/ppt/notesSlides/notesSlide41.xml" ContentType="application/vnd.openxmlformats-officedocument.presentationml.notesSlide+xml"/>
  <Override PartName="/ppt/tags/tag34.xml" ContentType="application/vnd.openxmlformats-officedocument.presentationml.tags+xml"/>
  <Override PartName="/ppt/notesSlides/notesSlide42.xml" ContentType="application/vnd.openxmlformats-officedocument.presentationml.notesSlide+xml"/>
  <Override PartName="/ppt/tags/tag35.xml" ContentType="application/vnd.openxmlformats-officedocument.presentationml.tags+xml"/>
  <Override PartName="/ppt/notesSlides/notesSlide43.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44.xml" ContentType="application/vnd.openxmlformats-officedocument.presentationml.notesSlide+xml"/>
  <Override PartName="/ppt/tags/tag43.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44.xml" ContentType="application/vnd.openxmlformats-officedocument.presentationml.tags+xml"/>
  <Override PartName="/ppt/notesSlides/notesSlide47.xml" ContentType="application/vnd.openxmlformats-officedocument.presentationml.notesSlide+xml"/>
  <Override PartName="/ppt/tags/tag45.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46.xml" ContentType="application/vnd.openxmlformats-officedocument.presentationml.tags+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8" r:id="rId6"/>
    <p:sldMasterId id="2147484293" r:id="rId7"/>
  </p:sldMasterIdLst>
  <p:notesMasterIdLst>
    <p:notesMasterId r:id="rId84"/>
  </p:notesMasterIdLst>
  <p:handoutMasterIdLst>
    <p:handoutMasterId r:id="rId85"/>
  </p:handoutMasterIdLst>
  <p:sldIdLst>
    <p:sldId id="1308" r:id="rId8"/>
    <p:sldId id="1309" r:id="rId9"/>
    <p:sldId id="1342" r:id="rId10"/>
    <p:sldId id="1328" r:id="rId11"/>
    <p:sldId id="1343" r:id="rId12"/>
    <p:sldId id="1314" r:id="rId13"/>
    <p:sldId id="1315" r:id="rId14"/>
    <p:sldId id="1332" r:id="rId15"/>
    <p:sldId id="1333" r:id="rId16"/>
    <p:sldId id="1329" r:id="rId17"/>
    <p:sldId id="1344" r:id="rId18"/>
    <p:sldId id="1323" r:id="rId19"/>
    <p:sldId id="1324" r:id="rId20"/>
    <p:sldId id="1325" r:id="rId21"/>
    <p:sldId id="1335" r:id="rId22"/>
    <p:sldId id="1326" r:id="rId23"/>
    <p:sldId id="1334" r:id="rId24"/>
    <p:sldId id="1327" r:id="rId25"/>
    <p:sldId id="1345" r:id="rId26"/>
    <p:sldId id="1316" r:id="rId27"/>
    <p:sldId id="1317" r:id="rId28"/>
    <p:sldId id="1318" r:id="rId29"/>
    <p:sldId id="1330" r:id="rId30"/>
    <p:sldId id="1320" r:id="rId31"/>
    <p:sldId id="1331" r:id="rId32"/>
    <p:sldId id="1388" r:id="rId33"/>
    <p:sldId id="1389" r:id="rId34"/>
    <p:sldId id="1336" r:id="rId35"/>
    <p:sldId id="1337" r:id="rId36"/>
    <p:sldId id="1338" r:id="rId37"/>
    <p:sldId id="1339" r:id="rId38"/>
    <p:sldId id="1340" r:id="rId39"/>
    <p:sldId id="1341" r:id="rId40"/>
    <p:sldId id="1390" r:id="rId41"/>
    <p:sldId id="1391" r:id="rId42"/>
    <p:sldId id="1392" r:id="rId43"/>
    <p:sldId id="1393" r:id="rId44"/>
    <p:sldId id="1394" r:id="rId45"/>
    <p:sldId id="1395" r:id="rId46"/>
    <p:sldId id="1396" r:id="rId47"/>
    <p:sldId id="1397" r:id="rId48"/>
    <p:sldId id="1398" r:id="rId49"/>
    <p:sldId id="1399" r:id="rId50"/>
    <p:sldId id="1400" r:id="rId51"/>
    <p:sldId id="1401" r:id="rId52"/>
    <p:sldId id="1402" r:id="rId53"/>
    <p:sldId id="1403" r:id="rId54"/>
    <p:sldId id="1404" r:id="rId55"/>
    <p:sldId id="1248" r:id="rId56"/>
    <p:sldId id="1360" r:id="rId57"/>
    <p:sldId id="1361" r:id="rId58"/>
    <p:sldId id="1362" r:id="rId59"/>
    <p:sldId id="1363" r:id="rId60"/>
    <p:sldId id="1364" r:id="rId61"/>
    <p:sldId id="1365" r:id="rId62"/>
    <p:sldId id="1366" r:id="rId63"/>
    <p:sldId id="1367" r:id="rId64"/>
    <p:sldId id="1368" r:id="rId65"/>
    <p:sldId id="1369" r:id="rId66"/>
    <p:sldId id="1370" r:id="rId67"/>
    <p:sldId id="1371" r:id="rId68"/>
    <p:sldId id="1372" r:id="rId69"/>
    <p:sldId id="1373" r:id="rId70"/>
    <p:sldId id="1374" r:id="rId71"/>
    <p:sldId id="1375" r:id="rId72"/>
    <p:sldId id="1376" r:id="rId73"/>
    <p:sldId id="1377" r:id="rId74"/>
    <p:sldId id="1378" r:id="rId75"/>
    <p:sldId id="1379" r:id="rId76"/>
    <p:sldId id="1380" r:id="rId77"/>
    <p:sldId id="1381" r:id="rId78"/>
    <p:sldId id="1382" r:id="rId79"/>
    <p:sldId id="1383" r:id="rId80"/>
    <p:sldId id="1384" r:id="rId81"/>
    <p:sldId id="1385" r:id="rId82"/>
    <p:sldId id="1387" r:id="rId8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20E964E-A65A-4B44-A4C3-50908AF08E00}">
          <p14:sldIdLst>
            <p14:sldId id="1308"/>
            <p14:sldId id="1309"/>
            <p14:sldId id="1342"/>
            <p14:sldId id="1328"/>
            <p14:sldId id="1343"/>
            <p14:sldId id="1314"/>
            <p14:sldId id="1315"/>
            <p14:sldId id="1332"/>
            <p14:sldId id="1333"/>
            <p14:sldId id="1329"/>
            <p14:sldId id="1344"/>
            <p14:sldId id="1323"/>
            <p14:sldId id="1324"/>
            <p14:sldId id="1325"/>
            <p14:sldId id="1335"/>
            <p14:sldId id="1326"/>
            <p14:sldId id="1334"/>
            <p14:sldId id="1327"/>
            <p14:sldId id="1345"/>
            <p14:sldId id="1316"/>
            <p14:sldId id="1317"/>
            <p14:sldId id="1318"/>
            <p14:sldId id="1330"/>
            <p14:sldId id="1320"/>
            <p14:sldId id="1331"/>
            <p14:sldId id="1388"/>
            <p14:sldId id="1389"/>
            <p14:sldId id="1336"/>
            <p14:sldId id="1337"/>
            <p14:sldId id="1338"/>
            <p14:sldId id="1339"/>
            <p14:sldId id="1340"/>
            <p14:sldId id="1341"/>
            <p14:sldId id="1390"/>
            <p14:sldId id="1391"/>
            <p14:sldId id="1392"/>
            <p14:sldId id="1393"/>
            <p14:sldId id="1394"/>
            <p14:sldId id="1395"/>
            <p14:sldId id="1396"/>
            <p14:sldId id="1397"/>
            <p14:sldId id="1398"/>
            <p14:sldId id="1399"/>
            <p14:sldId id="1400"/>
            <p14:sldId id="1401"/>
            <p14:sldId id="1402"/>
            <p14:sldId id="1403"/>
            <p14:sldId id="1404"/>
            <p14:sldId id="1248"/>
          </p14:sldIdLst>
        </p14:section>
        <p14:section name="Appendix - Process Guidance" id="{B12867BB-DA74-4DEF-B626-323D15784BF6}">
          <p14:sldIdLst>
            <p14:sldId id="1360"/>
            <p14:sldId id="1361"/>
            <p14:sldId id="1362"/>
            <p14:sldId id="1363"/>
            <p14:sldId id="1364"/>
            <p14:sldId id="1365"/>
            <p14:sldId id="1366"/>
            <p14:sldId id="1367"/>
            <p14:sldId id="1368"/>
            <p14:sldId id="1369"/>
            <p14:sldId id="1370"/>
            <p14:sldId id="1371"/>
            <p14:sldId id="1372"/>
            <p14:sldId id="1373"/>
            <p14:sldId id="1374"/>
            <p14:sldId id="1375"/>
            <p14:sldId id="1376"/>
            <p14:sldId id="1377"/>
            <p14:sldId id="1378"/>
            <p14:sldId id="1379"/>
            <p14:sldId id="1380"/>
            <p14:sldId id="1381"/>
            <p14:sldId id="1382"/>
            <p14:sldId id="1383"/>
            <p14:sldId id="1384"/>
            <p14:sldId id="1385"/>
            <p14:sldId id="138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chael Biver" initials="MB" lastIdx="11" clrIdx="4">
    <p:extLst>
      <p:ext uri="{19B8F6BF-5375-455C-9EA6-DF929625EA0E}">
        <p15:presenceInfo xmlns:p15="http://schemas.microsoft.com/office/powerpoint/2012/main" userId="S-1-5-21-124525095-708259637-1543119021-700241" providerId="AD"/>
      </p:ext>
    </p:extLst>
  </p:cmAuthor>
  <p:cmAuthor id="5" name="Dave Field" initials="DF" lastIdx="9" clrIdx="5">
    <p:extLst>
      <p:ext uri="{19B8F6BF-5375-455C-9EA6-DF929625EA0E}">
        <p15:presenceInfo xmlns:p15="http://schemas.microsoft.com/office/powerpoint/2012/main" userId="S-1-12-1-1654777727-1266067501-124373401-24337989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505050"/>
    <a:srgbClr val="000000"/>
    <a:srgbClr val="FFFFFF"/>
    <a:srgbClr val="737373"/>
    <a:srgbClr val="525252"/>
    <a:srgbClr val="B4009E"/>
    <a:srgbClr val="E3008C"/>
    <a:srgbClr val="107C10"/>
    <a:srgbClr val="004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65629" autoAdjust="0"/>
  </p:normalViewPr>
  <p:slideViewPr>
    <p:cSldViewPr>
      <p:cViewPr>
        <p:scale>
          <a:sx n="72" d="100"/>
          <a:sy n="72" d="100"/>
        </p:scale>
        <p:origin x="192" y="30"/>
      </p:cViewPr>
      <p:guideLst/>
    </p:cSldViewPr>
  </p:slideViewPr>
  <p:outlineViewPr>
    <p:cViewPr>
      <p:scale>
        <a:sx n="33" d="100"/>
        <a:sy n="33" d="100"/>
      </p:scale>
      <p:origin x="0" y="0"/>
    </p:cViewPr>
  </p:outlineViewPr>
  <p:notesTextViewPr>
    <p:cViewPr>
      <p:scale>
        <a:sx n="100" d="100"/>
        <a:sy n="100" d="100"/>
      </p:scale>
      <p:origin x="0" y="-228"/>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notesMaster" Target="notesMasters/notesMaster1.xml"/><Relationship Id="rId89"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tableStyles" Target="tableStyles.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6-08-18T15:32:51.295" idx="1">
    <p:pos x="10" y="10"/>
    <p:text>Might want to get the slide from MDT update 2 and change the name in the slide</p:text>
    <p:extLst>
      <p:ext uri="{C676402C-5697-4E1C-873F-D02D1690AC5C}">
        <p15:threadingInfo xmlns:p15="http://schemas.microsoft.com/office/powerpoint/2012/main" timeZoneBias="300"/>
      </p:ext>
    </p:extLst>
  </p:cm>
  <p:cm authorId="5" dt="2016-08-18T16:22:51.584" idx="5">
    <p:pos x="10" y="106"/>
    <p:text>Relabeled slide. Tried to grab from LOD lab, but error on Deployment Share.</p:text>
    <p:extLst>
      <p:ext uri="{C676402C-5697-4E1C-873F-D02D1690AC5C}">
        <p15:threadingInfo xmlns:p15="http://schemas.microsoft.com/office/powerpoint/2012/main" timeZoneBias="420">
          <p15:parentCm authorId="4" idx="1"/>
        </p15:threadingInfo>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20-Jan-17 8:57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20-Jan-17 8:57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3EB11B5-CB56-41DC-8ACC-D502B5C632C9}"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under</a:t>
            </a:r>
            <a:r>
              <a:rPr lang="en-US" baseline="0" dirty="0"/>
              <a:t> the hood</a:t>
            </a:r>
          </a:p>
          <a:p>
            <a:endParaRPr lang="en-US" baseline="0" dirty="0"/>
          </a:p>
          <a:p>
            <a:r>
              <a:rPr lang="en-US" baseline="0" dirty="0"/>
              <a:t>Provisioning is using the same management surface that is exposed through Mobile Device Management + abilities exclusive used for provisioning </a:t>
            </a:r>
          </a:p>
          <a:p>
            <a:endParaRPr lang="en-US" baseline="0" dirty="0"/>
          </a:p>
          <a:p>
            <a:r>
              <a:rPr lang="en-US" baseline="0" dirty="0"/>
              <a:t>The key difference is that MDM interactive and the server can get feedback </a:t>
            </a:r>
          </a:p>
          <a:p>
            <a:endParaRPr lang="en-US" baseline="0" dirty="0"/>
          </a:p>
          <a:p>
            <a:r>
              <a:rPr lang="en-US" baseline="0" dirty="0"/>
              <a:t>Examples of configuration service providers</a:t>
            </a:r>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057989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breakdown of the traditional deployment project, we can see that</a:t>
            </a:r>
            <a:r>
              <a:rPr lang="en-US" baseline="0" dirty="0"/>
              <a:t> it is composed of four major components:</a:t>
            </a:r>
          </a:p>
          <a:p>
            <a:endParaRPr lang="en-US" baseline="0" dirty="0"/>
          </a:p>
          <a:p>
            <a:pPr marL="171450" indent="-171450">
              <a:buFont typeface="Arial" panose="020B0604020202020204" pitchFamily="34" charset="0"/>
              <a:buChar char="•"/>
            </a:pPr>
            <a:r>
              <a:rPr lang="en-US" baseline="0" dirty="0"/>
              <a:t>Application testing and validation</a:t>
            </a:r>
          </a:p>
          <a:p>
            <a:pPr marL="171450" indent="-171450">
              <a:buFont typeface="Arial" panose="020B0604020202020204" pitchFamily="34" charset="0"/>
              <a:buChar char="•"/>
            </a:pPr>
            <a:r>
              <a:rPr lang="en-US" baseline="0" dirty="0"/>
              <a:t>The deployment process itself</a:t>
            </a:r>
          </a:p>
          <a:p>
            <a:pPr marL="171450" indent="-171450">
              <a:buFont typeface="Arial" panose="020B0604020202020204" pitchFamily="34" charset="0"/>
              <a:buChar char="•"/>
            </a:pPr>
            <a:r>
              <a:rPr lang="en-US" baseline="0" dirty="0"/>
              <a:t>Infrastructure updates</a:t>
            </a:r>
          </a:p>
          <a:p>
            <a:pPr marL="171450" indent="-171450">
              <a:buFont typeface="Arial" panose="020B0604020202020204" pitchFamily="34" charset="0"/>
              <a:buChar char="•"/>
            </a:pPr>
            <a:r>
              <a:rPr lang="en-US" baseline="0" dirty="0"/>
              <a:t>Image creation process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To reduce the overall effort, each one of these needs to be reduced by nearly an order of magnitude:</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For apps, we need to reduce the number of apps that we test.</a:t>
            </a:r>
          </a:p>
          <a:p>
            <a:pPr marL="171450" indent="-171450">
              <a:buFont typeface="Arial" panose="020B0604020202020204" pitchFamily="34" charset="0"/>
              <a:buChar char="•"/>
            </a:pPr>
            <a:r>
              <a:rPr lang="en-US" baseline="0" dirty="0"/>
              <a:t>For infrastructure, we need to reduce the dependencies between Windows 10 and other infrastructure components, and in cases where these dependencies can’t be eliminated, make it easier to update the infrastructure.</a:t>
            </a:r>
          </a:p>
          <a:p>
            <a:pPr marL="171450" indent="-171450">
              <a:buFont typeface="Arial" panose="020B0604020202020204" pitchFamily="34" charset="0"/>
              <a:buChar char="•"/>
            </a:pPr>
            <a:r>
              <a:rPr lang="en-US" baseline="0" dirty="0"/>
              <a:t>For the deployment process, we need to shift from traditional wipe-and-load deployments to in-place upgrade.</a:t>
            </a:r>
          </a:p>
          <a:p>
            <a:pPr marL="171450" indent="-171450">
              <a:buFont typeface="Arial" panose="020B0604020202020204" pitchFamily="34" charset="0"/>
              <a:buChar char="•"/>
            </a:pPr>
            <a:r>
              <a:rPr lang="en-US" baseline="0" dirty="0"/>
              <a:t>And since we’re using in-place upgrade, we don’t need custom images at all.</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Of course customers want proof that this can be done, and we’re working on customer case studies that explore this in greater detail. In the meantime, it’s worth noting that Microsoft’s own deployment took only a few weeks – see the IT showcase whitepaper for more information.</a:t>
            </a:r>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119715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3043343" cy="465455"/>
          </a:xfrm>
          <a:prstGeom prst="rect">
            <a:avLst/>
          </a:prstGeom>
        </p:spPr>
        <p:txBody>
          <a:bodyPr lIns="93324" tIns="46662" rIns="93324" bIns="46662"/>
          <a:lstStyle/>
          <a:p>
            <a:r>
              <a:rPr lang="en-US" dirty="0"/>
              <a:t>SMSG Readiness</a:t>
            </a:r>
          </a:p>
        </p:txBody>
      </p:sp>
      <p:sp>
        <p:nvSpPr>
          <p:cNvPr id="5" name="Footer Placeholder 4"/>
          <p:cNvSpPr>
            <a:spLocks noGrp="1"/>
          </p:cNvSpPr>
          <p:nvPr>
            <p:ph type="ftr" sz="quarter" idx="11"/>
          </p:nvPr>
        </p:nvSpPr>
        <p:spPr>
          <a:xfrm>
            <a:off x="0" y="8843645"/>
            <a:ext cx="6063276" cy="362391"/>
          </a:xfrm>
          <a:prstGeom prst="rect">
            <a:avLst/>
          </a:prstGeom>
        </p:spPr>
        <p:txBody>
          <a:bodyPr lIns="93324" tIns="46662" rIns="93324" bIns="46662"/>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a:xfrm>
            <a:off x="3978132" y="0"/>
            <a:ext cx="3043343" cy="465455"/>
          </a:xfrm>
          <a:prstGeom prst="rect">
            <a:avLst/>
          </a:prstGeom>
        </p:spPr>
        <p:txBody>
          <a:bodyPr lIns="93324" tIns="46662" rIns="93324" bIns="46662"/>
          <a:lstStyle/>
          <a:p>
            <a:fld id="{13F7E13E-1E6A-4266-8520-3C6BFDAD37EF}" type="datetime1">
              <a:rPr lang="en-US" smtClean="0"/>
              <a:t>20-Jan-17</a:t>
            </a:fld>
            <a:endParaRPr lang="en-US" dirty="0"/>
          </a:p>
        </p:txBody>
      </p:sp>
      <p:sp>
        <p:nvSpPr>
          <p:cNvPr id="7" name="Slide Number Placeholder 6"/>
          <p:cNvSpPr>
            <a:spLocks noGrp="1"/>
          </p:cNvSpPr>
          <p:nvPr>
            <p:ph type="sldNum" sz="quarter" idx="13"/>
          </p:nvPr>
        </p:nvSpPr>
        <p:spPr>
          <a:xfrm>
            <a:off x="6051570" y="8842029"/>
            <a:ext cx="969904" cy="465455"/>
          </a:xfrm>
          <a:prstGeom prst="rect">
            <a:avLst/>
          </a:prstGeom>
        </p:spPr>
        <p:txBody>
          <a:bodyPr lIns="93324" tIns="46662" rIns="93324" bIns="46662"/>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40701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relationships between the components, Platforms, services (methods),</a:t>
            </a:r>
            <a:r>
              <a:rPr lang="en-US" baseline="0" dirty="0"/>
              <a:t> and scenarios used in typical wipe-and-load deployments. Let’s take a little time to discuss the relationships between these elements and when you would use one or another in your deployments.</a:t>
            </a:r>
            <a:endParaRPr lang="en-US" dirty="0"/>
          </a:p>
        </p:txBody>
      </p:sp>
    </p:spTree>
    <p:extLst>
      <p:ext uri="{BB962C8B-B14F-4D97-AF65-F5344CB8AC3E}">
        <p14:creationId xmlns:p14="http://schemas.microsoft.com/office/powerpoint/2010/main" val="4192536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who have not been introduced, let’s take a look at the flow of a typical wipe-and-load deployment.</a:t>
            </a:r>
          </a:p>
          <a:p>
            <a:endParaRPr lang="en-US" dirty="0"/>
          </a:p>
          <a:p>
            <a:r>
              <a:rPr lang="en-US" dirty="0"/>
              <a:t>{Walk</a:t>
            </a:r>
            <a:r>
              <a:rPr lang="en-US" baseline="0" dirty="0"/>
              <a:t> through and explain}</a:t>
            </a:r>
            <a:endParaRPr lang="en-US" dirty="0"/>
          </a:p>
        </p:txBody>
      </p:sp>
      <p:sp>
        <p:nvSpPr>
          <p:cNvPr id="4" name="Header Placeholder 3"/>
          <p:cNvSpPr>
            <a:spLocks noGrp="1"/>
          </p:cNvSpPr>
          <p:nvPr>
            <p:ph type="hdr" sz="quarter" idx="10"/>
          </p:nvPr>
        </p:nvSpPr>
        <p:spPr>
          <a:xfrm>
            <a:off x="0" y="0"/>
            <a:ext cx="3043343" cy="465455"/>
          </a:xfrm>
          <a:prstGeom prst="rect">
            <a:avLst/>
          </a:prstGeom>
        </p:spPr>
        <p:txBody>
          <a:bodyPr lIns="93324" tIns="46662" rIns="93324" bIns="46662"/>
          <a:lstStyle/>
          <a:p>
            <a:r>
              <a:rPr lang="en-US" dirty="0"/>
              <a:t>SMSG Readiness</a:t>
            </a:r>
          </a:p>
        </p:txBody>
      </p:sp>
      <p:sp>
        <p:nvSpPr>
          <p:cNvPr id="5" name="Footer Placeholder 4"/>
          <p:cNvSpPr>
            <a:spLocks noGrp="1"/>
          </p:cNvSpPr>
          <p:nvPr>
            <p:ph type="ftr" sz="quarter" idx="11"/>
          </p:nvPr>
        </p:nvSpPr>
        <p:spPr>
          <a:xfrm>
            <a:off x="0" y="8843645"/>
            <a:ext cx="6063276" cy="362391"/>
          </a:xfrm>
          <a:prstGeom prst="rect">
            <a:avLst/>
          </a:prstGeom>
        </p:spPr>
        <p:txBody>
          <a:bodyPr lIns="93324" tIns="46662" rIns="93324" bIns="46662"/>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a:xfrm>
            <a:off x="3978132" y="0"/>
            <a:ext cx="3043343" cy="465455"/>
          </a:xfrm>
          <a:prstGeom prst="rect">
            <a:avLst/>
          </a:prstGeom>
        </p:spPr>
        <p:txBody>
          <a:bodyPr lIns="93324" tIns="46662" rIns="93324" bIns="46662"/>
          <a:lstStyle/>
          <a:p>
            <a:fld id="{E6E66BB2-D758-44C1-B500-0FE569439ADE}" type="datetime1">
              <a:rPr lang="en-US" smtClean="0"/>
              <a:t>20-Jan-17</a:t>
            </a:fld>
            <a:endParaRPr lang="en-US" dirty="0"/>
          </a:p>
        </p:txBody>
      </p:sp>
      <p:sp>
        <p:nvSpPr>
          <p:cNvPr id="7" name="Slide Number Placeholder 6"/>
          <p:cNvSpPr>
            <a:spLocks noGrp="1"/>
          </p:cNvSpPr>
          <p:nvPr>
            <p:ph type="sldNum" sz="quarter" idx="13"/>
          </p:nvPr>
        </p:nvSpPr>
        <p:spPr>
          <a:xfrm>
            <a:off x="6051570" y="8842029"/>
            <a:ext cx="969904" cy="465455"/>
          </a:xfrm>
          <a:prstGeom prst="rect">
            <a:avLst/>
          </a:prstGeom>
        </p:spPr>
        <p:txBody>
          <a:bodyPr lIns="93324" tIns="46662" rIns="93324" bIns="46662"/>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7799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11363" y="193675"/>
            <a:ext cx="3048000" cy="1714500"/>
          </a:xfrm>
        </p:spPr>
      </p:sp>
      <p:sp>
        <p:nvSpPr>
          <p:cNvPr id="3" name="Notes Placeholder 2"/>
          <p:cNvSpPr>
            <a:spLocks noGrp="1"/>
          </p:cNvSpPr>
          <p:nvPr>
            <p:ph type="body" idx="1"/>
          </p:nvPr>
        </p:nvSpPr>
        <p:spPr/>
        <p:txBody>
          <a:bodyPr/>
          <a:lstStyle/>
          <a:p>
            <a:r>
              <a:rPr lang="en-US" dirty="0"/>
              <a:t>Talk about how we are now</a:t>
            </a:r>
            <a:r>
              <a:rPr lang="en-US" baseline="0" dirty="0"/>
              <a:t> recommending only test the absolutely missions critical applications </a:t>
            </a:r>
          </a:p>
          <a:p>
            <a:r>
              <a:rPr lang="en-US" baseline="0" dirty="0"/>
              <a:t>Deploy into pilot groups and react to issues that they identify rather than fixing everything before deployment</a:t>
            </a:r>
          </a:p>
          <a:p>
            <a:r>
              <a:rPr lang="en-US" baseline="0" dirty="0"/>
              <a:t>Refer back to the new rolling model of deployment where things are being evaluated on insider preview, tested in pilot groups with CB, and then widely distributed with CBB</a:t>
            </a:r>
          </a:p>
        </p:txBody>
      </p:sp>
      <p:sp>
        <p:nvSpPr>
          <p:cNvPr id="8" name="Date Placeholder 7"/>
          <p:cNvSpPr>
            <a:spLocks noGrp="1"/>
          </p:cNvSpPr>
          <p:nvPr>
            <p:ph type="dt" idx="10"/>
          </p:nvPr>
        </p:nvSpPr>
        <p:spPr>
          <a:xfrm>
            <a:off x="3978132" y="0"/>
            <a:ext cx="3043343" cy="465455"/>
          </a:xfrm>
          <a:prstGeom prst="rect">
            <a:avLst/>
          </a:prstGeom>
        </p:spPr>
        <p:txBody>
          <a:bodyPr lIns="93324" tIns="46662" rIns="93324" bIns="46662"/>
          <a:lstStyle/>
          <a:p>
            <a:pPr algn="r" defTabSz="951956">
              <a:defRPr/>
            </a:pPr>
            <a:fld id="{886A01CB-FE27-4E2E-85F0-7213E8BC1252}" type="datetime1">
              <a:rPr lang="en-US" sz="1200">
                <a:solidFill>
                  <a:prstClr val="black"/>
                </a:solidFill>
                <a:latin typeface="Segoe UI" pitchFamily="34" charset="0"/>
              </a:rPr>
              <a:pPr algn="r" defTabSz="951956">
                <a:defRPr/>
              </a:pPr>
              <a:t>20-Jan-17</a:t>
            </a:fld>
            <a:endParaRPr lang="en-US" sz="1200" dirty="0">
              <a:solidFill>
                <a:prstClr val="black"/>
              </a:solidFill>
              <a:latin typeface="Segoe UI" pitchFamily="34" charset="0"/>
            </a:endParaRPr>
          </a:p>
        </p:txBody>
      </p:sp>
      <p:sp>
        <p:nvSpPr>
          <p:cNvPr id="9" name="Footer Placeholder 8"/>
          <p:cNvSpPr>
            <a:spLocks noGrp="1"/>
          </p:cNvSpPr>
          <p:nvPr>
            <p:ph type="ftr" sz="quarter" idx="11"/>
          </p:nvPr>
        </p:nvSpPr>
        <p:spPr>
          <a:xfrm>
            <a:off x="0" y="8843645"/>
            <a:ext cx="6063276" cy="362391"/>
          </a:xfrm>
          <a:prstGeom prst="rect">
            <a:avLst/>
          </a:prstGeom>
        </p:spPr>
        <p:txBody>
          <a:bodyPr lIns="93324" tIns="46662" rIns="93324" bIns="46662"/>
          <a:lstStyle/>
          <a:p>
            <a:pPr marL="583273"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0" name="Slide Number Placeholder 9"/>
          <p:cNvSpPr>
            <a:spLocks noGrp="1"/>
          </p:cNvSpPr>
          <p:nvPr>
            <p:ph type="sldNum" sz="quarter" idx="12"/>
          </p:nvPr>
        </p:nvSpPr>
        <p:spPr>
          <a:xfrm>
            <a:off x="6051570" y="8842029"/>
            <a:ext cx="969904" cy="465455"/>
          </a:xfrm>
          <a:prstGeom prst="rect">
            <a:avLst/>
          </a:prstGeom>
        </p:spPr>
        <p:txBody>
          <a:bodyPr lIns="93324" tIns="46662" rIns="93324" bIns="46662"/>
          <a:lstStyle/>
          <a:p>
            <a:pPr algn="r" defTabSz="951956">
              <a:defRPr/>
            </a:pPr>
            <a:fld id="{B4008EB6-D09E-4580-8CD6-DDB14511944F}" type="slidenum">
              <a:rPr lang="en-US" sz="1200">
                <a:solidFill>
                  <a:prstClr val="black"/>
                </a:solidFill>
                <a:latin typeface="Segoe UI" pitchFamily="34" charset="0"/>
              </a:rPr>
              <a:pPr algn="r" defTabSz="951956">
                <a:defRPr/>
              </a:pPr>
              <a:t>24</a:t>
            </a:fld>
            <a:endParaRPr lang="en-US" sz="1200" dirty="0">
              <a:solidFill>
                <a:prstClr val="black"/>
              </a:solidFill>
              <a:latin typeface="Segoe UI" pitchFamily="34" charset="0"/>
            </a:endParaRPr>
          </a:p>
        </p:txBody>
      </p:sp>
    </p:spTree>
    <p:extLst>
      <p:ext uri="{BB962C8B-B14F-4D97-AF65-F5344CB8AC3E}">
        <p14:creationId xmlns:p14="http://schemas.microsoft.com/office/powerpoint/2010/main" val="3305930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Upgrade Analytics Service uses telemetry data to provide powerful upgrade readiness insights and recommendations about the computers, applications and drivers in your organization. This new service guides you through upgrade projects using a workflow based on Microsoft recommended practices. Up-to-date inventory data allows you to balance cost and risk in your upgrade projects. </a:t>
            </a:r>
          </a:p>
          <a:p>
            <a:endParaRPr lang="en-US" dirty="0"/>
          </a:p>
          <a:p>
            <a:r>
              <a:rPr lang="en-US" dirty="0"/>
              <a:t>The Ready for Windows Logo Program allows solution developers to register their products compliance with Windows 10 and receive a listing in the Ready for Windows 10 Directory. The Ready for Windows Directory not only lists supported ISV products, but offers</a:t>
            </a:r>
            <a:r>
              <a:rPr lang="en-US" baseline="0" dirty="0"/>
              <a:t> additional resources for preparing for Windows 10 as well as a roadmap of “In Development”, Preview, and Released Windows 10 features.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661739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1200" dirty="0">
                <a:solidFill>
                  <a:srgbClr val="5C2D91"/>
                </a:solidFill>
              </a:rPr>
              <a:t>360 degree view into the organization device, driver and application inventory keeps you in control</a:t>
            </a:r>
          </a:p>
          <a:p>
            <a:r>
              <a:rPr lang="en-US" sz="1200" dirty="0">
                <a:solidFill>
                  <a:srgbClr val="5C2D91"/>
                </a:solidFill>
              </a:rPr>
              <a:t>Clear workflow visualization from pilot to deployment reduces complexity and risk</a:t>
            </a:r>
          </a:p>
          <a:p>
            <a:r>
              <a:rPr lang="en-US" sz="1200" dirty="0">
                <a:solidFill>
                  <a:srgbClr val="5C2D91"/>
                </a:solidFill>
              </a:rPr>
              <a:t>Data driven app rationalization tools reduce validation time and cost</a:t>
            </a:r>
          </a:p>
          <a:p>
            <a:r>
              <a:rPr lang="en-US" sz="1200" dirty="0">
                <a:solidFill>
                  <a:srgbClr val="5C2D91"/>
                </a:solidFill>
              </a:rPr>
              <a:t>Direct access to guidance and insights into compatibility issues known to Microsoft gives you help when you need it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a:defRPr/>
            </a:pPr>
            <a:fld id="{E8E77C6A-1F4E-4025-9E6D-E2EB34023891}" type="datetime8">
              <a:rPr lang="en-US" sz="1800" kern="0" smtClean="0">
                <a:solidFill>
                  <a:sysClr val="windowText" lastClr="000000"/>
                </a:solidFill>
              </a:rPr>
              <a:pPr>
                <a:defRPr/>
              </a:pPr>
              <a:t>20-Jan-17 8:57 AM</a:t>
            </a:fld>
            <a:endParaRPr lang="en-US" sz="1800" kern="0" dirty="0">
              <a:solidFill>
                <a:sysClr val="windowText" lastClr="000000"/>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a:defRPr/>
            </a:pPr>
            <a:fld id="{8B263312-38AA-4E1E-B2B5-0F8F122B24FE}" type="slidenum">
              <a:rPr lang="en-US" sz="1800" kern="0" smtClean="0">
                <a:solidFill>
                  <a:sysClr val="windowText" lastClr="000000"/>
                </a:solidFill>
              </a:rPr>
              <a:pPr>
                <a:defRPr/>
              </a:pPr>
              <a:t>26</a:t>
            </a:fld>
            <a:endParaRPr lang="en-US" sz="1800" kern="0" dirty="0">
              <a:solidFill>
                <a:sysClr val="windowText" lastClr="000000"/>
              </a:solidFill>
            </a:endParaRPr>
          </a:p>
        </p:txBody>
      </p:sp>
      <p:sp>
        <p:nvSpPr>
          <p:cNvPr id="9" name="Header Placeholder 8"/>
          <p:cNvSpPr>
            <a:spLocks noGrp="1"/>
          </p:cNvSpPr>
          <p:nvPr>
            <p:ph type="hdr" sz="quarter" idx="14"/>
          </p:nvPr>
        </p:nvSpPr>
        <p:spPr/>
        <p:txBody>
          <a:bodyPr/>
          <a:lstStyle/>
          <a:p>
            <a:pPr>
              <a:defRPr/>
            </a:pPr>
            <a:endParaRPr lang="en-US" sz="1800" kern="0" dirty="0">
              <a:solidFill>
                <a:sysClr val="windowText" lastClr="000000"/>
              </a:solidFill>
            </a:endParaRPr>
          </a:p>
        </p:txBody>
      </p:sp>
      <p:sp>
        <p:nvSpPr>
          <p:cNvPr id="5" name="Footer Placeholder 4"/>
          <p:cNvSpPr>
            <a:spLocks noGrp="1"/>
          </p:cNvSpPr>
          <p:nvPr>
            <p:ph type="ftr" sz="quarter" idx="15"/>
          </p:nvPr>
        </p:nvSpPr>
        <p:spPr/>
        <p:txBody>
          <a:bodyPr/>
          <a:lstStyle/>
          <a:p>
            <a:pPr marL="398463"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56179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Declare Support for Windows 10 and</a:t>
            </a:r>
            <a:r>
              <a:rPr lang="en-US" sz="1200" b="1" kern="1200" baseline="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List</a:t>
            </a:r>
            <a:r>
              <a:rPr lang="en-US" sz="1200" b="1" kern="1200" baseline="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Compatible Applications in Windows Directory</a:t>
            </a:r>
          </a:p>
          <a:p>
            <a:r>
              <a:rPr lang="en-US" sz="1200" kern="1200" dirty="0">
                <a:solidFill>
                  <a:schemeClr val="tx1"/>
                </a:solidFill>
                <a:effectLst/>
                <a:latin typeface="+mn-lt"/>
                <a:ea typeface="+mn-ea"/>
                <a:cs typeface="+mn-cs"/>
              </a:rPr>
              <a:t> </a:t>
            </a:r>
          </a:p>
          <a:p>
            <a:pPr marL="171450" indent="-171450" rtl="0" fontAlgn="ctr">
              <a:buFont typeface="Arial" panose="020B0604020202020204" pitchFamily="34" charset="0"/>
              <a:buChar char="•"/>
            </a:pPr>
            <a:r>
              <a:rPr lang="en-US" sz="1200" b="0" i="0" kern="1200" dirty="0">
                <a:solidFill>
                  <a:schemeClr val="tx1"/>
                </a:solidFill>
                <a:effectLst/>
                <a:latin typeface="+mn-lt"/>
                <a:ea typeface="+mn-ea"/>
                <a:cs typeface="+mn-cs"/>
              </a:rPr>
              <a:t>Drive global awareness and grow your business</a:t>
            </a:r>
          </a:p>
          <a:p>
            <a:pPr marL="171450" indent="-171450" rtl="0" fontAlgn="ctr">
              <a:buFont typeface="Arial" panose="020B0604020202020204" pitchFamily="34" charset="0"/>
              <a:buChar char="•"/>
            </a:pPr>
            <a:r>
              <a:rPr lang="en-US" sz="1200" b="0" i="0" kern="1200" dirty="0">
                <a:solidFill>
                  <a:schemeClr val="tx1"/>
                </a:solidFill>
                <a:effectLst/>
                <a:latin typeface="+mn-lt"/>
                <a:ea typeface="+mn-ea"/>
                <a:cs typeface="+mn-cs"/>
              </a:rPr>
              <a:t>Build customer confidence in quality of your applications</a:t>
            </a:r>
          </a:p>
          <a:p>
            <a:pPr marL="171450" indent="-171450" rtl="0" fontAlgn="ctr">
              <a:buFont typeface="Arial" panose="020B0604020202020204" pitchFamily="34" charset="0"/>
              <a:buChar char="•"/>
            </a:pPr>
            <a:r>
              <a:rPr lang="en-US" sz="1200" b="0" i="0" kern="1200" dirty="0">
                <a:solidFill>
                  <a:schemeClr val="tx1"/>
                </a:solidFill>
                <a:effectLst/>
                <a:latin typeface="+mn-lt"/>
                <a:ea typeface="+mn-ea"/>
                <a:cs typeface="+mn-cs"/>
              </a:rPr>
              <a:t>Gain valuable telemetry data for insights to customer usage patterns and app. behavior</a:t>
            </a:r>
          </a:p>
          <a:p>
            <a:r>
              <a:rPr lang="en-US" sz="120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Microsoft Ready for Windows Directory</a:t>
            </a:r>
            <a:r>
              <a:rPr lang="en-US" sz="1200" b="0" kern="1200" baseline="0" dirty="0">
                <a:solidFill>
                  <a:schemeClr val="tx1"/>
                </a:solidFill>
                <a:effectLst/>
                <a:latin typeface="+mn-lt"/>
                <a:ea typeface="+mn-ea"/>
                <a:cs typeface="+mn-cs"/>
              </a:rPr>
              <a:t> is</a:t>
            </a:r>
            <a:r>
              <a:rPr lang="en-US" sz="1200" b="0" kern="1200" dirty="0">
                <a:solidFill>
                  <a:schemeClr val="tx1"/>
                </a:solidFill>
                <a:effectLst/>
                <a:latin typeface="+mn-lt"/>
                <a:ea typeface="+mn-ea"/>
                <a:cs typeface="+mn-cs"/>
              </a:rPr>
              <a:t> a new web site that makes it easy for ISVs to list commercial applications that support Windows 10 and generate market visibility for their solutions.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All ISVs have to do is create a support statement for Windows 10 that we can link to on their web site, and complete a short application. Once reviewed and accepted by Microsoft, solutions will be listed in the directory for anyone looking for Windows software providers.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Ready for Windows will be heavily promoted to commercial customers world-wide on Microsoft web properties and through paid search, so ISVs can now reach a global market, generating leads to grow their business. And business customers will be able to search the directory for compatible apps and upgrade to Windows 10 with confidence knowing the business solutions they rely on are Windows ready today.  </a:t>
            </a:r>
          </a:p>
          <a:p>
            <a:endParaRPr lang="en-US" sz="1200" b="0" kern="1200" dirty="0">
              <a:solidFill>
                <a:schemeClr val="tx1"/>
              </a:solidFill>
              <a:effectLst/>
              <a:latin typeface="+mn-lt"/>
              <a:ea typeface="+mn-ea"/>
              <a:cs typeface="+mn-cs"/>
            </a:endParaRPr>
          </a:p>
          <a:p>
            <a:pPr marL="0" lvl="1" indent="0">
              <a:lnSpc>
                <a:spcPct val="110000"/>
              </a:lnSpc>
              <a:spcBef>
                <a:spcPts val="1200"/>
              </a:spcBef>
              <a:buNone/>
              <a:defRPr/>
            </a:pPr>
            <a:r>
              <a:rPr lang="en-US" sz="1600" b="1" dirty="0">
                <a:gradFill>
                  <a:gsLst>
                    <a:gs pos="0">
                      <a:schemeClr val="accent1"/>
                    </a:gs>
                    <a:gs pos="100000">
                      <a:schemeClr val="accent1"/>
                    </a:gs>
                  </a:gsLst>
                  <a:lin ang="5400000" scaled="1"/>
                </a:gradFill>
              </a:rPr>
              <a:t>Partners can also benefit from using Windows 10 Compatible Logo to differentiate and promote the quality of their</a:t>
            </a:r>
            <a:r>
              <a:rPr lang="en-US" sz="1600" b="1" baseline="0" dirty="0">
                <a:gradFill>
                  <a:gsLst>
                    <a:gs pos="0">
                      <a:schemeClr val="accent1"/>
                    </a:gs>
                    <a:gs pos="100000">
                      <a:schemeClr val="accent1"/>
                    </a:gs>
                  </a:gsLst>
                  <a:lin ang="5400000" scaled="1"/>
                </a:gradFill>
              </a:rPr>
              <a:t> apps.</a:t>
            </a:r>
            <a:endParaRPr lang="en-US" sz="1600" b="1" dirty="0">
              <a:gradFill>
                <a:gsLst>
                  <a:gs pos="0">
                    <a:schemeClr val="accent1"/>
                  </a:gs>
                  <a:gs pos="100000">
                    <a:schemeClr val="accent1"/>
                  </a:gs>
                </a:gsLst>
                <a:lin ang="5400000" scaled="1"/>
              </a:gradFill>
            </a:endParaRPr>
          </a:p>
          <a:p>
            <a:pPr marL="0" lvl="1" indent="0">
              <a:lnSpc>
                <a:spcPct val="110000"/>
              </a:lnSpc>
              <a:spcBef>
                <a:spcPts val="1200"/>
              </a:spcBef>
              <a:buNone/>
              <a:defRPr/>
            </a:pPr>
            <a:endParaRPr lang="en-US" sz="1600" b="1" dirty="0">
              <a:gradFill>
                <a:gsLst>
                  <a:gs pos="0">
                    <a:schemeClr val="accent1"/>
                  </a:gs>
                  <a:gs pos="100000">
                    <a:schemeClr val="accent1"/>
                  </a:gs>
                </a:gsLst>
                <a:lin ang="5400000" scaled="1"/>
              </a:gradFill>
            </a:endParaRPr>
          </a:p>
          <a:p>
            <a:pPr marL="285750" lvl="1" indent="-285750">
              <a:buSzPct val="125000"/>
              <a:buFont typeface="Arial" panose="020B0604020202020204" pitchFamily="34" charset="0"/>
              <a:buChar char="•"/>
              <a:defRPr/>
            </a:pPr>
            <a:r>
              <a:rPr lang="en-US" sz="1600" dirty="0"/>
              <a:t>ISVs that issue a support statement for Windows 10 </a:t>
            </a:r>
            <a:r>
              <a:rPr lang="en-US" sz="1600" b="1" u="sng" dirty="0"/>
              <a:t>and</a:t>
            </a:r>
            <a:r>
              <a:rPr lang="en-US" sz="1600" dirty="0"/>
              <a:t> Windows as a Service (</a:t>
            </a:r>
            <a:r>
              <a:rPr lang="en-US" sz="1600" dirty="0" err="1"/>
              <a:t>WaaS</a:t>
            </a:r>
            <a:r>
              <a:rPr lang="en-US" sz="1600" dirty="0"/>
              <a:t>) are granted (limited) usage rights to the Windows Compatible logo, helping them to build customer confidence and demand for their</a:t>
            </a:r>
            <a:r>
              <a:rPr lang="en-US" sz="1600" baseline="0" dirty="0"/>
              <a:t> apps</a:t>
            </a:r>
            <a:r>
              <a:rPr lang="en-US" sz="1600" dirty="0"/>
              <a:t>. by enhancing  their marketing materials and websites.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4FF3572-88E3-4944-9514-DD4E1DB0A03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0367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Windows 10 deployment and management lab kit</a:t>
            </a:r>
          </a:p>
          <a:p>
            <a:r>
              <a:rPr lang="en-US" sz="900" kern="1200" dirty="0">
                <a:solidFill>
                  <a:schemeClr val="tx1"/>
                </a:solidFill>
                <a:effectLst/>
                <a:latin typeface="Segoe UI Light" pitchFamily="34" charset="0"/>
                <a:ea typeface="+mn-ea"/>
                <a:cs typeface="+mn-cs"/>
              </a:rPr>
              <a:t>The Windows 10 Deployment and Management Lab Kit includes everything you need to review the new in-place upgrade option plus traditional deployment methods and other management tools. This free kit features:</a:t>
            </a:r>
          </a:p>
          <a:p>
            <a:r>
              <a:rPr lang="en-US" sz="900" b="1" kern="1200" dirty="0">
                <a:solidFill>
                  <a:schemeClr val="tx1"/>
                </a:solidFill>
                <a:effectLst/>
                <a:latin typeface="Segoe UI Light" pitchFamily="34" charset="0"/>
                <a:ea typeface="+mn-ea"/>
                <a:cs typeface="+mn-cs"/>
              </a:rPr>
              <a:t>A complete lab environment</a:t>
            </a:r>
          </a:p>
          <a:p>
            <a:r>
              <a:rPr lang="en-US" sz="900" kern="1200" dirty="0">
                <a:solidFill>
                  <a:schemeClr val="tx1"/>
                </a:solidFill>
                <a:effectLst/>
                <a:latin typeface="Segoe UI Light" pitchFamily="34" charset="0"/>
                <a:ea typeface="+mn-ea"/>
                <a:cs typeface="+mn-cs"/>
              </a:rPr>
              <a:t>The kit includes a pre-configured virtual lab environment with evaluation versions of:</a:t>
            </a:r>
          </a:p>
          <a:p>
            <a:r>
              <a:rPr lang="en-US" sz="900" kern="1200" dirty="0">
                <a:solidFill>
                  <a:schemeClr val="tx1"/>
                </a:solidFill>
                <a:effectLst/>
                <a:latin typeface="Segoe UI Light" pitchFamily="34" charset="0"/>
                <a:ea typeface="+mn-ea"/>
                <a:cs typeface="+mn-cs"/>
              </a:rPr>
              <a:t>Windows 10 Enterprise, version 1607 (Windows 10 Anniversary Update)</a:t>
            </a:r>
          </a:p>
          <a:p>
            <a:r>
              <a:rPr lang="en-US" sz="900" kern="1200" dirty="0">
                <a:solidFill>
                  <a:schemeClr val="tx1"/>
                </a:solidFill>
                <a:effectLst/>
                <a:latin typeface="Segoe UI Light" pitchFamily="34" charset="0"/>
                <a:ea typeface="+mn-ea"/>
                <a:cs typeface="+mn-cs"/>
              </a:rPr>
              <a:t>System Center 2012 Configuration Manager 1511 (including upgrade guidance to Configuration Manager 1606)</a:t>
            </a:r>
          </a:p>
          <a:p>
            <a:r>
              <a:rPr lang="en-US" sz="900" kern="1200" dirty="0">
                <a:solidFill>
                  <a:schemeClr val="tx1"/>
                </a:solidFill>
                <a:effectLst/>
                <a:latin typeface="Segoe UI Light" pitchFamily="34" charset="0"/>
                <a:ea typeface="+mn-ea"/>
                <a:cs typeface="+mn-cs"/>
              </a:rPr>
              <a:t>Windows Assessment and Deployment Kit for Windows 10, version 1607</a:t>
            </a:r>
          </a:p>
          <a:p>
            <a:r>
              <a:rPr lang="en-US" sz="900" kern="1200" dirty="0">
                <a:solidFill>
                  <a:schemeClr val="tx1"/>
                </a:solidFill>
                <a:effectLst/>
                <a:latin typeface="Segoe UI Light" pitchFamily="34" charset="0"/>
                <a:ea typeface="+mn-ea"/>
                <a:cs typeface="+mn-cs"/>
              </a:rPr>
              <a:t>Microsoft Deployment Toolkit 2013 Update 2</a:t>
            </a:r>
          </a:p>
          <a:p>
            <a:r>
              <a:rPr lang="en-US" sz="900" kern="1200" dirty="0">
                <a:solidFill>
                  <a:schemeClr val="tx1"/>
                </a:solidFill>
                <a:effectLst/>
                <a:latin typeface="Segoe UI Light" pitchFamily="34" charset="0"/>
                <a:ea typeface="+mn-ea"/>
                <a:cs typeface="+mn-cs"/>
              </a:rPr>
              <a:t>Microsoft Application Virtualization (App-V) 5.1</a:t>
            </a:r>
          </a:p>
          <a:p>
            <a:r>
              <a:rPr lang="en-US" sz="900" kern="1200" dirty="0">
                <a:solidFill>
                  <a:schemeClr val="tx1"/>
                </a:solidFill>
                <a:effectLst/>
                <a:latin typeface="Segoe UI Light" pitchFamily="34" charset="0"/>
                <a:ea typeface="+mn-ea"/>
                <a:cs typeface="+mn-cs"/>
              </a:rPr>
              <a:t>Microsoft BitLocker Administration and Monitoring (MBAM) 2.5 Service Pack 1</a:t>
            </a:r>
          </a:p>
          <a:p>
            <a:r>
              <a:rPr lang="en-US" sz="900" kern="1200" dirty="0">
                <a:solidFill>
                  <a:schemeClr val="tx1"/>
                </a:solidFill>
                <a:effectLst/>
                <a:latin typeface="Segoe UI Light" pitchFamily="34" charset="0"/>
                <a:ea typeface="+mn-ea"/>
                <a:cs typeface="+mn-cs"/>
              </a:rPr>
              <a:t>Windows Server 2012 R2</a:t>
            </a:r>
          </a:p>
          <a:p>
            <a:r>
              <a:rPr lang="en-US" sz="900" b="1" kern="1200" dirty="0">
                <a:solidFill>
                  <a:schemeClr val="tx1"/>
                </a:solidFill>
                <a:effectLst/>
                <a:latin typeface="Segoe UI Light" pitchFamily="34" charset="0"/>
                <a:ea typeface="+mn-ea"/>
                <a:cs typeface="+mn-cs"/>
              </a:rPr>
              <a:t>Step-by-step labs</a:t>
            </a:r>
          </a:p>
          <a:p>
            <a:r>
              <a:rPr lang="en-US" sz="900" kern="1200" dirty="0">
                <a:solidFill>
                  <a:schemeClr val="tx1"/>
                </a:solidFill>
                <a:effectLst/>
                <a:latin typeface="Segoe UI Light" pitchFamily="34" charset="0"/>
                <a:ea typeface="+mn-ea"/>
                <a:cs typeface="+mn-cs"/>
              </a:rPr>
              <a:t>Illustrated lab guides take you through multiple deployment and management scenarios, including:</a:t>
            </a:r>
          </a:p>
          <a:p>
            <a:r>
              <a:rPr lang="en-US" sz="900" kern="1200" dirty="0">
                <a:solidFill>
                  <a:schemeClr val="tx1"/>
                </a:solidFill>
                <a:effectLst/>
                <a:latin typeface="Segoe UI Light" pitchFamily="34" charset="0"/>
                <a:ea typeface="+mn-ea"/>
                <a:cs typeface="+mn-cs"/>
              </a:rPr>
              <a:t>Image creation</a:t>
            </a:r>
          </a:p>
          <a:p>
            <a:r>
              <a:rPr lang="en-US" sz="900" kern="1200" dirty="0">
                <a:solidFill>
                  <a:schemeClr val="tx1"/>
                </a:solidFill>
                <a:effectLst/>
                <a:latin typeface="Segoe UI Light" pitchFamily="34" charset="0"/>
                <a:ea typeface="+mn-ea"/>
                <a:cs typeface="+mn-cs"/>
              </a:rPr>
              <a:t>Lite-touch and zero touch deployment</a:t>
            </a:r>
          </a:p>
          <a:p>
            <a:r>
              <a:rPr lang="en-US" sz="900" kern="1200" dirty="0">
                <a:solidFill>
                  <a:schemeClr val="tx1"/>
                </a:solidFill>
                <a:effectLst/>
                <a:latin typeface="Segoe UI Light" pitchFamily="34" charset="0"/>
                <a:ea typeface="+mn-ea"/>
                <a:cs typeface="+mn-cs"/>
              </a:rPr>
              <a:t>Managing Windows 10 with Configuration Manager</a:t>
            </a:r>
          </a:p>
          <a:p>
            <a:r>
              <a:rPr lang="en-US" sz="900" kern="1200" dirty="0">
                <a:solidFill>
                  <a:schemeClr val="tx1"/>
                </a:solidFill>
                <a:effectLst/>
                <a:latin typeface="Segoe UI Light" pitchFamily="34" charset="0"/>
                <a:ea typeface="+mn-ea"/>
                <a:cs typeface="+mn-cs"/>
              </a:rPr>
              <a:t>Windows Information Protection</a:t>
            </a:r>
          </a:p>
          <a:p>
            <a:r>
              <a:rPr lang="en-US" sz="900" kern="1200" dirty="0">
                <a:solidFill>
                  <a:schemeClr val="tx1"/>
                </a:solidFill>
                <a:effectLst/>
                <a:latin typeface="Segoe UI Light" pitchFamily="34" charset="0"/>
                <a:ea typeface="+mn-ea"/>
                <a:cs typeface="+mn-cs"/>
              </a:rPr>
              <a:t>Code integrity</a:t>
            </a:r>
          </a:p>
          <a:p>
            <a:r>
              <a:rPr lang="en-US" sz="900" kern="1200" dirty="0">
                <a:solidFill>
                  <a:schemeClr val="tx1"/>
                </a:solidFill>
                <a:effectLst/>
                <a:latin typeface="Segoe UI Light" pitchFamily="34" charset="0"/>
                <a:ea typeface="+mn-ea"/>
                <a:cs typeface="+mn-cs"/>
              </a:rPr>
              <a:t>Windows 10 provisioning</a:t>
            </a:r>
          </a:p>
          <a:p>
            <a:r>
              <a:rPr lang="en-US" sz="900" kern="1200" dirty="0">
                <a:solidFill>
                  <a:schemeClr val="tx1"/>
                </a:solidFill>
                <a:effectLst/>
                <a:latin typeface="Segoe UI Light" pitchFamily="34" charset="0"/>
                <a:ea typeface="+mn-ea"/>
                <a:cs typeface="+mn-cs"/>
              </a:rPr>
              <a:t>In-place upgrade</a:t>
            </a:r>
          </a:p>
          <a:p>
            <a:r>
              <a:rPr lang="en-US" sz="900" kern="1200" dirty="0">
                <a:solidFill>
                  <a:schemeClr val="tx1"/>
                </a:solidFill>
                <a:effectLst/>
                <a:latin typeface="Segoe UI Light" pitchFamily="34" charset="0"/>
                <a:ea typeface="+mn-ea"/>
                <a:cs typeface="+mn-cs"/>
              </a:rPr>
              <a:t>Web application compatibility</a:t>
            </a:r>
          </a:p>
          <a:p>
            <a:r>
              <a:rPr lang="en-US" sz="900" kern="1200" dirty="0">
                <a:solidFill>
                  <a:schemeClr val="tx1"/>
                </a:solidFill>
                <a:effectLst/>
                <a:latin typeface="Segoe UI Light" pitchFamily="34" charset="0"/>
                <a:ea typeface="+mn-ea"/>
                <a:cs typeface="+mn-cs"/>
              </a:rPr>
              <a:t>Application virtualization</a:t>
            </a:r>
          </a:p>
          <a:p>
            <a:r>
              <a:rPr lang="en-US" sz="900" kern="1200" dirty="0">
                <a:solidFill>
                  <a:schemeClr val="tx1"/>
                </a:solidFill>
                <a:effectLst/>
                <a:latin typeface="Segoe UI Light" pitchFamily="34" charset="0"/>
                <a:ea typeface="+mn-ea"/>
                <a:cs typeface="+mn-cs"/>
              </a:rPr>
              <a:t>BitLocker Administration and Monitoring</a:t>
            </a:r>
          </a:p>
          <a:p>
            <a:r>
              <a:rPr lang="en-US" sz="900" kern="1200" dirty="0">
                <a:solidFill>
                  <a:schemeClr val="tx1"/>
                </a:solidFill>
                <a:effectLst/>
                <a:latin typeface="Segoe UI Light" pitchFamily="34" charset="0"/>
                <a:ea typeface="+mn-ea"/>
                <a:cs typeface="+mn-cs"/>
              </a:rPr>
              <a:t>Secure Host</a:t>
            </a:r>
          </a:p>
          <a:p>
            <a:r>
              <a:rPr lang="en-US" sz="900" kern="1200" dirty="0">
                <a:solidFill>
                  <a:schemeClr val="tx1"/>
                </a:solidFill>
                <a:effectLst/>
                <a:latin typeface="Segoe UI Light" pitchFamily="34" charset="0"/>
                <a:ea typeface="+mn-ea"/>
                <a:cs typeface="+mn-cs"/>
              </a:rPr>
              <a:t>Credential Guard</a:t>
            </a:r>
          </a:p>
          <a:p>
            <a:r>
              <a:rPr lang="en-US" sz="900" kern="1200" dirty="0">
                <a:solidFill>
                  <a:schemeClr val="tx1"/>
                </a:solidFill>
                <a:effectLst/>
                <a:latin typeface="Segoe UI Light" pitchFamily="34" charset="0"/>
                <a:ea typeface="+mn-ea"/>
                <a:cs typeface="+mn-cs"/>
              </a:rPr>
              <a:t>Windows Store for Business</a:t>
            </a:r>
          </a:p>
          <a:p>
            <a:r>
              <a:rPr lang="en-US" sz="900" kern="1200">
                <a:solidFill>
                  <a:schemeClr val="tx1"/>
                </a:solidFill>
                <a:effectLst/>
                <a:latin typeface="Segoe UI Light" pitchFamily="34" charset="0"/>
                <a:ea typeface="+mn-ea"/>
                <a:cs typeface="+mn-cs"/>
              </a:rPr>
              <a:t>Upgrade Analytics</a:t>
            </a:r>
          </a:p>
          <a:p>
            <a:endParaRPr lang="en-US"/>
          </a:p>
          <a:p>
            <a:r>
              <a:rPr lang="en-US" dirty="0"/>
              <a:t>https://technet.microsoft.com/en-us/windows/mt604890.aspx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25-Jan-17 9:16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439340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We know that deploying a new version of Windows requires a lot of effort for organizations. Using a traditional wipe and reload process requires creating a custom Windows image for the organization, identifying and obtaining all the needed drivers and apps for reinstallation, and significant engineering effort to implement the process.</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For Windows 10, we want to reduce that effort by moving to an in-place upgrade process for existing devices. We also want to provide new capabilities to help with the configuration of new computers, avoiding the need for reimaging those devices. And to help with the application compatibility process, we want to provide new tools to help.</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For Windows 10, we will provide a few deployment choices. For existing computers, we believe the easiest approach is to leverage the in-place upgrade process to move from Windows 7, Windows 8, or Windows 8.1 directly to Windows 10. This process lets Windows do all the work for you – leveraging existing software distribution or patch deployment capabilities to initiate and monitor the upgrade process.</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We will still fully support the traditional wipe-and-load process to, for customers that prefer to go that route.</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We will also provide new runtime provisioning capabilities to help transform a new device from its initial out-of-box configuration into a fully-configured enterprise device. That transformation can change the SKU, install apps, apply configuration, and more. We believe this will enable organizations to effectively support choose your own device (CYOD) policies, giving end users more choice in the types of Windows devices they use.</a:t>
            </a:r>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21966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120081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162071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3908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783815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640420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249164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4520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1E44BB-7093-4D3A-A371-193A1FBC62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7812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933942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259899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itchFamily="34" charset="0"/>
                <a:ea typeface="+mn-ea"/>
                <a:cs typeface="+mn-cs"/>
              </a:rPr>
              <a:t>The simplest approach is using an in-place upgrade. For those currently running Windows 7 or Windows 8, you’ll be able to do this through an automated in-place process initiated using the Microsoft Deployment Toolkit (MDT), System Center Configuration Manager, or any other software distribution tool. </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itchFamily="34" charset="0"/>
                <a:ea typeface="+mn-ea"/>
                <a:cs typeface="+mn-cs"/>
              </a:rPr>
              <a:t>The process will be fast and reliable, taking between 15 minutes and a couple of hours depending on device speed and network performance. (If by chance anything bad happens during the deploying, Windows will automatically roll back to the previous version of Windows with everything – apps, data, configuration – still intact.) We know there is a strong demand for a deployment process like this, and we’ve already been piloting this approach, both with our internal deployments as well as with existing customers, to learn how we can make this process the best it can be for Windows 10.</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Light" pitchFamily="34" charset="0"/>
                <a:ea typeface="+mn-ea"/>
                <a:cs typeface="+mn-cs"/>
              </a:rPr>
              <a:t>(NOTE: Third-party disk encryption tools can present a challenge with this, as the in-place upgrade process won’t be able to access the encrypted disk. We are working with the ISVs to ensure that this end-to-end process can work, but there may be a few ISV-specific extra steps that need to be performed. Note that BitLocker will work with no extra steps required.)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20-Jan-17 8:57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57266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155580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886891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847809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4066907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469942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20-Jan-17 8:57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49</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FFFF"/>
                </a:solidFill>
                <a:latin typeface="Segoe UI"/>
              </a:rPr>
              <a:t>PROFITABILITY</a:t>
            </a:r>
            <a:br>
              <a:rPr lang="en-US" dirty="0">
                <a:solidFill>
                  <a:srgbClr val="FFFFFF"/>
                </a:solidFill>
              </a:rPr>
            </a:br>
            <a:r>
              <a:rPr lang="en-US" dirty="0"/>
              <a:t>We get it. Windows 10 is well-received by businesses, and it’s really important to enable our Cloud Services Business. </a:t>
            </a:r>
            <a:br>
              <a:rPr lang="en-US" dirty="0"/>
            </a:br>
            <a:br>
              <a:rPr lang="en-US" dirty="0"/>
            </a:br>
            <a:r>
              <a:rPr lang="en-US" sz="1050" dirty="0"/>
              <a:t>Now tell us about the </a:t>
            </a:r>
            <a:r>
              <a:rPr lang="en-US" sz="1050" u="sng" dirty="0"/>
              <a:t>CASH $$</a:t>
            </a:r>
            <a:r>
              <a:rPr lang="en-US" sz="1050" dirty="0"/>
              <a:t>!!</a:t>
            </a:r>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Worldwide Partner Conference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20-Jan-17 8:57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0199410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87687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361486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programs and investments is Microsoft making to help you be successful selling Windows 10 next year? A lot! Let’s talk about them…</a:t>
            </a:r>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675859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11363" y="119063"/>
            <a:ext cx="3048000" cy="1714500"/>
          </a:xfrm>
        </p:spPr>
      </p:sp>
      <p:sp>
        <p:nvSpPr>
          <p:cNvPr id="3" name="Notes Placeholder 2"/>
          <p:cNvSpPr>
            <a:spLocks noGrp="1"/>
          </p:cNvSpPr>
          <p:nvPr>
            <p:ph type="body" idx="1"/>
          </p:nvPr>
        </p:nvSpPr>
        <p:spPr/>
        <p:txBody>
          <a:bodyPr>
            <a:normAutofit fontScale="85000" lnSpcReduction="20000"/>
          </a:bodyPr>
          <a:lstStyle/>
          <a:p>
            <a:r>
              <a:rPr lang="en-US" sz="1600" dirty="0"/>
              <a:t>- One step CM </a:t>
            </a:r>
            <a:r>
              <a:rPr lang="en-US" sz="1600" dirty="0" err="1"/>
              <a:t>v.next</a:t>
            </a:r>
            <a:r>
              <a:rPr lang="en-US" sz="1600" dirty="0"/>
              <a:t> – entire task sequence on MDT (and know switch parameters)</a:t>
            </a:r>
            <a:br>
              <a:rPr lang="en-US" sz="1600" dirty="0"/>
            </a:br>
            <a:br>
              <a:rPr lang="en-US" sz="1600" dirty="0"/>
            </a:br>
            <a:r>
              <a:rPr lang="en-US" sz="1600" dirty="0"/>
              <a:t>Review the new task sequence and also let them know that</a:t>
            </a:r>
            <a:r>
              <a:rPr lang="en-US" sz="1600" baseline="0" dirty="0"/>
              <a:t> it can be used as a template for pre and post tasks</a:t>
            </a:r>
            <a:endParaRPr lang="en-US" sz="1600" dirty="0"/>
          </a:p>
          <a:p>
            <a:endParaRPr lang="en-US" sz="1600" dirty="0"/>
          </a:p>
          <a:p>
            <a:r>
              <a:rPr lang="en-US" sz="1600" dirty="0"/>
              <a:t>If we look at this from a task sequence side of things, we end up with a pretty simple task sequence and you’ll be able to do that in Config Manager vnext and with MDT 2013 Update 2.  for </a:t>
            </a:r>
            <a:r>
              <a:rPr lang="en-US" sz="1600" dirty="0" err="1"/>
              <a:t>Config</a:t>
            </a:r>
            <a:r>
              <a:rPr lang="en-US" sz="1600" dirty="0"/>
              <a:t> Manager, there’s a sample they’ve published on the Config manager blog and you can use that with existing releases now, they just have a simpler version in vnext.  The task sequence itself just needs to run some quick, simple validation checks, it then runs setup.exe to do the in place upgrade, and then afterwards, it does the additional cleanup steps that are necessary.  So these almost become templates that don’t really do much beyond the upgrade itself but do provide the opportunity to put steps in place before the upgrade, ahead of time, or after the upgrade that maybe finalizes the process.  For example, maybe they’re running an antivirus version that’s incompatible with windows 10.  You could either upgrade it as a pre-step, or uninstall it as a pre step, do the upgrade, and then afterwards, install the supported versions to finish off the upgrade.  Maybe they’d like to move to a different version of Office as part of the upgrade, so you can modify these task sequences to do that.  You’d just need to put in the necessary pre and post steps to achieve whatever end point you’re looking for.  </a:t>
            </a:r>
          </a:p>
          <a:p>
            <a:endParaRPr lang="en-US" sz="1600" dirty="0"/>
          </a:p>
        </p:txBody>
      </p:sp>
      <p:sp>
        <p:nvSpPr>
          <p:cNvPr id="8" name="Date Placeholder 7"/>
          <p:cNvSpPr>
            <a:spLocks noGrp="1"/>
          </p:cNvSpPr>
          <p:nvPr>
            <p:ph type="dt" idx="10"/>
          </p:nvPr>
        </p:nvSpPr>
        <p:spPr>
          <a:xfrm>
            <a:off x="3978132" y="0"/>
            <a:ext cx="3043343" cy="465455"/>
          </a:xfrm>
          <a:prstGeom prst="rect">
            <a:avLst/>
          </a:prstGeom>
        </p:spPr>
        <p:txBody>
          <a:bodyPr lIns="93324" tIns="46662" rIns="93324" bIns="46662"/>
          <a:lstStyle/>
          <a:p>
            <a:pPr algn="r" defTabSz="951956">
              <a:defRPr/>
            </a:pPr>
            <a:fld id="{2CE45CD4-DF3F-4D07-A850-22B1E0817C20}" type="datetime1">
              <a:rPr lang="en-US" sz="1200">
                <a:solidFill>
                  <a:prstClr val="black"/>
                </a:solidFill>
                <a:latin typeface="Segoe UI" pitchFamily="34" charset="0"/>
              </a:rPr>
              <a:pPr algn="r" defTabSz="951956">
                <a:defRPr/>
              </a:pPr>
              <a:t>20-Jan-17</a:t>
            </a:fld>
            <a:endParaRPr lang="en-US" sz="1200" dirty="0">
              <a:solidFill>
                <a:prstClr val="black"/>
              </a:solidFill>
              <a:latin typeface="Segoe UI" pitchFamily="34" charset="0"/>
            </a:endParaRPr>
          </a:p>
        </p:txBody>
      </p:sp>
      <p:sp>
        <p:nvSpPr>
          <p:cNvPr id="10" name="Slide Number Placeholder 9"/>
          <p:cNvSpPr>
            <a:spLocks noGrp="1"/>
          </p:cNvSpPr>
          <p:nvPr>
            <p:ph type="sldNum" sz="quarter" idx="12"/>
          </p:nvPr>
        </p:nvSpPr>
        <p:spPr>
          <a:xfrm>
            <a:off x="6051570" y="8842029"/>
            <a:ext cx="969904" cy="465455"/>
          </a:xfrm>
          <a:prstGeom prst="rect">
            <a:avLst/>
          </a:prstGeom>
        </p:spPr>
        <p:txBody>
          <a:bodyPr lIns="93324" tIns="46662" rIns="93324" bIns="46662"/>
          <a:lstStyle/>
          <a:p>
            <a:pPr algn="r" defTabSz="951956">
              <a:defRPr/>
            </a:pPr>
            <a:fld id="{B4008EB6-D09E-4580-8CD6-DDB14511944F}" type="slidenum">
              <a:rPr lang="en-US" sz="1200">
                <a:solidFill>
                  <a:prstClr val="black"/>
                </a:solidFill>
                <a:latin typeface="Segoe UI" pitchFamily="34" charset="0"/>
              </a:rPr>
              <a:pPr algn="r" defTabSz="951956">
                <a:defRPr/>
              </a:pPr>
              <a:t>6</a:t>
            </a:fld>
            <a:endParaRPr lang="en-US" sz="1200" dirty="0">
              <a:solidFill>
                <a:prstClr val="black"/>
              </a:solidFill>
              <a:latin typeface="Segoe UI" pitchFamily="34" charset="0"/>
            </a:endParaRPr>
          </a:p>
        </p:txBody>
      </p:sp>
    </p:spTree>
    <p:extLst>
      <p:ext uri="{BB962C8B-B14F-4D97-AF65-F5344CB8AC3E}">
        <p14:creationId xmlns:p14="http://schemas.microsoft.com/office/powerpoint/2010/main" val="1900203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238C4E4F-4ECC-408A-AF55-1EB276E9ABE3}" type="slidenum">
              <a:rPr kumimoji="0" lang="en-US" sz="1800" b="0" i="0" u="none" strike="noStrike" kern="0" cap="none" spc="0" normalizeH="0" baseline="0" noProof="0">
                <a:ln>
                  <a:noFill/>
                </a:ln>
                <a:solidFill>
                  <a:prstClr val="black"/>
                </a:solidFill>
                <a:effectLst/>
                <a:uLnTx/>
                <a:uFillTx/>
                <a:latin typeface="Segoe UI" panose="020B0502040204020203" pitchFamily="34" charset="0"/>
              </a:rPr>
              <a:pPr marL="0" marR="0" lvl="0" indent="0" defTabSz="931774"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Tree>
    <p:extLst>
      <p:ext uri="{BB962C8B-B14F-4D97-AF65-F5344CB8AC3E}">
        <p14:creationId xmlns:p14="http://schemas.microsoft.com/office/powerpoint/2010/main" val="3664493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on global execution program to nurture new device purchases integrated with “Accelerate your business” customer journey</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54CBCF-BFF4-47A6-BA73-53E14307B0D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150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3970285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Self-Serve</a:t>
            </a:r>
            <a:r>
              <a:rPr lang="en-US" baseline="0" dirty="0"/>
              <a:t> Digital: Partner U with built in Assessment</a:t>
            </a:r>
          </a:p>
          <a:p>
            <a:r>
              <a:rPr lang="en-US" baseline="0" dirty="0"/>
              <a:t>Planned Call downs: RSC (managed partners) / RTC (unmanaged partners)</a:t>
            </a:r>
          </a:p>
          <a:p>
            <a:endParaRPr lang="en-US" dirty="0"/>
          </a:p>
          <a:p>
            <a:r>
              <a:rPr lang="en-US" dirty="0"/>
              <a:t>After</a:t>
            </a:r>
            <a:r>
              <a:rPr lang="en-US" baseline="0" dirty="0"/>
              <a:t> attending an event (remote or onsite), Partner is encouraged to then complete the Windows &amp; Devices competency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F509DD-E42C-44D7-9DB1-34C9D07542E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24003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a:solidFill>
                  <a:schemeClr val="tx1"/>
                </a:solidFill>
                <a:effectLst/>
                <a:latin typeface="Segoe UI Light" pitchFamily="34" charset="0"/>
                <a:ea typeface="+mn-ea"/>
                <a:cs typeface="+mn-cs"/>
              </a:rPr>
              <a:t>Windows</a:t>
            </a:r>
            <a:r>
              <a:rPr lang="en-US" sz="900" kern="1200" baseline="0" dirty="0">
                <a:solidFill>
                  <a:schemeClr val="tx1"/>
                </a:solidFill>
                <a:effectLst/>
                <a:latin typeface="Segoe UI Light" pitchFamily="34" charset="0"/>
                <a:ea typeface="+mn-ea"/>
                <a:cs typeface="+mn-cs"/>
              </a:rPr>
              <a:t> 10 Enterprise Compatibility Briefing</a:t>
            </a:r>
            <a:r>
              <a:rPr lang="en-US" sz="900" kern="1200" dirty="0">
                <a:solidFill>
                  <a:schemeClr val="tx1"/>
                </a:solidFill>
                <a:effectLst/>
                <a:latin typeface="Segoe UI Light" pitchFamily="34" charset="0"/>
                <a:ea typeface="+mn-ea"/>
                <a:cs typeface="+mn-cs"/>
              </a:rPr>
              <a:t>: Aimed at removing the key deployment blocker around App Compatibility while also accelerating the speed of deployment especially among the large enterprise accounts.</a:t>
            </a:r>
          </a:p>
          <a:p>
            <a:pPr lvl="0"/>
            <a:endParaRPr lang="en-US" sz="90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Windows</a:t>
            </a:r>
            <a:r>
              <a:rPr lang="en-US" sz="900" kern="1200" baseline="0" dirty="0">
                <a:solidFill>
                  <a:schemeClr val="tx1"/>
                </a:solidFill>
                <a:effectLst/>
                <a:latin typeface="Segoe UI Light" pitchFamily="34" charset="0"/>
                <a:ea typeface="+mn-ea"/>
                <a:cs typeface="+mn-cs"/>
              </a:rPr>
              <a:t> 10 Enterprise Security Integration Briefing</a:t>
            </a:r>
            <a:r>
              <a:rPr lang="en-US" sz="900" kern="1200" dirty="0">
                <a:solidFill>
                  <a:schemeClr val="tx1"/>
                </a:solidFill>
                <a:effectLst/>
                <a:latin typeface="Segoe UI Light" pitchFamily="34" charset="0"/>
                <a:ea typeface="+mn-ea"/>
                <a:cs typeface="+mn-cs"/>
              </a:rPr>
              <a:t>: Security is a key value driver for Windows 10 and offers a clear and compelling reason for customers to deploy. Features such as Windows Defender ATP,</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Windows Information Protection</a:t>
            </a:r>
            <a:r>
              <a:rPr lang="en-US" sz="900" kern="1200" baseline="0" dirty="0">
                <a:solidFill>
                  <a:schemeClr val="tx1"/>
                </a:solidFill>
                <a:effectLst/>
                <a:latin typeface="Segoe UI Light" pitchFamily="34" charset="0"/>
                <a:ea typeface="+mn-ea"/>
                <a:cs typeface="+mn-cs"/>
              </a:rPr>
              <a:t> and Credential Guard</a:t>
            </a:r>
            <a:r>
              <a:rPr lang="en-US" sz="900" kern="1200" dirty="0">
                <a:solidFill>
                  <a:schemeClr val="tx1"/>
                </a:solidFill>
                <a:effectLst/>
                <a:latin typeface="Segoe UI Light" pitchFamily="34" charset="0"/>
                <a:ea typeface="+mn-ea"/>
                <a:cs typeface="+mn-cs"/>
              </a:rPr>
              <a:t> will be included.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20-Jan-17 8:57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17461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Launching for H2.</a:t>
            </a:r>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2437763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Declare Support for Windows 10 and</a:t>
            </a:r>
            <a:r>
              <a:rPr lang="en-US" sz="1200" b="1" kern="1200" baseline="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List</a:t>
            </a:r>
            <a:r>
              <a:rPr lang="en-US" sz="1200" b="1" kern="1200" baseline="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Compatible Applications in Windows Directory</a:t>
            </a:r>
          </a:p>
          <a:p>
            <a:r>
              <a:rPr lang="en-US" sz="1200" kern="1200" dirty="0">
                <a:solidFill>
                  <a:schemeClr val="tx1"/>
                </a:solidFill>
                <a:effectLst/>
                <a:latin typeface="+mn-lt"/>
                <a:ea typeface="+mn-ea"/>
                <a:cs typeface="+mn-cs"/>
              </a:rPr>
              <a:t> </a:t>
            </a:r>
          </a:p>
          <a:p>
            <a:pPr marL="171450" indent="-171450" rtl="0" fontAlgn="ctr">
              <a:buFont typeface="Arial" panose="020B0604020202020204" pitchFamily="34" charset="0"/>
              <a:buChar char="•"/>
            </a:pPr>
            <a:r>
              <a:rPr lang="en-US" sz="1200" b="0" i="0" kern="1200" dirty="0">
                <a:solidFill>
                  <a:schemeClr val="tx1"/>
                </a:solidFill>
                <a:effectLst/>
                <a:latin typeface="+mn-lt"/>
                <a:ea typeface="+mn-ea"/>
                <a:cs typeface="+mn-cs"/>
              </a:rPr>
              <a:t>Drive global awareness and grow your business</a:t>
            </a:r>
          </a:p>
          <a:p>
            <a:pPr marL="171450" indent="-171450" rtl="0" fontAlgn="ctr">
              <a:buFont typeface="Arial" panose="020B0604020202020204" pitchFamily="34" charset="0"/>
              <a:buChar char="•"/>
            </a:pPr>
            <a:r>
              <a:rPr lang="en-US" sz="1200" b="0" i="0" kern="1200" dirty="0">
                <a:solidFill>
                  <a:schemeClr val="tx1"/>
                </a:solidFill>
                <a:effectLst/>
                <a:latin typeface="+mn-lt"/>
                <a:ea typeface="+mn-ea"/>
                <a:cs typeface="+mn-cs"/>
              </a:rPr>
              <a:t>Build customer confidence in quality of your applications</a:t>
            </a:r>
          </a:p>
          <a:p>
            <a:pPr marL="171450" indent="-171450" rtl="0" fontAlgn="ctr">
              <a:buFont typeface="Arial" panose="020B0604020202020204" pitchFamily="34" charset="0"/>
              <a:buChar char="•"/>
            </a:pPr>
            <a:r>
              <a:rPr lang="en-US" sz="1200" b="0" i="0" kern="1200" dirty="0">
                <a:solidFill>
                  <a:schemeClr val="tx1"/>
                </a:solidFill>
                <a:effectLst/>
                <a:latin typeface="+mn-lt"/>
                <a:ea typeface="+mn-ea"/>
                <a:cs typeface="+mn-cs"/>
              </a:rPr>
              <a:t>Gain valuable telemetry data for insights to customer usage patterns and app. behavior</a:t>
            </a:r>
          </a:p>
          <a:p>
            <a:r>
              <a:rPr lang="en-US" sz="120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Microsoft Ready for Windows Directory</a:t>
            </a:r>
            <a:r>
              <a:rPr lang="en-US" sz="1200" b="0" kern="1200" baseline="0" dirty="0">
                <a:solidFill>
                  <a:schemeClr val="tx1"/>
                </a:solidFill>
                <a:effectLst/>
                <a:latin typeface="+mn-lt"/>
                <a:ea typeface="+mn-ea"/>
                <a:cs typeface="+mn-cs"/>
              </a:rPr>
              <a:t> is</a:t>
            </a:r>
            <a:r>
              <a:rPr lang="en-US" sz="1200" b="0" kern="1200" dirty="0">
                <a:solidFill>
                  <a:schemeClr val="tx1"/>
                </a:solidFill>
                <a:effectLst/>
                <a:latin typeface="+mn-lt"/>
                <a:ea typeface="+mn-ea"/>
                <a:cs typeface="+mn-cs"/>
              </a:rPr>
              <a:t> a new web site that makes it easy for ISVs to list commercial applications that support Windows 10 and generate market visibility for their solutions.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All ISVs have to do is create a support statement for Windows 10 that we can link to on their web site, and complete a short application. Once reviewed and accepted by Microsoft, solutions will be listed in the directory for anyone looking for Windows software providers.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Ready for Windows will be heavily promoted to commercial customers world-wide on Microsoft web properties and through paid search, so ISVs can now reach a global market, generating leads to grow their business. And business customers will be able to search the directory for compatible apps and upgrade to Windows 10 with confidence knowing the business solutions they rely on are Windows ready today.  </a:t>
            </a:r>
          </a:p>
          <a:p>
            <a:endParaRPr lang="en-US" sz="1200" b="0" kern="1200" dirty="0">
              <a:solidFill>
                <a:schemeClr val="tx1"/>
              </a:solidFill>
              <a:effectLst/>
              <a:latin typeface="+mn-lt"/>
              <a:ea typeface="+mn-ea"/>
              <a:cs typeface="+mn-cs"/>
            </a:endParaRPr>
          </a:p>
          <a:p>
            <a:pPr marL="0" lvl="1" indent="0">
              <a:lnSpc>
                <a:spcPct val="110000"/>
              </a:lnSpc>
              <a:spcBef>
                <a:spcPts val="1200"/>
              </a:spcBef>
              <a:buNone/>
              <a:defRPr/>
            </a:pPr>
            <a:r>
              <a:rPr lang="en-US" sz="1600" b="1" dirty="0">
                <a:gradFill>
                  <a:gsLst>
                    <a:gs pos="0">
                      <a:schemeClr val="accent1"/>
                    </a:gs>
                    <a:gs pos="100000">
                      <a:schemeClr val="accent1"/>
                    </a:gs>
                  </a:gsLst>
                  <a:lin ang="5400000" scaled="1"/>
                </a:gradFill>
              </a:rPr>
              <a:t>Partners can also benefit from using Windows 10 Compatible Logo to differentiate and promote the quality of their</a:t>
            </a:r>
            <a:r>
              <a:rPr lang="en-US" sz="1600" b="1" baseline="0" dirty="0">
                <a:gradFill>
                  <a:gsLst>
                    <a:gs pos="0">
                      <a:schemeClr val="accent1"/>
                    </a:gs>
                    <a:gs pos="100000">
                      <a:schemeClr val="accent1"/>
                    </a:gs>
                  </a:gsLst>
                  <a:lin ang="5400000" scaled="1"/>
                </a:gradFill>
              </a:rPr>
              <a:t> apps.</a:t>
            </a:r>
            <a:endParaRPr lang="en-US" sz="1600" b="1" dirty="0">
              <a:gradFill>
                <a:gsLst>
                  <a:gs pos="0">
                    <a:schemeClr val="accent1"/>
                  </a:gs>
                  <a:gs pos="100000">
                    <a:schemeClr val="accent1"/>
                  </a:gs>
                </a:gsLst>
                <a:lin ang="5400000" scaled="1"/>
              </a:gradFill>
            </a:endParaRPr>
          </a:p>
          <a:p>
            <a:pPr marL="0" lvl="1" indent="0">
              <a:lnSpc>
                <a:spcPct val="110000"/>
              </a:lnSpc>
              <a:spcBef>
                <a:spcPts val="1200"/>
              </a:spcBef>
              <a:buNone/>
              <a:defRPr/>
            </a:pPr>
            <a:endParaRPr lang="en-US" sz="1600" b="1" dirty="0">
              <a:gradFill>
                <a:gsLst>
                  <a:gs pos="0">
                    <a:schemeClr val="accent1"/>
                  </a:gs>
                  <a:gs pos="100000">
                    <a:schemeClr val="accent1"/>
                  </a:gs>
                </a:gsLst>
                <a:lin ang="5400000" scaled="1"/>
              </a:gradFill>
            </a:endParaRPr>
          </a:p>
          <a:p>
            <a:pPr marL="285750" lvl="1" indent="-285750">
              <a:buSzPct val="125000"/>
              <a:buFont typeface="Arial" panose="020B0604020202020204" pitchFamily="34" charset="0"/>
              <a:buChar char="•"/>
              <a:defRPr/>
            </a:pPr>
            <a:r>
              <a:rPr lang="en-US" sz="1600" dirty="0"/>
              <a:t>ISVs that issue a support statement for Windows 10 </a:t>
            </a:r>
            <a:r>
              <a:rPr lang="en-US" sz="1600" b="1" u="sng" dirty="0"/>
              <a:t>and</a:t>
            </a:r>
            <a:r>
              <a:rPr lang="en-US" sz="1600" dirty="0"/>
              <a:t> Windows as a Service (</a:t>
            </a:r>
            <a:r>
              <a:rPr lang="en-US" sz="1600" dirty="0" err="1"/>
              <a:t>WaaS</a:t>
            </a:r>
            <a:r>
              <a:rPr lang="en-US" sz="1600" dirty="0"/>
              <a:t>) are granted (limited) usage rights to the Windows Compatible logo, helping them to build customer confidence and demand for their</a:t>
            </a:r>
            <a:r>
              <a:rPr lang="en-US" sz="1600" baseline="0" dirty="0"/>
              <a:t> apps</a:t>
            </a:r>
            <a:r>
              <a:rPr lang="en-US" sz="1600" dirty="0"/>
              <a:t>. by enhancing  their marketing materials and websites.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4FF3572-88E3-4944-9514-DD4E1DB0A03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821239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2871D6A-C84A-4BBB-B58B-38B2E2A60B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84344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Targets: </a:t>
            </a:r>
            <a:r>
              <a:rPr lang="en-US" sz="900" dirty="0"/>
              <a:t>All EPG &amp; CAM/CTM commercial &amp; PS accounts with new/existing EA or Select agreements.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VL</a:t>
            </a:r>
            <a:r>
              <a:rPr lang="en-US" sz="900" b="1" baseline="0" dirty="0"/>
              <a:t> Discount: </a:t>
            </a:r>
            <a:r>
              <a:rPr lang="en-US" sz="900" dirty="0"/>
              <a:t>Normal</a:t>
            </a:r>
            <a:r>
              <a:rPr lang="en-US" sz="900" baseline="0" dirty="0"/>
              <a:t> WDATP pricing with empowerment may be used as part of WDATP negotiation.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Rebate Availability: </a:t>
            </a:r>
            <a:r>
              <a:rPr lang="en-US" sz="900" dirty="0"/>
              <a:t>Customers must purchase WDATP and then register for the WDATP rebate online. Only one rebate claim per customer. Account teams requested to have an updated deployment plan loaded in CET showing the customers commitment to deploy 10% of PCIB by 6/30/17 (not a condition of</a:t>
            </a:r>
            <a:r>
              <a:rPr lang="en-US" sz="900" baseline="0" dirty="0"/>
              <a:t> rebate)</a:t>
            </a:r>
            <a:r>
              <a:rPr lang="en-US" sz="900" dirty="0"/>
              <a:t>.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Rebate Payment Date:</a:t>
            </a:r>
            <a:r>
              <a:rPr lang="en-US" sz="900" dirty="0"/>
              <a:t> Coupon code must be issued during Offer Term but payment will only be made once the minimum 500 Windows devices have been deployed on or before 6/30/17. Rebate will be paid directly to customer. Rebate will be calculated as the first 6months cost of the already paid WDATP amount and paid in USD currency within 90</a:t>
            </a:r>
            <a:r>
              <a:rPr lang="en-US" sz="900" baseline="0" dirty="0"/>
              <a:t> days.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Terms &amp; Conditions: </a:t>
            </a:r>
            <a:r>
              <a:rPr lang="en-US" sz="900" dirty="0"/>
              <a:t>Please refer terms &amp; conditions sheet</a:t>
            </a:r>
            <a:r>
              <a:rPr lang="en-US" sz="900" baseline="0" dirty="0"/>
              <a:t> for more details.</a:t>
            </a: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490FD3C-AA38-4C5E-AC16-9168E99D3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977001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partners should leverage their Internal</a:t>
            </a:r>
            <a:r>
              <a:rPr lang="en-US" baseline="0" dirty="0"/>
              <a:t> Use Rights to Windows 10 Enterprise.</a:t>
            </a:r>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751925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11363" y="93663"/>
            <a:ext cx="3048000" cy="1714500"/>
          </a:xfrm>
        </p:spPr>
      </p:sp>
      <p:sp>
        <p:nvSpPr>
          <p:cNvPr id="3" name="Notes Placeholder 2"/>
          <p:cNvSpPr>
            <a:spLocks noGrp="1"/>
          </p:cNvSpPr>
          <p:nvPr>
            <p:ph type="body" idx="1"/>
          </p:nvPr>
        </p:nvSpPr>
        <p:spPr/>
        <p:txBody>
          <a:bodyPr>
            <a:normAutofit fontScale="77500" lnSpcReduction="20000"/>
          </a:bodyPr>
          <a:lstStyle/>
          <a:p>
            <a:r>
              <a:rPr lang="en-US" sz="1600" dirty="0"/>
              <a:t>Highlight UEFI/Security/x64</a:t>
            </a:r>
            <a:br>
              <a:rPr lang="en-US" sz="1600" dirty="0"/>
            </a:br>
            <a:br>
              <a:rPr lang="en-US" sz="1600" dirty="0"/>
            </a:br>
            <a:r>
              <a:rPr lang="en-US" sz="1600" dirty="0"/>
              <a:t>There are some scenarios where in place upgrade won’t work.  You can’t use it to change architecture so it has to be x64 to x64 or x86 to x86.  You can’t use it with Windows to go, or boot from vhd.  Those still basically require creating a new OS install.  We did have some customers who deployed Windows 7 to UEFI machines that were logo’d for Windows 8 but they used the legacy bios emulation and now they’d like to change that back to UEFI, perhaps to take advantage of features like secure boot.  In order to accomplish that they’d need to change the bios settings, re-partition the disk to have the necessary UEFI structure, change it from an MBR disk to a GPT disk and then change the operating system.  And, unfortunately, there’s just not really a good or easy way to do that so they’ll need to continue running that legacy bios until the system is replace or they can certainly go ahead with a wipe and load scenario.  </a:t>
            </a:r>
          </a:p>
          <a:p>
            <a:endParaRPr lang="en-US" sz="1600" dirty="0"/>
          </a:p>
          <a:p>
            <a:r>
              <a:rPr lang="en-US" sz="1600" dirty="0"/>
              <a:t>Dual boot and multiboot systems, unfortunately they are a bit complicated as well and we also don’t support that.  It might work in some scenarios but you’d have to test that out as it might orphan some of those install and it’s just very tough to support that scenario.  </a:t>
            </a:r>
          </a:p>
          <a:p>
            <a:endParaRPr lang="en-US" sz="1600" dirty="0"/>
          </a:p>
          <a:p>
            <a:r>
              <a:rPr lang="en-US" sz="1600" dirty="0"/>
              <a:t>Now some customers might think that they’re going to go the easy route and just take try to take their windows 8.1 image, upgrade it to windows 10, sysprep and capture it and be done.  Unfortunately, that’s also not going to be possible as sysprep will be able to tell that an upgrade was run on the system and won’t run.  So they’ll need to just build a new master image and hopefully this won’t be too big of a headache since over the years we’ve communicated that you should bring as much automation to bear on your image creation methodology and you should just be able to drop in the new Windows 10 media to your image factory, kick it off and it should just build it for you and capture it.  </a:t>
            </a:r>
          </a:p>
          <a:p>
            <a:endParaRPr lang="en-US" sz="1600" dirty="0"/>
          </a:p>
          <a:p>
            <a:endParaRPr lang="en-US" sz="1600" dirty="0"/>
          </a:p>
        </p:txBody>
      </p:sp>
      <p:sp>
        <p:nvSpPr>
          <p:cNvPr id="10" name="Slide Number Placeholder 9"/>
          <p:cNvSpPr>
            <a:spLocks noGrp="1"/>
          </p:cNvSpPr>
          <p:nvPr>
            <p:ph type="sldNum" sz="quarter" idx="12"/>
          </p:nvPr>
        </p:nvSpPr>
        <p:spPr>
          <a:xfrm>
            <a:off x="6051570" y="8842029"/>
            <a:ext cx="969904" cy="465455"/>
          </a:xfrm>
          <a:prstGeom prst="rect">
            <a:avLst/>
          </a:prstGeom>
        </p:spPr>
        <p:txBody>
          <a:bodyPr lIns="93324" tIns="46662" rIns="93324" bIns="46662"/>
          <a:lstStyle/>
          <a:p>
            <a:pPr algn="r" defTabSz="951956">
              <a:defRPr/>
            </a:pPr>
            <a:fld id="{B4008EB6-D09E-4580-8CD6-DDB14511944F}" type="slidenum">
              <a:rPr lang="en-US" sz="1200">
                <a:solidFill>
                  <a:prstClr val="black"/>
                </a:solidFill>
                <a:latin typeface="Segoe UI" pitchFamily="34" charset="0"/>
              </a:rPr>
              <a:pPr algn="r" defTabSz="951956">
                <a:defRPr/>
              </a:pPr>
              <a:t>7</a:t>
            </a:fld>
            <a:endParaRPr lang="en-US" sz="1200" dirty="0">
              <a:solidFill>
                <a:prstClr val="black"/>
              </a:solidFill>
              <a:latin typeface="Segoe UI" pitchFamily="34" charset="0"/>
            </a:endParaRPr>
          </a:p>
        </p:txBody>
      </p:sp>
    </p:spTree>
    <p:extLst>
      <p:ext uri="{BB962C8B-B14F-4D97-AF65-F5344CB8AC3E}">
        <p14:creationId xmlns:p14="http://schemas.microsoft.com/office/powerpoint/2010/main" val="29960458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5C45398-078E-49AC-BCDB-54FA45E76DE4}"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20-Jan-17 8:57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17277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10 feature updates (denoted by the “Upgrades” classification in WSUS) are staged in encrypted packages to Windows Update several days prior to the actual go-live date.  This is to ensure that we can release to all regions simultaneously.  The Windows 10 client has been able to decrypt these packages since RTM; however, WSUS was not able to do this.  Until now, we have been manually decrypting these packages prior to releasing to the WSUS channel, the process of which is both time consuming and error prone.  KB3159706 introduces this functionality to WSUS for Windows Server 2012 and Windows Server 2012 R2, such that it can now natively decrypt this content.  Choosing not to apply this updates on a WSUS server means not being able to distribute the Windows 10 Anniversary Update, or any subsequent feature update, via these platforms.  Note that Windows Server 2016 will have this functionality at RTM. </a:t>
            </a:r>
          </a:p>
          <a:p>
            <a:r>
              <a:rPr lang="en-US" dirty="0"/>
              <a:t>Post install requirements </a:t>
            </a:r>
          </a:p>
          <a:p>
            <a:r>
              <a:rPr lang="en-US" dirty="0"/>
              <a:t>Once update KB3159706 has been applied to a WSUS server the following steps must be completed for the update to work as expected. </a:t>
            </a:r>
          </a:p>
          <a:p>
            <a:r>
              <a:rPr lang="en-US" dirty="0"/>
              <a:t>1. Open an elevated Command Prompt window, and then run the following command (case sensitive, assume "C" as the system volume): </a:t>
            </a:r>
          </a:p>
          <a:p>
            <a:r>
              <a:rPr lang="en-US" dirty="0"/>
              <a:t>"C:\Program Files\Update Services\Tools\wsusutil.exe" </a:t>
            </a:r>
            <a:r>
              <a:rPr lang="en-US" dirty="0" err="1"/>
              <a:t>postinstall</a:t>
            </a:r>
            <a:r>
              <a:rPr lang="en-US" dirty="0"/>
              <a:t> /servicing </a:t>
            </a:r>
          </a:p>
          <a:p>
            <a:r>
              <a:rPr lang="en-US" dirty="0"/>
              <a:t>2. Select HTTP Activation under .NET Framework 4.5 Features in the Server Manager Add Roles and Features wizard.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10080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-place upgrades are great for existing devices. But what about new ones? Today we know most organizations buy new devices, typically running a standard Windows Pro operating system – which contains all the needed drivers and configuration necessary for that device. But because it is difficult to configure that device for the organization’s needs, the first step is usually to wipe the system and deploy a standard organization image to the device. That adds an extra cost, as it can take 1-2 hours to do this.</a:t>
            </a:r>
          </a:p>
          <a:p>
            <a:endParaRPr lang="en-US" baseline="0" dirty="0"/>
          </a:p>
          <a:p>
            <a:r>
              <a:rPr lang="en-US" baseline="0" dirty="0"/>
              <a:t>We want to provide new tools to eliminate the wipe-and-load need. Instead, we want to be able to run through a simple provisioning process to transform the device into one that is ready for productive use. To do this, we want to enable a simple workflow:</a:t>
            </a:r>
            <a:endParaRPr lang="en-US" dirty="0"/>
          </a:p>
          <a:p>
            <a:endParaRPr lang="en-US" dirty="0"/>
          </a:p>
          <a:p>
            <a:pPr marL="171450" indent="-171450">
              <a:buFontTx/>
              <a:buChar char="-"/>
            </a:pPr>
            <a:r>
              <a:rPr lang="en-US" dirty="0"/>
              <a:t>Take a</a:t>
            </a:r>
            <a:r>
              <a:rPr lang="en-US" baseline="0" dirty="0"/>
              <a:t> new device out of the box</a:t>
            </a:r>
          </a:p>
          <a:p>
            <a:pPr marL="171450" indent="-171450">
              <a:buFontTx/>
              <a:buChar char="-"/>
            </a:pPr>
            <a:r>
              <a:rPr lang="en-US" baseline="0" dirty="0"/>
              <a:t>Apply a provisioning package to it, turning it into a full-configured enterprise device</a:t>
            </a:r>
          </a:p>
          <a:p>
            <a:pPr marL="171450" indent="-171450">
              <a:buFontTx/>
              <a:buChar char="-"/>
            </a:pPr>
            <a:r>
              <a:rPr lang="en-US" baseline="0" dirty="0"/>
              <a:t>Once done, hand the device off to the end user who can immediately be productive</a:t>
            </a:r>
          </a:p>
          <a:p>
            <a:pPr marL="171450" indent="-171450">
              <a:buFontTx/>
              <a:buChar char="-"/>
            </a:pPr>
            <a:endParaRPr lang="en-US" baseline="0" dirty="0"/>
          </a:p>
          <a:p>
            <a:pPr marL="0" indent="0">
              <a:buFontTx/>
              <a:buNone/>
            </a:pPr>
            <a:r>
              <a:rPr lang="en-US" baseline="0" dirty="0"/>
              <a:t>We will provide new tools to enable this, with the Windows Imaging and Configuration Designer to create these provisioning packages will all the necessary configuration steps included in them. Once created, we’ll provide a variety of ways to deploy these packages, from simple double-click operations to fully-automated solutions.</a:t>
            </a:r>
          </a:p>
          <a:p>
            <a:pPr marL="0" indent="0">
              <a:buFontTx/>
              <a:buNone/>
            </a:pPr>
            <a:endParaRPr lang="en-US" baseline="0" dirty="0"/>
          </a:p>
          <a:p>
            <a:pPr marL="0" indent="0">
              <a:buFontTx/>
              <a:buNone/>
            </a:pPr>
            <a:r>
              <a:rPr lang="en-US" baseline="0" dirty="0"/>
              <a:t>It’s also worth noting that this process will be exactly the same for Windows 10 phone devices. With these, wipe-and-load isn’t possible (they come preinstalled from the phone OEM), so this is a simple way to perform the initial configuration, without manually needing to set up each device.</a:t>
            </a:r>
          </a:p>
          <a:p>
            <a:pPr marL="0" indent="0">
              <a:buFontTx/>
              <a:buNone/>
            </a:pPr>
            <a:endParaRPr lang="en-US" baseline="0" dirty="0"/>
          </a:p>
          <a:p>
            <a:pPr marL="0" indent="0">
              <a:buFontTx/>
              <a:buNone/>
            </a:pPr>
            <a:r>
              <a:rPr lang="en-US" baseline="0" dirty="0"/>
              <a:t>[Note that this isn’t designed for ongoing management of the device; it’s just for the initial setup. These provisioning packages can be used to enroll the device into a management system, e.g. using Mobile Device Management, with that handling the ongoing configuration, app management, and more.]</a:t>
            </a:r>
          </a:p>
          <a:p>
            <a:endParaRPr lang="en-US" dirty="0"/>
          </a:p>
          <a:p>
            <a:r>
              <a:rPr lang="en-US" dirty="0"/>
              <a:t>That’s the process we envision: Transforming a device from its out-of-the-box state into a fully-configured</a:t>
            </a:r>
            <a:r>
              <a:rPr lang="en-US" baseline="0" dirty="0"/>
              <a:t> enterprise device. We’ll provide flexible ways for doing this, some manual and some automated. </a:t>
            </a:r>
          </a:p>
          <a:p>
            <a:endParaRPr lang="en-US" baseline="0" dirty="0"/>
          </a:p>
          <a:p>
            <a:r>
              <a:rPr lang="en-US" baseline="0" dirty="0"/>
              <a:t>You can try this out today yourselves, as the Windows ICD tool is available in the Assessment and Deployment Kit for Windows 10 preview release, available on the Microsoft download center.</a:t>
            </a:r>
          </a:p>
          <a:p>
            <a:endParaRPr lang="en-US" dirty="0"/>
          </a:p>
          <a:p>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20-Jan-17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92665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Settings are simple</a:t>
            </a:r>
            <a:r>
              <a:rPr lang="en-US" baseline="0" dirty="0"/>
              <a:t> policies – like minimal password length or disabling a camera</a:t>
            </a:r>
          </a:p>
          <a:p>
            <a:r>
              <a:rPr lang="en-US" baseline="0" dirty="0"/>
              <a:t>Profiles – Wi-Fi profile, VPN, Email</a:t>
            </a:r>
          </a:p>
          <a:p>
            <a:r>
              <a:rPr lang="en-US" baseline="0" dirty="0"/>
              <a:t>Assets are files required to make your configuration work, that includes wallpapers, certificates, applications, offline materials.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31915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Quite</a:t>
            </a:r>
            <a:r>
              <a:rPr lang="en-US" baseline="0" dirty="0"/>
              <a:t> a few things. As you can see, many can be also provisioned through MDM but several capabilities are exclusive for provisioning. </a:t>
            </a:r>
          </a:p>
          <a:p>
            <a:endParaRPr lang="en-US" baseline="0" dirty="0"/>
          </a:p>
          <a:p>
            <a:r>
              <a:rPr lang="en-US" baseline="0" dirty="0"/>
              <a:t>One example would be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20-Jan-17 8:57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676591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oleObject" Target="../embeddings/oleObject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74639" y="295275"/>
            <a:ext cx="6540499" cy="917575"/>
          </a:xfrm>
        </p:spPr>
        <p:txBody>
          <a:bodyPr/>
          <a:lstStyle>
            <a:lvl1pPr algn="l" defTabSz="932563" rtl="0" eaLnBrk="1" latinLnBrk="0" hangingPunct="1">
              <a:lnSpc>
                <a:spcPct val="90000"/>
              </a:lnSpc>
              <a:spcBef>
                <a:spcPct val="0"/>
              </a:spcBef>
              <a:buNone/>
              <a:defRPr lang="en-US" sz="4399"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74639" y="1941513"/>
            <a:ext cx="6540499" cy="920252"/>
          </a:xfrm>
        </p:spPr>
        <p:txBody>
          <a:bodyPr/>
          <a:lstStyle>
            <a:lvl1pPr marL="0" indent="0">
              <a:spcBef>
                <a:spcPts val="0"/>
              </a:spcBef>
              <a:spcAft>
                <a:spcPts val="1199"/>
              </a:spcAft>
              <a:buNone/>
              <a:defRPr sz="2400" spc="-50" baseline="0">
                <a:gradFill>
                  <a:gsLst>
                    <a:gs pos="1250">
                      <a:schemeClr val="tx1"/>
                    </a:gs>
                    <a:gs pos="99000">
                      <a:schemeClr val="tx1"/>
                    </a:gs>
                  </a:gsLst>
                  <a:lin ang="5400000" scaled="0"/>
                </a:gradFill>
                <a:latin typeface="+mn-lt"/>
              </a:defRPr>
            </a:lvl1pPr>
            <a:lvl2pPr marL="0" indent="0">
              <a:spcBef>
                <a:spcPts val="0"/>
              </a:spcBef>
              <a:spcAft>
                <a:spcPts val="1199"/>
              </a:spcAft>
              <a:buFontTx/>
              <a:buNone/>
              <a:defRPr sz="1800"/>
            </a:lvl2pPr>
            <a:lvl3pPr marL="228557" indent="0">
              <a:spcBef>
                <a:spcPts val="0"/>
              </a:spcBef>
              <a:spcAft>
                <a:spcPts val="1199"/>
              </a:spcAft>
              <a:buNone/>
              <a:defRPr sz="1800"/>
            </a:lvl3pPr>
            <a:lvl4pPr marL="457112" indent="0">
              <a:spcBef>
                <a:spcPts val="0"/>
              </a:spcBef>
              <a:spcAft>
                <a:spcPts val="1199"/>
              </a:spcAft>
              <a:buNone/>
              <a:defRPr sz="1599"/>
            </a:lvl4pPr>
            <a:lvl5pPr marL="685669" indent="0">
              <a:spcBef>
                <a:spcPts val="0"/>
              </a:spcBef>
              <a:spcAft>
                <a:spcPts val="1199"/>
              </a:spcAft>
              <a:buNone/>
              <a:defRPr sz="1599"/>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178675" y="0"/>
            <a:ext cx="5257800" cy="742187"/>
          </a:xfrm>
        </p:spPr>
        <p:txBody>
          <a:bodyPr/>
          <a:lstStyle/>
          <a:p>
            <a:endParaRPr lang="en-US" dirty="0"/>
          </a:p>
        </p:txBody>
      </p:sp>
    </p:spTree>
    <p:extLst>
      <p:ext uri="{BB962C8B-B14F-4D97-AF65-F5344CB8AC3E}">
        <p14:creationId xmlns:p14="http://schemas.microsoft.com/office/powerpoint/2010/main" val="18962694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grpSp>
        <p:nvGrpSpPr>
          <p:cNvPr id="15" name="Group 14"/>
          <p:cNvGrpSpPr>
            <a:grpSpLocks noChangeAspect="1"/>
          </p:cNvGrpSpPr>
          <p:nvPr userDrawn="1"/>
        </p:nvGrpSpPr>
        <p:grpSpPr bwMode="gray">
          <a:xfrm>
            <a:off x="457200" y="6154121"/>
            <a:ext cx="1681413" cy="360979"/>
            <a:chOff x="457200" y="1643393"/>
            <a:chExt cx="4492753" cy="964540"/>
          </a:xfrm>
        </p:grpSpPr>
        <p:pic>
          <p:nvPicPr>
            <p:cNvPr id="16" name="Picture 15"/>
            <p:cNvPicPr>
              <a:picLocks noChangeAspect="1"/>
            </p:cNvPicPr>
            <p:nvPr/>
          </p:nvPicPr>
          <p:blipFill>
            <a:blip r:embed="rId3"/>
            <a:stretch>
              <a:fillRect/>
            </a:stretch>
          </p:blipFill>
          <p:spPr bwMode="gray">
            <a:xfrm>
              <a:off x="457200" y="1643393"/>
              <a:ext cx="964540" cy="964540"/>
            </a:xfrm>
            <a:prstGeom prst="rect">
              <a:avLst/>
            </a:prstGeom>
          </p:spPr>
        </p:pic>
        <p:sp>
          <p:nvSpPr>
            <p:cNvPr id="1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6522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933653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674678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29661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85479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206341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017874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96311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81076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230163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503210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85526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72030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0020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45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06815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26403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986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284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7011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165430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49401054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23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Walki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640" t="10375" r="11903" b="15815"/>
          <a:stretch/>
        </p:blipFill>
        <p:spPr>
          <a:xfrm>
            <a:off x="0" y="0"/>
            <a:ext cx="12435840" cy="6995160"/>
          </a:xfrm>
          <a:prstGeom prst="rect">
            <a:avLst/>
          </a:prstGeom>
        </p:spPr>
      </p:pic>
      <p:sp>
        <p:nvSpPr>
          <p:cNvPr id="2" name="Rectangle 1"/>
          <p:cNvSpPr/>
          <p:nvPr/>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invGray">
          <a:xfrm>
            <a:off x="0" y="0"/>
            <a:ext cx="12435840" cy="6995160"/>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37126"/>
            <a:ext cx="6402388" cy="1807811"/>
          </a:xfrm>
          <a:noFill/>
        </p:spPr>
        <p:txBody>
          <a:bodyPr lIns="146304" tIns="91440" rIns="146304" bIns="91440" anchor="t" anchorCtr="0"/>
          <a:lstStyle>
            <a:lvl1pPr>
              <a:defRPr sz="5400" spc="-100" baseline="0">
                <a:gradFill>
                  <a:gsLst>
                    <a:gs pos="84066">
                      <a:srgbClr val="FFFFFF"/>
                    </a:gs>
                    <a:gs pos="57576">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638" y="3954463"/>
            <a:ext cx="6402388" cy="1710429"/>
          </a:xfrm>
        </p:spPr>
        <p:txBody>
          <a:bodyPr tIns="109728" bIns="109728">
            <a:noAutofit/>
          </a:bodyPr>
          <a:lstStyle>
            <a:lvl1pPr marL="0" indent="0">
              <a:spcBef>
                <a:spcPts val="0"/>
              </a:spcBef>
              <a:buNone/>
              <a:defRPr sz="2400" baseline="0">
                <a:gradFill>
                  <a:gsLst>
                    <a:gs pos="84066">
                      <a:srgbClr val="FFFFFF"/>
                    </a:gs>
                    <a:gs pos="57576">
                      <a:srgbClr val="FFFFFF"/>
                    </a:gs>
                  </a:gsLst>
                  <a:lin ang="5400000" scaled="0"/>
                </a:gradFill>
                <a:latin typeface="+mn-lt"/>
              </a:defRPr>
            </a:lvl1pPr>
          </a:lstStyle>
          <a:p>
            <a:pPr lvl="0"/>
            <a:r>
              <a:rPr lang="en-US" dirty="0"/>
              <a:t>Presenter | Date</a:t>
            </a:r>
          </a:p>
        </p:txBody>
      </p:sp>
      <p:pic>
        <p:nvPicPr>
          <p:cNvPr id="8" name="Picture 7"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White">
          <a:xfrm>
            <a:off x="457580" y="6243964"/>
            <a:ext cx="1280160" cy="27303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80" y="6194255"/>
            <a:ext cx="1463409" cy="320845"/>
          </a:xfrm>
          <a:prstGeom prst="rect">
            <a:avLst/>
          </a:prstGeom>
        </p:spPr>
      </p:pic>
    </p:spTree>
    <p:extLst>
      <p:ext uri="{BB962C8B-B14F-4D97-AF65-F5344CB8AC3E}">
        <p14:creationId xmlns:p14="http://schemas.microsoft.com/office/powerpoint/2010/main" val="52724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Walkin">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9260" t="21052" r="16640" b="16410"/>
          <a:stretch/>
        </p:blipFill>
        <p:spPr>
          <a:xfrm>
            <a:off x="0" y="0"/>
            <a:ext cx="12435840" cy="6995160"/>
          </a:xfrm>
          <a:prstGeom prst="rect">
            <a:avLst/>
          </a:prstGeom>
        </p:spPr>
      </p:pic>
      <p:sp>
        <p:nvSpPr>
          <p:cNvPr id="10" name="Rectangle 9"/>
          <p:cNvSpPr/>
          <p:nvPr/>
        </p:nvSpPr>
        <p:spPr bwMode="gray">
          <a:xfrm>
            <a:off x="0" y="0"/>
            <a:ext cx="12435840" cy="6995160"/>
          </a:xfrm>
          <a:prstGeom prst="rect">
            <a:avLst/>
          </a:pr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34430"/>
            <a:ext cx="6402388" cy="896112"/>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3050" y="3063240"/>
            <a:ext cx="6402388" cy="731528"/>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White">
          <a:xfrm>
            <a:off x="457580" y="6243964"/>
            <a:ext cx="1280160" cy="27303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80" y="6194255"/>
            <a:ext cx="1463409" cy="320845"/>
          </a:xfrm>
          <a:prstGeom prst="rect">
            <a:avLst/>
          </a:prstGeom>
        </p:spPr>
      </p:pic>
    </p:spTree>
    <p:extLst>
      <p:ext uri="{BB962C8B-B14F-4D97-AF65-F5344CB8AC3E}">
        <p14:creationId xmlns:p14="http://schemas.microsoft.com/office/powerpoint/2010/main" val="182245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3822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457580" y="6243964"/>
            <a:ext cx="1280160" cy="27303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black">
          <a:xfrm>
            <a:off x="457580" y="6194255"/>
            <a:ext cx="1463409" cy="320845"/>
          </a:xfrm>
          <a:prstGeom prst="rect">
            <a:avLst/>
          </a:prstGeom>
        </p:spPr>
      </p:pic>
    </p:spTree>
    <p:extLst>
      <p:ext uri="{BB962C8B-B14F-4D97-AF65-F5344CB8AC3E}">
        <p14:creationId xmlns:p14="http://schemas.microsoft.com/office/powerpoint/2010/main" val="221873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35203"/>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hidden="1"/>
          <p:cNvPicPr>
            <a:picLocks noChangeAspect="1"/>
          </p:cNvPicPr>
          <p:nvPr/>
        </p:nvPicPr>
        <p:blipFill>
          <a:blip r:embed="rId2"/>
          <a:stretch>
            <a:fillRect/>
          </a:stretch>
        </p:blipFill>
        <p:spPr>
          <a:xfrm>
            <a:off x="457580" y="6243237"/>
            <a:ext cx="1280160" cy="27449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580" y="6194255"/>
            <a:ext cx="1463409" cy="320845"/>
          </a:xfrm>
          <a:prstGeom prst="rect">
            <a:avLst/>
          </a:prstGeom>
        </p:spPr>
      </p:pic>
    </p:spTree>
    <p:extLst>
      <p:ext uri="{BB962C8B-B14F-4D97-AF65-F5344CB8AC3E}">
        <p14:creationId xmlns:p14="http://schemas.microsoft.com/office/powerpoint/2010/main" val="375857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64370761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43351552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itle 5"/>
          <p:cNvSpPr>
            <a:spLocks noGrp="1"/>
          </p:cNvSpPr>
          <p:nvPr>
            <p:ph type="title"/>
          </p:nvPr>
        </p:nvSpPr>
        <p:spPr/>
        <p:txBody>
          <a:bodyPr/>
          <a:lstStyle/>
          <a:p>
            <a:r>
              <a:rPr lang="de-DE"/>
              <a:t>Titelmasterformat durch Klicken bearbeiten</a:t>
            </a:r>
            <a:endParaRPr lang="en-US"/>
          </a:p>
        </p:txBody>
      </p:sp>
    </p:spTree>
    <p:extLst>
      <p:ext uri="{BB962C8B-B14F-4D97-AF65-F5344CB8AC3E}">
        <p14:creationId xmlns:p14="http://schemas.microsoft.com/office/powerpoint/2010/main" val="31904302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itle 5"/>
          <p:cNvSpPr>
            <a:spLocks noGrp="1"/>
          </p:cNvSpPr>
          <p:nvPr>
            <p:ph type="title"/>
          </p:nvPr>
        </p:nvSpPr>
        <p:spPr/>
        <p:txBody>
          <a:bodyPr/>
          <a:lstStyle/>
          <a:p>
            <a:r>
              <a:rPr lang="de-DE"/>
              <a:t>Titelmasterformat durch Klicken bearbeiten</a:t>
            </a:r>
            <a:endParaRPr lang="en-US"/>
          </a:p>
        </p:txBody>
      </p:sp>
    </p:spTree>
    <p:extLst>
      <p:ext uri="{BB962C8B-B14F-4D97-AF65-F5344CB8AC3E}">
        <p14:creationId xmlns:p14="http://schemas.microsoft.com/office/powerpoint/2010/main" val="356296427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33300044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42328804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57814218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28750918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Tree>
    <p:extLst>
      <p:ext uri="{BB962C8B-B14F-4D97-AF65-F5344CB8AC3E}">
        <p14:creationId xmlns:p14="http://schemas.microsoft.com/office/powerpoint/2010/main" val="263811234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6278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46977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accent1"/>
                    </a:gs>
                    <a:gs pos="0">
                      <a:schemeClr val="accent1"/>
                    </a:gs>
                  </a:gsLst>
                  <a:lin ang="5400000" scaled="0"/>
                </a:gradFill>
              </a:defRPr>
            </a:lvl1pPr>
          </a:lstStyle>
          <a:p>
            <a:r>
              <a:rPr lang="en-US" dirty="0"/>
              <a:t>Section title</a:t>
            </a:r>
          </a:p>
        </p:txBody>
      </p:sp>
    </p:spTree>
    <p:extLst>
      <p:ext uri="{BB962C8B-B14F-4D97-AF65-F5344CB8AC3E}">
        <p14:creationId xmlns:p14="http://schemas.microsoft.com/office/powerpoint/2010/main" val="13336473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5827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5293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de-DE"/>
              <a:t>Bild durch Klicken auf Symbol hinzufügen</a:t>
            </a:r>
            <a:endParaRPr lang="en-US" dirty="0"/>
          </a:p>
        </p:txBody>
      </p:sp>
      <p:sp>
        <p:nvSpPr>
          <p:cNvPr id="4" name="Title 1"/>
          <p:cNvSpPr>
            <a:spLocks noGrp="1"/>
          </p:cNvSpPr>
          <p:nvPr>
            <p:ph type="title"/>
          </p:nvPr>
        </p:nvSpPr>
        <p:spPr>
          <a:xfrm>
            <a:off x="274639" y="295274"/>
            <a:ext cx="5486399" cy="917575"/>
          </a:xfrm>
        </p:spPr>
        <p:txBody>
          <a:bodyPr/>
          <a:lstStyle/>
          <a:p>
            <a:r>
              <a:rPr lang="de-DE"/>
              <a:t>Titelmasterformat durch Klicken bearbeiten</a:t>
            </a:r>
            <a:endParaRPr lang="en-US" dirty="0"/>
          </a:p>
        </p:txBody>
      </p:sp>
      <p:sp>
        <p:nvSpPr>
          <p:cNvPr id="6" name="Text Placeholder 5"/>
          <p:cNvSpPr>
            <a:spLocks noGrp="1"/>
          </p:cNvSpPr>
          <p:nvPr>
            <p:ph type="body" sz="quarter" idx="11"/>
          </p:nvPr>
        </p:nvSpPr>
        <p:spPr>
          <a:xfrm>
            <a:off x="274638" y="1221162"/>
            <a:ext cx="5485308"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5687044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97268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731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358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106059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a:stretch>
            <a:fillRect/>
          </a:stretch>
        </p:blipFill>
        <p:spPr bwMode="black">
          <a:xfrm>
            <a:off x="459230" y="3145040"/>
            <a:ext cx="3291840" cy="705834"/>
          </a:xfrm>
          <a:prstGeom prst="rect">
            <a:avLst/>
          </a:prstGeom>
        </p:spPr>
      </p:pic>
      <p:sp>
        <p:nvSpPr>
          <p:cNvPr id="5" name="Text Box 3"/>
          <p:cNvSpPr txBox="1">
            <a:spLocks noChangeArrowheads="1"/>
          </p:cNvSpPr>
          <p:nvPr userDrawn="1"/>
        </p:nvSpPr>
        <p:spPr bwMode="blackWhite">
          <a:xfrm>
            <a:off x="274639" y="6292889"/>
            <a:ext cx="11856403" cy="40326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82" eaLnBrk="0" hangingPunct="0"/>
            <a:r>
              <a:rPr lang="en-US" sz="701" dirty="0">
                <a:gradFill>
                  <a:gsLst>
                    <a:gs pos="0">
                      <a:srgbClr val="505050"/>
                    </a:gs>
                    <a:gs pos="100000">
                      <a:srgbClr val="505050"/>
                    </a:gs>
                  </a:gsLst>
                  <a:lin ang="5400000" scaled="0"/>
                </a:gradFill>
                <a:cs typeface="Segoe UI" pitchFamily="34" charset="0"/>
              </a:rPr>
              <a:t>© 2015 Microsoft Corporation. All rights reserved. </a:t>
            </a:r>
          </a:p>
        </p:txBody>
      </p:sp>
      <p:pic>
        <p:nvPicPr>
          <p:cNvPr id="6"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29883296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3632297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de-DE"/>
              <a:t>Titelmasterformat durch Klicken bearbeiten</a:t>
            </a:r>
            <a:endParaRPr lang="en-US" dirty="0"/>
          </a:p>
        </p:txBody>
      </p:sp>
    </p:spTree>
    <p:extLst>
      <p:ext uri="{BB962C8B-B14F-4D97-AF65-F5344CB8AC3E}">
        <p14:creationId xmlns:p14="http://schemas.microsoft.com/office/powerpoint/2010/main" val="666590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70553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5486400" cy="917575"/>
          </a:xfrm>
        </p:spPr>
        <p:txBody>
          <a:bodyPr/>
          <a:lstStyle/>
          <a:p>
            <a:r>
              <a:rPr lang="en-US"/>
              <a:t>Click to edit Master title style</a:t>
            </a:r>
            <a:endParaRPr lang="en-US" dirty="0"/>
          </a:p>
        </p:txBody>
      </p:sp>
      <p:sp>
        <p:nvSpPr>
          <p:cNvPr id="7" name="TextBox 6"/>
          <p:cNvSpPr txBox="1"/>
          <p:nvPr userDrawn="1"/>
        </p:nvSpPr>
        <p:spPr>
          <a:xfrm>
            <a:off x="10331545" y="6467169"/>
            <a:ext cx="1958717" cy="527358"/>
          </a:xfrm>
          <a:prstGeom prst="rect">
            <a:avLst/>
          </a:prstGeom>
          <a:noFill/>
        </p:spPr>
        <p:txBody>
          <a:bodyPr wrap="square" lIns="186521" tIns="149217" rIns="186521" bIns="149217" rtlCol="0">
            <a:spAutoFit/>
          </a:bodyPr>
          <a:lstStyle/>
          <a:p>
            <a:pPr defTabSz="1243431">
              <a:lnSpc>
                <a:spcPct val="90000"/>
              </a:lnSpc>
              <a:spcAft>
                <a:spcPts val="612"/>
              </a:spcAft>
            </a:pPr>
            <a:r>
              <a:rPr lang="en-US" sz="1632" dirty="0">
                <a:solidFill>
                  <a:srgbClr val="505050">
                    <a:lumMod val="60000"/>
                    <a:lumOff val="40000"/>
                  </a:srgbClr>
                </a:solidFill>
                <a:latin typeface="Segoe UI Semibold" panose="020B0702040204020203" pitchFamily="34" charset="0"/>
                <a:cs typeface="Segoe UI Semibold" panose="020B0702040204020203" pitchFamily="34" charset="0"/>
              </a:rPr>
              <a:t>SMSG Readiness</a:t>
            </a:r>
          </a:p>
        </p:txBody>
      </p:sp>
      <p:sp>
        <p:nvSpPr>
          <p:cNvPr id="8" name="Rectangle 7"/>
          <p:cNvSpPr/>
          <p:nvPr userDrawn="1"/>
        </p:nvSpPr>
        <p:spPr bwMode="gray">
          <a:xfrm>
            <a:off x="7588665" y="-8579"/>
            <a:ext cx="4847811" cy="700310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rgbClr val="FFFFFF"/>
              </a:solidFill>
              <a:ea typeface="Segoe UI" pitchFamily="34" charset="0"/>
              <a:cs typeface="Segoe UI" pitchFamily="34" charset="0"/>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45" y="1354107"/>
            <a:ext cx="4456475" cy="3471413"/>
          </a:xfrm>
          <a:prstGeom prst="rect">
            <a:avLst/>
          </a:prstGeom>
        </p:spPr>
      </p:pic>
      <p:sp>
        <p:nvSpPr>
          <p:cNvPr id="10" name="Text Placeholder 1"/>
          <p:cNvSpPr>
            <a:spLocks noGrp="1"/>
          </p:cNvSpPr>
          <p:nvPr>
            <p:ph type="body" sz="quarter" idx="10"/>
          </p:nvPr>
        </p:nvSpPr>
        <p:spPr>
          <a:xfrm>
            <a:off x="274640" y="1982474"/>
            <a:ext cx="5486399" cy="649454"/>
          </a:xfrm>
        </p:spPr>
        <p:txBody>
          <a:bodyPr/>
          <a:lstStyle>
            <a:lvl1pPr marL="582873" indent="-582873">
              <a:buFont typeface="Wingdings" panose="05000000000000000000" pitchFamily="2" charset="2"/>
              <a:buChar char="§"/>
              <a:defRPr sz="3264"/>
            </a:lvl1pPr>
          </a:lstStyle>
          <a:p>
            <a:pPr marL="571500" indent="-571500">
              <a:buFont typeface="Wingdings" panose="05000000000000000000" pitchFamily="2" charset="2"/>
              <a:buChar char="§"/>
            </a:pPr>
            <a:endParaRPr lang="en-US" dirty="0"/>
          </a:p>
        </p:txBody>
      </p:sp>
    </p:spTree>
    <p:extLst>
      <p:ext uri="{BB962C8B-B14F-4D97-AF65-F5344CB8AC3E}">
        <p14:creationId xmlns:p14="http://schemas.microsoft.com/office/powerpoint/2010/main" val="20792290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728002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1682678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917"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893643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image" Target="../media/image1.png"/><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theme" Target="../theme/theme3.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34" Type="http://schemas.openxmlformats.org/officeDocument/2006/relationships/image" Target="../media/image1.png"/><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image" Target="../media/image8.png"/><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theme" Target="../theme/theme4.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92"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398843841"/>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 id="2147484291"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de-DE"/>
              <a:t>Titelmasterformat durch Klicken bearbeiten</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5" name="Picture 4"/>
          <p:cNvPicPr>
            <a:picLocks noChangeAspect="1"/>
          </p:cNvPicPr>
          <p:nvPr/>
        </p:nvPicPr>
        <p:blipFill>
          <a:blip r:embed="rId33"/>
          <a:stretch>
            <a:fillRect/>
          </a:stretch>
        </p:blipFill>
        <p:spPr>
          <a:xfrm rot="5400000">
            <a:off x="9584879" y="2902196"/>
            <a:ext cx="6627287" cy="727646"/>
          </a:xfrm>
          <a:prstGeom prst="rect">
            <a:avLst/>
          </a:prstGeom>
        </p:spPr>
      </p:pic>
      <p:pic>
        <p:nvPicPr>
          <p:cNvPr id="6" name="Picture 6"/>
          <p:cNvPicPr>
            <a:picLocks noChangeAspect="1"/>
          </p:cNvPicPr>
          <p:nvPr userDrawn="1"/>
        </p:nvPicPr>
        <p:blipFill>
          <a:blip r:embed="rId3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8124474"/>
      </p:ext>
    </p:extLst>
  </p:cSld>
  <p:clrMap bg1="lt1" tx1="dk1" bg2="lt2" tx2="dk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4" r:id="rId11"/>
    <p:sldLayoutId id="2147484305" r:id="rId12"/>
    <p:sldLayoutId id="2147484306" r:id="rId13"/>
    <p:sldLayoutId id="2147484307" r:id="rId14"/>
    <p:sldLayoutId id="2147484308" r:id="rId15"/>
    <p:sldLayoutId id="2147484309" r:id="rId16"/>
    <p:sldLayoutId id="2147484310" r:id="rId17"/>
    <p:sldLayoutId id="2147484311" r:id="rId18"/>
    <p:sldLayoutId id="2147484312" r:id="rId19"/>
    <p:sldLayoutId id="2147484313" r:id="rId20"/>
    <p:sldLayoutId id="2147484314" r:id="rId21"/>
    <p:sldLayoutId id="2147484315" r:id="rId22"/>
    <p:sldLayoutId id="2147484316" r:id="rId23"/>
    <p:sldLayoutId id="2147484317" r:id="rId24"/>
    <p:sldLayoutId id="2147484318" r:id="rId25"/>
    <p:sldLayoutId id="2147484319" r:id="rId26"/>
    <p:sldLayoutId id="2147484320" r:id="rId27"/>
    <p:sldLayoutId id="2147484321" r:id="rId28"/>
    <p:sldLayoutId id="2147484322" r:id="rId29"/>
    <p:sldLayoutId id="2147484323" r:id="rId30"/>
    <p:sldLayoutId id="2147484324"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slideLayout" Target="../slideLayouts/slideLayout11.xml"/><Relationship Id="rId7" Type="http://schemas.openxmlformats.org/officeDocument/2006/relationships/image" Target="../media/image23.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9.emf"/><Relationship Id="rId5" Type="http://schemas.openxmlformats.org/officeDocument/2006/relationships/oleObject" Target="../embeddings/oleObject4.bin"/><Relationship Id="rId10"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1.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81.xml"/><Relationship Id="rId6" Type="http://schemas.microsoft.com/office/2007/relationships/hdphoto" Target="../media/hdphoto2.wdp"/><Relationship Id="rId5"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0.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9.emf"/><Relationship Id="rId5" Type="http://schemas.openxmlformats.org/officeDocument/2006/relationships/oleObject" Target="../embeddings/oleObject5.bin"/><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tags" Target="../tags/tag8.xml"/><Relationship Id="rId7" Type="http://schemas.openxmlformats.org/officeDocument/2006/relationships/tags" Target="../tags/tag1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10" Type="http://schemas.openxmlformats.org/officeDocument/2006/relationships/image" Target="../media/image20.png"/><Relationship Id="rId4" Type="http://schemas.openxmlformats.org/officeDocument/2006/relationships/tags" Target="../tags/tag9.xml"/><Relationship Id="rId9"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99.xml"/><Relationship Id="rId7" Type="http://schemas.openxmlformats.org/officeDocument/2006/relationships/image" Target="../media/image31.png"/><Relationship Id="rId2" Type="http://schemas.openxmlformats.org/officeDocument/2006/relationships/tags" Target="../tags/tag13.xml"/><Relationship Id="rId1" Type="http://schemas.openxmlformats.org/officeDocument/2006/relationships/vmlDrawing" Target="../drawings/vmlDrawing6.vml"/><Relationship Id="rId6" Type="http://schemas.openxmlformats.org/officeDocument/2006/relationships/image" Target="../media/image19.emf"/><Relationship Id="rId5" Type="http://schemas.openxmlformats.org/officeDocument/2006/relationships/oleObject" Target="../embeddings/oleObject6.bin"/><Relationship Id="rId10" Type="http://schemas.openxmlformats.org/officeDocument/2006/relationships/hyperlink" Target="https://technet.microsoft.com/en-us/itpro/windows/deploy/use-upgrade-analytics-to-manage-windows-upgrades" TargetMode="External"/><Relationship Id="rId4" Type="http://schemas.openxmlformats.org/officeDocument/2006/relationships/notesSlide" Target="../notesSlides/notesSlide17.xml"/><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hyperlink" Target="https://www.readyforwindows.com/#logo-program" TargetMode="External"/><Relationship Id="rId13" Type="http://schemas.openxmlformats.org/officeDocument/2006/relationships/image" Target="../media/image38.emf"/><Relationship Id="rId3" Type="http://schemas.openxmlformats.org/officeDocument/2006/relationships/image" Target="../media/image34.png"/><Relationship Id="rId7" Type="http://schemas.openxmlformats.org/officeDocument/2006/relationships/image" Target="../media/image35.png"/><Relationship Id="rId12" Type="http://schemas.openxmlformats.org/officeDocument/2006/relationships/hyperlink" Target="https://msdn.microsoft.com/en-us/library/windows/desktop/hh848074(v=vs.85).aspx" TargetMode="External"/><Relationship Id="rId2" Type="http://schemas.openxmlformats.org/officeDocument/2006/relationships/notesSlide" Target="../notesSlides/notesSlide18.xml"/><Relationship Id="rId1" Type="http://schemas.openxmlformats.org/officeDocument/2006/relationships/slideLayout" Target="../slideLayouts/slideLayout95.xml"/><Relationship Id="rId6" Type="http://schemas.openxmlformats.org/officeDocument/2006/relationships/hyperlink" Target="https://www.readyforwindows.com/" TargetMode="External"/><Relationship Id="rId11" Type="http://schemas.openxmlformats.org/officeDocument/2006/relationships/image" Target="../media/image37.png"/><Relationship Id="rId5" Type="http://schemas.openxmlformats.org/officeDocument/2006/relationships/hyperlink" Target="readyforwindows.com" TargetMode="External"/><Relationship Id="rId10" Type="http://schemas.openxmlformats.org/officeDocument/2006/relationships/hyperlink" Target="https://developer.microsoft.com/en-us/windows/bridges/desktop" TargetMode="External"/><Relationship Id="rId4" Type="http://schemas.openxmlformats.org/officeDocument/2006/relationships/hyperlink" Target="https://insider.windows.com/" TargetMode="External"/><Relationship Id="rId9" Type="http://schemas.openxmlformats.org/officeDocument/2006/relationships/image" Target="../media/image36.png"/><Relationship Id="rId1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9.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42.jpeg"/><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19.emf"/><Relationship Id="rId5" Type="http://schemas.openxmlformats.org/officeDocument/2006/relationships/oleObject" Target="../embeddings/oleObject7.bin"/><Relationship Id="rId4"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image" Target="../media/image19.emf"/><Relationship Id="rId5" Type="http://schemas.openxmlformats.org/officeDocument/2006/relationships/oleObject" Target="../embeddings/oleObject8.bin"/><Relationship Id="rId4"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6.xml"/><Relationship Id="rId1" Type="http://schemas.openxmlformats.org/officeDocument/2006/relationships/vmlDrawing" Target="../drawings/vmlDrawing9.vml"/><Relationship Id="rId6" Type="http://schemas.openxmlformats.org/officeDocument/2006/relationships/image" Target="../media/image19.emf"/><Relationship Id="rId5" Type="http://schemas.openxmlformats.org/officeDocument/2006/relationships/oleObject" Target="../embeddings/oleObject9.bin"/><Relationship Id="rId4"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8" Type="http://schemas.openxmlformats.org/officeDocument/2006/relationships/hyperlink" Target="https://microsoft.sharepoint.com/sites/infopedia/pages/layouts/kcdoc.aspx?k=G02KC-1-6496" TargetMode="External"/><Relationship Id="rId3" Type="http://schemas.openxmlformats.org/officeDocument/2006/relationships/slideLayout" Target="../slideLayouts/slideLayout6.xml"/><Relationship Id="rId7" Type="http://schemas.openxmlformats.org/officeDocument/2006/relationships/image" Target="../media/image43.jpeg"/><Relationship Id="rId2" Type="http://schemas.openxmlformats.org/officeDocument/2006/relationships/tags" Target="../tags/tag17.xml"/><Relationship Id="rId1" Type="http://schemas.openxmlformats.org/officeDocument/2006/relationships/vmlDrawing" Target="../drawings/vmlDrawing10.vml"/><Relationship Id="rId6" Type="http://schemas.openxmlformats.org/officeDocument/2006/relationships/image" Target="../media/image19.emf"/><Relationship Id="rId5" Type="http://schemas.openxmlformats.org/officeDocument/2006/relationships/oleObject" Target="../embeddings/oleObject10.bin"/><Relationship Id="rId10" Type="http://schemas.openxmlformats.org/officeDocument/2006/relationships/image" Target="../media/image45.png"/><Relationship Id="rId4" Type="http://schemas.openxmlformats.org/officeDocument/2006/relationships/notesSlide" Target="../notesSlides/notesSlide23.xml"/><Relationship Id="rId9" Type="http://schemas.openxmlformats.org/officeDocument/2006/relationships/image" Target="../media/image44.png"/></Relationships>
</file>

<file path=ppt/slides/_rels/slide38.xml.rels><?xml version="1.0" encoding="UTF-8" standalone="yes"?>
<Relationships xmlns="http://schemas.openxmlformats.org/package/2006/relationships"><Relationship Id="rId8" Type="http://schemas.openxmlformats.org/officeDocument/2006/relationships/hyperlink" Target="https://microsoft.sharepoint.com/sites/infopedia_G05/Pages/windowsaccelerate-poc-pilots.aspx" TargetMode="External"/><Relationship Id="rId3" Type="http://schemas.openxmlformats.org/officeDocument/2006/relationships/slideLayout" Target="../slideLayouts/slideLayout11.xml"/><Relationship Id="rId7" Type="http://schemas.openxmlformats.org/officeDocument/2006/relationships/hyperlink" Target="https://connect.microsoft.com/accelerate/" TargetMode="External"/><Relationship Id="rId2" Type="http://schemas.openxmlformats.org/officeDocument/2006/relationships/tags" Target="../tags/tag18.xml"/><Relationship Id="rId1" Type="http://schemas.openxmlformats.org/officeDocument/2006/relationships/vmlDrawing" Target="../drawings/vmlDrawing11.vml"/><Relationship Id="rId6" Type="http://schemas.openxmlformats.org/officeDocument/2006/relationships/image" Target="../media/image19.emf"/><Relationship Id="rId5" Type="http://schemas.openxmlformats.org/officeDocument/2006/relationships/oleObject" Target="../embeddings/oleObject11.bin"/><Relationship Id="rId4"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9.xml"/><Relationship Id="rId1" Type="http://schemas.openxmlformats.org/officeDocument/2006/relationships/vmlDrawing" Target="../drawings/vmlDrawing12.vml"/><Relationship Id="rId6" Type="http://schemas.openxmlformats.org/officeDocument/2006/relationships/image" Target="../media/image19.emf"/><Relationship Id="rId5" Type="http://schemas.openxmlformats.org/officeDocument/2006/relationships/oleObject" Target="../embeddings/oleObject12.bin"/><Relationship Id="rId4"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0.xml"/><Relationship Id="rId1" Type="http://schemas.openxmlformats.org/officeDocument/2006/relationships/vmlDrawing" Target="../drawings/vmlDrawing13.vml"/><Relationship Id="rId6" Type="http://schemas.openxmlformats.org/officeDocument/2006/relationships/image" Target="../media/image19.emf"/><Relationship Id="rId5" Type="http://schemas.openxmlformats.org/officeDocument/2006/relationships/oleObject" Target="../embeddings/oleObject13.bin"/><Relationship Id="rId4"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3" Type="http://schemas.openxmlformats.org/officeDocument/2006/relationships/hyperlink" Target="http://www.readyforwindows.com/"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hyperlink" Target="http://www.apps4windows.com/"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6.xml"/><Relationship Id="rId7" Type="http://schemas.openxmlformats.org/officeDocument/2006/relationships/hyperlink" Target="https://connect.microsoft.com/accelerate/content/content.aspx?ContentID=31991&amp;IsDraft=False" TargetMode="External"/><Relationship Id="rId2" Type="http://schemas.openxmlformats.org/officeDocument/2006/relationships/tags" Target="../tags/tag21.xml"/><Relationship Id="rId1" Type="http://schemas.openxmlformats.org/officeDocument/2006/relationships/vmlDrawing" Target="../drawings/vmlDrawing14.vml"/><Relationship Id="rId6" Type="http://schemas.openxmlformats.org/officeDocument/2006/relationships/image" Target="../media/image19.emf"/><Relationship Id="rId5" Type="http://schemas.openxmlformats.org/officeDocument/2006/relationships/oleObject" Target="../embeddings/oleObject14.bin"/><Relationship Id="rId4"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6.xml"/><Relationship Id="rId7" Type="http://schemas.openxmlformats.org/officeDocument/2006/relationships/hyperlink" Target="https://mspartnerlp.partner.microsoft.com/LearningPath/LearningPath/DLPaths?trackId=1717&amp;rowId=2326&amp;trackPathId=14432" TargetMode="External"/><Relationship Id="rId2" Type="http://schemas.openxmlformats.org/officeDocument/2006/relationships/tags" Target="../tags/tag22.xml"/><Relationship Id="rId1" Type="http://schemas.openxmlformats.org/officeDocument/2006/relationships/vmlDrawing" Target="../drawings/vmlDrawing15.vml"/><Relationship Id="rId6" Type="http://schemas.openxmlformats.org/officeDocument/2006/relationships/image" Target="../media/image19.emf"/><Relationship Id="rId5" Type="http://schemas.openxmlformats.org/officeDocument/2006/relationships/oleObject" Target="../embeddings/oleObject15.bin"/><Relationship Id="rId4" Type="http://schemas.openxmlformats.org/officeDocument/2006/relationships/notesSlide" Target="../notesSlides/notesSlide29.xml"/><Relationship Id="rId9" Type="http://schemas.openxmlformats.org/officeDocument/2006/relationships/image" Target="../media/image48.png"/></Relationships>
</file>

<file path=ppt/slides/_rels/slide4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6.xml"/><Relationship Id="rId7" Type="http://schemas.openxmlformats.org/officeDocument/2006/relationships/image" Target="../media/image49.jpeg"/><Relationship Id="rId2" Type="http://schemas.openxmlformats.org/officeDocument/2006/relationships/tags" Target="../tags/tag23.xml"/><Relationship Id="rId1" Type="http://schemas.openxmlformats.org/officeDocument/2006/relationships/vmlDrawing" Target="../drawings/vmlDrawing16.vml"/><Relationship Id="rId6" Type="http://schemas.openxmlformats.org/officeDocument/2006/relationships/image" Target="../media/image19.emf"/><Relationship Id="rId5" Type="http://schemas.openxmlformats.org/officeDocument/2006/relationships/oleObject" Target="../embeddings/oleObject16.bin"/><Relationship Id="rId4"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4.xml"/><Relationship Id="rId1" Type="http://schemas.openxmlformats.org/officeDocument/2006/relationships/vmlDrawing" Target="../drawings/vmlDrawing17.vml"/><Relationship Id="rId6" Type="http://schemas.openxmlformats.org/officeDocument/2006/relationships/image" Target="../media/image19.emf"/><Relationship Id="rId5" Type="http://schemas.openxmlformats.org/officeDocument/2006/relationships/oleObject" Target="../embeddings/oleObject17.bin"/><Relationship Id="rId4"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Layout" Target="../slideLayouts/slideLayout6.xml"/><Relationship Id="rId7" Type="http://schemas.openxmlformats.org/officeDocument/2006/relationships/image" Target="../media/image51.png"/><Relationship Id="rId2" Type="http://schemas.openxmlformats.org/officeDocument/2006/relationships/tags" Target="../tags/tag25.xml"/><Relationship Id="rId1" Type="http://schemas.openxmlformats.org/officeDocument/2006/relationships/vmlDrawing" Target="../drawings/vmlDrawing18.vml"/><Relationship Id="rId6" Type="http://schemas.openxmlformats.org/officeDocument/2006/relationships/image" Target="../media/image19.emf"/><Relationship Id="rId5" Type="http://schemas.openxmlformats.org/officeDocument/2006/relationships/oleObject" Target="../embeddings/oleObject18.bin"/><Relationship Id="rId4"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6.xml"/><Relationship Id="rId1" Type="http://schemas.openxmlformats.org/officeDocument/2006/relationships/vmlDrawing" Target="../drawings/vmlDrawing19.vml"/><Relationship Id="rId6" Type="http://schemas.openxmlformats.org/officeDocument/2006/relationships/image" Target="../media/image19.emf"/><Relationship Id="rId5" Type="http://schemas.openxmlformats.org/officeDocument/2006/relationships/oleObject" Target="../embeddings/oleObject19.bin"/><Relationship Id="rId4"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53.jpeg"/><Relationship Id="rId2" Type="http://schemas.openxmlformats.org/officeDocument/2006/relationships/tags" Target="../tags/tag27.xml"/><Relationship Id="rId1" Type="http://schemas.openxmlformats.org/officeDocument/2006/relationships/vmlDrawing" Target="../drawings/vmlDrawing20.vml"/><Relationship Id="rId6" Type="http://schemas.openxmlformats.org/officeDocument/2006/relationships/image" Target="../media/image19.emf"/><Relationship Id="rId5" Type="http://schemas.openxmlformats.org/officeDocument/2006/relationships/oleObject" Target="../embeddings/oleObject20.bin"/><Relationship Id="rId4"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0.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9.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slideLayout" Target="../slideLayouts/slideLayout19.xml"/><Relationship Id="rId7" Type="http://schemas.openxmlformats.org/officeDocument/2006/relationships/image" Target="../media/image54.jpeg"/><Relationship Id="rId2" Type="http://schemas.openxmlformats.org/officeDocument/2006/relationships/tags" Target="../tags/tag28.xml"/><Relationship Id="rId1" Type="http://schemas.openxmlformats.org/officeDocument/2006/relationships/vmlDrawing" Target="../drawings/vmlDrawing21.vml"/><Relationship Id="rId6" Type="http://schemas.openxmlformats.org/officeDocument/2006/relationships/image" Target="../media/image19.emf"/><Relationship Id="rId5" Type="http://schemas.openxmlformats.org/officeDocument/2006/relationships/oleObject" Target="../embeddings/oleObject21.bin"/><Relationship Id="rId4" Type="http://schemas.openxmlformats.org/officeDocument/2006/relationships/notesSlide" Target="../notesSlides/notesSlide36.xml"/><Relationship Id="rId9" Type="http://schemas.openxmlformats.org/officeDocument/2006/relationships/image" Target="../media/image56.jpeg"/></Relationships>
</file>

<file path=ppt/slides/_rels/slide51.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audio" Target="NULL" TargetMode="External"/><Relationship Id="rId7" Type="http://schemas.openxmlformats.org/officeDocument/2006/relationships/oleObject" Target="../embeddings/oleObject22.bin"/><Relationship Id="rId2" Type="http://schemas.openxmlformats.org/officeDocument/2006/relationships/tags" Target="../tags/tag29.xml"/><Relationship Id="rId1" Type="http://schemas.openxmlformats.org/officeDocument/2006/relationships/vmlDrawing" Target="../drawings/vmlDrawing22.vml"/><Relationship Id="rId6" Type="http://schemas.openxmlformats.org/officeDocument/2006/relationships/notesSlide" Target="../notesSlides/notesSlide37.xml"/><Relationship Id="rId11" Type="http://schemas.openxmlformats.org/officeDocument/2006/relationships/image" Target="../media/image59.png"/><Relationship Id="rId5" Type="http://schemas.openxmlformats.org/officeDocument/2006/relationships/slideLayout" Target="../slideLayouts/slideLayout11.xml"/><Relationship Id="rId10" Type="http://schemas.openxmlformats.org/officeDocument/2006/relationships/image" Target="../media/image58.png"/><Relationship Id="rId4" Type="http://schemas.microsoft.com/office/2007/relationships/media" Target="../media/media1.mp3"/><Relationship Id="rId9" Type="http://schemas.openxmlformats.org/officeDocument/2006/relationships/image" Target="../media/image57.jpe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1.xml"/><Relationship Id="rId1" Type="http://schemas.openxmlformats.org/officeDocument/2006/relationships/vmlDrawing" Target="../drawings/vmlDrawing23.vml"/><Relationship Id="rId6" Type="http://schemas.openxmlformats.org/officeDocument/2006/relationships/image" Target="../media/image62.emf"/><Relationship Id="rId5" Type="http://schemas.openxmlformats.org/officeDocument/2006/relationships/oleObject" Target="../embeddings/oleObject23.bin"/><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1.xml"/><Relationship Id="rId1" Type="http://schemas.openxmlformats.org/officeDocument/2006/relationships/vmlDrawing" Target="../drawings/vmlDrawing24.vml"/><Relationship Id="rId6" Type="http://schemas.openxmlformats.org/officeDocument/2006/relationships/image" Target="../media/image63.emf"/><Relationship Id="rId5" Type="http://schemas.openxmlformats.org/officeDocument/2006/relationships/oleObject" Target="../embeddings/oleObject24.bin"/><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1.xml"/><Relationship Id="rId1" Type="http://schemas.openxmlformats.org/officeDocument/2006/relationships/vmlDrawing" Target="../drawings/vmlDrawing25.vml"/><Relationship Id="rId6" Type="http://schemas.openxmlformats.org/officeDocument/2006/relationships/image" Target="../media/image64.emf"/><Relationship Id="rId5" Type="http://schemas.openxmlformats.org/officeDocument/2006/relationships/oleObject" Target="../embeddings/oleObject25.bin"/><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1.xml"/><Relationship Id="rId1" Type="http://schemas.openxmlformats.org/officeDocument/2006/relationships/vmlDrawing" Target="../drawings/vmlDrawing26.vml"/><Relationship Id="rId6" Type="http://schemas.openxmlformats.org/officeDocument/2006/relationships/image" Target="../media/image65.emf"/><Relationship Id="rId5" Type="http://schemas.openxmlformats.org/officeDocument/2006/relationships/oleObject" Target="../embeddings/oleObject26.bin"/><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comments" Target="../comments/comment1.xml"/><Relationship Id="rId5" Type="http://schemas.openxmlformats.org/officeDocument/2006/relationships/image" Target="../media/image20.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1.xml"/><Relationship Id="rId1" Type="http://schemas.openxmlformats.org/officeDocument/2006/relationships/vmlDrawing" Target="../drawings/vmlDrawing27.vml"/><Relationship Id="rId6" Type="http://schemas.openxmlformats.org/officeDocument/2006/relationships/image" Target="../media/image66.emf"/><Relationship Id="rId5" Type="http://schemas.openxmlformats.org/officeDocument/2006/relationships/oleObject" Target="../embeddings/oleObject27.bin"/><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1.xml"/><Relationship Id="rId1" Type="http://schemas.openxmlformats.org/officeDocument/2006/relationships/vmlDrawing" Target="../drawings/vmlDrawing28.vml"/><Relationship Id="rId6" Type="http://schemas.openxmlformats.org/officeDocument/2006/relationships/image" Target="../media/image67.emf"/><Relationship Id="rId5" Type="http://schemas.openxmlformats.org/officeDocument/2006/relationships/oleObject" Target="../embeddings/oleObject28.bin"/><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8" Type="http://schemas.openxmlformats.org/officeDocument/2006/relationships/hyperlink" Target="https://partner.microsoft.com/en-US/SureStep" TargetMode="External"/><Relationship Id="rId3" Type="http://schemas.openxmlformats.org/officeDocument/2006/relationships/slideLayout" Target="../slideLayouts/slideLayout11.xml"/><Relationship Id="rId7" Type="http://schemas.openxmlformats.org/officeDocument/2006/relationships/hyperlink" Target="https://partner.microsoft.com/en-us/solutions/cloud-partner-profitability" TargetMode="External"/><Relationship Id="rId2" Type="http://schemas.openxmlformats.org/officeDocument/2006/relationships/tags" Target="../tags/tag30.xml"/><Relationship Id="rId1" Type="http://schemas.openxmlformats.org/officeDocument/2006/relationships/vmlDrawing" Target="../drawings/vmlDrawing29.vml"/><Relationship Id="rId6" Type="http://schemas.openxmlformats.org/officeDocument/2006/relationships/image" Target="../media/image19.emf"/><Relationship Id="rId5" Type="http://schemas.openxmlformats.org/officeDocument/2006/relationships/oleObject" Target="../embeddings/oleObject29.bin"/><Relationship Id="rId10" Type="http://schemas.openxmlformats.org/officeDocument/2006/relationships/image" Target="../media/image69.jpeg"/><Relationship Id="rId4" Type="http://schemas.openxmlformats.org/officeDocument/2006/relationships/notesSlide" Target="../notesSlides/notesSlide38.xml"/><Relationship Id="rId9" Type="http://schemas.openxmlformats.org/officeDocument/2006/relationships/image" Target="../media/image68.jpeg"/></Relationships>
</file>

<file path=ppt/slides/_rels/slide65.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slideLayout" Target="../slideLayouts/slideLayout19.xml"/><Relationship Id="rId7" Type="http://schemas.openxmlformats.org/officeDocument/2006/relationships/image" Target="../media/image70.jpeg"/><Relationship Id="rId2" Type="http://schemas.openxmlformats.org/officeDocument/2006/relationships/tags" Target="../tags/tag31.xml"/><Relationship Id="rId1" Type="http://schemas.openxmlformats.org/officeDocument/2006/relationships/vmlDrawing" Target="../drawings/vmlDrawing30.vml"/><Relationship Id="rId6" Type="http://schemas.openxmlformats.org/officeDocument/2006/relationships/image" Target="../media/image19.emf"/><Relationship Id="rId5" Type="http://schemas.openxmlformats.org/officeDocument/2006/relationships/oleObject" Target="../embeddings/oleObject30.bin"/><Relationship Id="rId4" Type="http://schemas.openxmlformats.org/officeDocument/2006/relationships/notesSlide" Target="../notesSlides/notesSlide39.xml"/><Relationship Id="rId9" Type="http://schemas.openxmlformats.org/officeDocument/2006/relationships/image" Target="../media/image72.jpe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73.jpeg"/><Relationship Id="rId2" Type="http://schemas.openxmlformats.org/officeDocument/2006/relationships/tags" Target="../tags/tag32.xml"/><Relationship Id="rId1" Type="http://schemas.openxmlformats.org/officeDocument/2006/relationships/vmlDrawing" Target="../drawings/vmlDrawing31.vml"/><Relationship Id="rId6" Type="http://schemas.openxmlformats.org/officeDocument/2006/relationships/image" Target="../media/image19.emf"/><Relationship Id="rId5" Type="http://schemas.openxmlformats.org/officeDocument/2006/relationships/oleObject" Target="../embeddings/oleObject31.bin"/><Relationship Id="rId4" Type="http://schemas.openxmlformats.org/officeDocument/2006/relationships/notesSlide" Target="../notesSlides/notesSlide40.xml"/></Relationships>
</file>

<file path=ppt/slides/_rels/slide6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slideLayout" Target="../slideLayouts/slideLayout11.xml"/><Relationship Id="rId7" Type="http://schemas.openxmlformats.org/officeDocument/2006/relationships/image" Target="../media/image74.jpeg"/><Relationship Id="rId2" Type="http://schemas.openxmlformats.org/officeDocument/2006/relationships/tags" Target="../tags/tag33.xml"/><Relationship Id="rId1" Type="http://schemas.openxmlformats.org/officeDocument/2006/relationships/vmlDrawing" Target="../drawings/vmlDrawing32.vml"/><Relationship Id="rId6" Type="http://schemas.openxmlformats.org/officeDocument/2006/relationships/image" Target="../media/image19.emf"/><Relationship Id="rId11" Type="http://schemas.microsoft.com/office/2007/relationships/hdphoto" Target="../media/hdphoto4.wdp"/><Relationship Id="rId5" Type="http://schemas.openxmlformats.org/officeDocument/2006/relationships/oleObject" Target="../embeddings/oleObject32.bin"/><Relationship Id="rId10" Type="http://schemas.openxmlformats.org/officeDocument/2006/relationships/image" Target="../media/image77.jpeg"/><Relationship Id="rId4" Type="http://schemas.openxmlformats.org/officeDocument/2006/relationships/notesSlide" Target="../notesSlides/notesSlide41.xml"/><Relationship Id="rId9" Type="http://schemas.openxmlformats.org/officeDocument/2006/relationships/image" Target="../media/image76.png"/></Relationships>
</file>

<file path=ppt/slides/_rels/slide68.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slideLayout" Target="../slideLayouts/slideLayout11.xml"/><Relationship Id="rId7" Type="http://schemas.openxmlformats.org/officeDocument/2006/relationships/image" Target="../media/image78.jpeg"/><Relationship Id="rId2" Type="http://schemas.openxmlformats.org/officeDocument/2006/relationships/tags" Target="../tags/tag34.xml"/><Relationship Id="rId1" Type="http://schemas.openxmlformats.org/officeDocument/2006/relationships/vmlDrawing" Target="../drawings/vmlDrawing33.vml"/><Relationship Id="rId6" Type="http://schemas.openxmlformats.org/officeDocument/2006/relationships/image" Target="../media/image19.emf"/><Relationship Id="rId5" Type="http://schemas.openxmlformats.org/officeDocument/2006/relationships/oleObject" Target="../embeddings/oleObject33.bin"/><Relationship Id="rId4" Type="http://schemas.openxmlformats.org/officeDocument/2006/relationships/notesSlide" Target="../notesSlides/notesSlide4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5.xml"/><Relationship Id="rId1" Type="http://schemas.openxmlformats.org/officeDocument/2006/relationships/vmlDrawing" Target="../drawings/vmlDrawing34.vml"/><Relationship Id="rId6" Type="http://schemas.openxmlformats.org/officeDocument/2006/relationships/image" Target="../media/image19.emf"/><Relationship Id="rId5" Type="http://schemas.openxmlformats.org/officeDocument/2006/relationships/oleObject" Target="../embeddings/oleObject34.bin"/><Relationship Id="rId4" Type="http://schemas.openxmlformats.org/officeDocument/2006/relationships/notesSlide" Target="../notesSlides/notesSlide4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hyperlink" Target="https://partner.microsoft.com/en-US/Solutions/windows-accelerate" TargetMode="Externa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image" Target="../media/image19.emf"/><Relationship Id="rId2" Type="http://schemas.openxmlformats.org/officeDocument/2006/relationships/tags" Target="../tags/tag36.xml"/><Relationship Id="rId1" Type="http://schemas.openxmlformats.org/officeDocument/2006/relationships/vmlDrawing" Target="../drawings/vmlDrawing35.vml"/><Relationship Id="rId6" Type="http://schemas.openxmlformats.org/officeDocument/2006/relationships/tags" Target="../tags/tag40.xml"/><Relationship Id="rId11" Type="http://schemas.openxmlformats.org/officeDocument/2006/relationships/oleObject" Target="../embeddings/oleObject35.bin"/><Relationship Id="rId5" Type="http://schemas.openxmlformats.org/officeDocument/2006/relationships/tags" Target="../tags/tag39.xml"/><Relationship Id="rId10" Type="http://schemas.openxmlformats.org/officeDocument/2006/relationships/notesSlide" Target="../notesSlides/notesSlide44.xml"/><Relationship Id="rId4" Type="http://schemas.openxmlformats.org/officeDocument/2006/relationships/tags" Target="../tags/tag38.xml"/><Relationship Id="rId9"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80.jpeg"/><Relationship Id="rId2" Type="http://schemas.openxmlformats.org/officeDocument/2006/relationships/tags" Target="../tags/tag43.xml"/><Relationship Id="rId1" Type="http://schemas.openxmlformats.org/officeDocument/2006/relationships/vmlDrawing" Target="../drawings/vmlDrawing36.vml"/><Relationship Id="rId6" Type="http://schemas.openxmlformats.org/officeDocument/2006/relationships/image" Target="../media/image19.emf"/><Relationship Id="rId5" Type="http://schemas.openxmlformats.org/officeDocument/2006/relationships/oleObject" Target="../embeddings/oleObject36.bin"/><Relationship Id="rId4" Type="http://schemas.openxmlformats.org/officeDocument/2006/relationships/notesSlide" Target="../notesSlides/notesSlide45.xml"/></Relationships>
</file>

<file path=ppt/slides/_rels/slide72.xml.rels><?xml version="1.0" encoding="UTF-8" standalone="yes"?>
<Relationships xmlns="http://schemas.openxmlformats.org/package/2006/relationships"><Relationship Id="rId8" Type="http://schemas.openxmlformats.org/officeDocument/2006/relationships/hyperlink" Target="https://www.readyforwindows.com/#logo-program" TargetMode="External"/><Relationship Id="rId13" Type="http://schemas.openxmlformats.org/officeDocument/2006/relationships/image" Target="../media/image38.emf"/><Relationship Id="rId3" Type="http://schemas.openxmlformats.org/officeDocument/2006/relationships/image" Target="../media/image34.png"/><Relationship Id="rId7" Type="http://schemas.openxmlformats.org/officeDocument/2006/relationships/image" Target="../media/image35.png"/><Relationship Id="rId12" Type="http://schemas.openxmlformats.org/officeDocument/2006/relationships/hyperlink" Target="https://msdn.microsoft.com/en-us/library/windows/desktop/hh848074(v=vs.85).aspx" TargetMode="External"/><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hyperlink" Target="https://www.readyforwindows.com/" TargetMode="External"/><Relationship Id="rId11" Type="http://schemas.openxmlformats.org/officeDocument/2006/relationships/image" Target="../media/image37.png"/><Relationship Id="rId5" Type="http://schemas.openxmlformats.org/officeDocument/2006/relationships/hyperlink" Target="readyforwindows.com" TargetMode="External"/><Relationship Id="rId10" Type="http://schemas.openxmlformats.org/officeDocument/2006/relationships/hyperlink" Target="https://developer.microsoft.com/en-us/windows/bridges/desktop" TargetMode="External"/><Relationship Id="rId4" Type="http://schemas.openxmlformats.org/officeDocument/2006/relationships/hyperlink" Target="https://insider.windows.com/" TargetMode="External"/><Relationship Id="rId9" Type="http://schemas.openxmlformats.org/officeDocument/2006/relationships/image" Target="../media/image36.png"/><Relationship Id="rId14" Type="http://schemas.openxmlformats.org/officeDocument/2006/relationships/image" Target="../media/image39.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4.xml"/><Relationship Id="rId1" Type="http://schemas.openxmlformats.org/officeDocument/2006/relationships/vmlDrawing" Target="../drawings/vmlDrawing37.vml"/><Relationship Id="rId6" Type="http://schemas.openxmlformats.org/officeDocument/2006/relationships/image" Target="../media/image19.emf"/><Relationship Id="rId5" Type="http://schemas.openxmlformats.org/officeDocument/2006/relationships/oleObject" Target="../embeddings/oleObject37.bin"/><Relationship Id="rId4" Type="http://schemas.openxmlformats.org/officeDocument/2006/relationships/notesSlide" Target="../notesSlides/notesSlide47.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5.xml"/><Relationship Id="rId1" Type="http://schemas.openxmlformats.org/officeDocument/2006/relationships/vmlDrawing" Target="../drawings/vmlDrawing38.vml"/><Relationship Id="rId6" Type="http://schemas.openxmlformats.org/officeDocument/2006/relationships/image" Target="../media/image19.emf"/><Relationship Id="rId5" Type="http://schemas.openxmlformats.org/officeDocument/2006/relationships/oleObject" Target="../embeddings/oleObject38.bin"/><Relationship Id="rId4" Type="http://schemas.openxmlformats.org/officeDocument/2006/relationships/notesSlide" Target="../notesSlides/notesSlide48.xml"/></Relationships>
</file>

<file path=ppt/slides/_rels/slide7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hyperlink" Target="http://aka.ms/activateIUR" TargetMode="External"/><Relationship Id="rId7"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hyperlink" Target="http://aka.ms/iur" TargetMode="External"/><Relationship Id="rId4" Type="http://schemas.openxmlformats.org/officeDocument/2006/relationships/image" Target="../media/image81.png"/><Relationship Id="rId9" Type="http://schemas.openxmlformats.org/officeDocument/2006/relationships/image" Target="../media/image86.png"/></Relationships>
</file>

<file path=ppt/slides/_rels/slide76.xml.rels><?xml version="1.0" encoding="UTF-8" standalone="yes"?>
<Relationships xmlns="http://schemas.openxmlformats.org/package/2006/relationships"><Relationship Id="rId8" Type="http://schemas.openxmlformats.org/officeDocument/2006/relationships/hyperlink" Target="https://drumbeatlogin.office.com/Home/Index?wa=wsignin1.0&amp;wtrealm=https://drumbeat.office.com/_trust&amp;wctx=https://drumbeat.office.com/_layouts/15/Authenticate.aspx?Source%3d/" TargetMode="External"/><Relationship Id="rId13" Type="http://schemas.openxmlformats.org/officeDocument/2006/relationships/hyperlink" Target="https://readytogo.microsoft.com/global/_layouts/RTG/CampaignViewer.aspx?CampaignUrl=https://readytogo.microsoft.com/global/Campaign/Pages/Windows%2010%20and%20Devices.aspx" TargetMode="External"/><Relationship Id="rId18" Type="http://schemas.openxmlformats.org/officeDocument/2006/relationships/hyperlink" Target="http://blogs.windows.com/bloggingwindows/2015/05/13/introducing-windows-10-editions/" TargetMode="External"/><Relationship Id="rId26" Type="http://schemas.openxmlformats.org/officeDocument/2006/relationships/hyperlink" Target="https://www.microsoft.com/en-us/windowsforbusiness/default.aspx" TargetMode="External"/><Relationship Id="rId3" Type="http://schemas.openxmlformats.org/officeDocument/2006/relationships/slideLayout" Target="../slideLayouts/slideLayout11.xml"/><Relationship Id="rId21" Type="http://schemas.openxmlformats.org/officeDocument/2006/relationships/hyperlink" Target="http://aka.ms/ActivateIUR" TargetMode="External"/><Relationship Id="rId34" Type="http://schemas.openxmlformats.org/officeDocument/2006/relationships/hyperlink" Target="https://www.readyfor10.com/" TargetMode="External"/><Relationship Id="rId7" Type="http://schemas.openxmlformats.org/officeDocument/2006/relationships/hyperlink" Target="https://partner.microsoft.com/en-us/solutions/windows" TargetMode="External"/><Relationship Id="rId12" Type="http://schemas.openxmlformats.org/officeDocument/2006/relationships/hyperlink" Target="https://readytogo.microsoft.com/global/_layouts/RTG/CampaignViewer.aspx?CampaignUrl=https://readytogo.microsoft.com/global/Campaign/Pages/Windows%2010%20-%20Commercial.aspx" TargetMode="External"/><Relationship Id="rId17" Type="http://schemas.openxmlformats.org/officeDocument/2006/relationships/hyperlink" Target="https://windowsspe.com/" TargetMode="External"/><Relationship Id="rId25" Type="http://schemas.openxmlformats.org/officeDocument/2006/relationships/hyperlink" Target="https://mspartner.microsoft.com/en/us/pages/support/technical-presales-assistance.aspx" TargetMode="External"/><Relationship Id="rId33" Type="http://schemas.openxmlformats.org/officeDocument/2006/relationships/hyperlink" Target="https://technet.microsoft.com/en-us/windows/mt604890" TargetMode="External"/><Relationship Id="rId2" Type="http://schemas.openxmlformats.org/officeDocument/2006/relationships/tags" Target="../tags/tag46.xml"/><Relationship Id="rId16" Type="http://schemas.openxmlformats.org/officeDocument/2006/relationships/hyperlink" Target="https://partner.microsoft.com/en-us/membership/windows-and-devices-competency" TargetMode="External"/><Relationship Id="rId20" Type="http://schemas.openxmlformats.org/officeDocument/2006/relationships/hyperlink" Target="http://aka.ms/iur" TargetMode="External"/><Relationship Id="rId29" Type="http://schemas.openxmlformats.org/officeDocument/2006/relationships/hyperlink" Target="https://www.microsoft.com/itshowcase/Productivity/?&amp;ITSCProductFamilies=13" TargetMode="External"/><Relationship Id="rId1" Type="http://schemas.openxmlformats.org/officeDocument/2006/relationships/vmlDrawing" Target="../drawings/vmlDrawing39.vml"/><Relationship Id="rId6" Type="http://schemas.openxmlformats.org/officeDocument/2006/relationships/image" Target="../media/image19.emf"/><Relationship Id="rId11" Type="http://schemas.openxmlformats.org/officeDocument/2006/relationships/hyperlink" Target="https://www.microsoft.com/en-us/WindowsForBusiness/Windows-security" TargetMode="External"/><Relationship Id="rId24" Type="http://schemas.openxmlformats.org/officeDocument/2006/relationships/hyperlink" Target="http://www.microsoft.com/licensing/software-assurance/planning-services-overview.aspx" TargetMode="External"/><Relationship Id="rId32" Type="http://schemas.openxmlformats.org/officeDocument/2006/relationships/hyperlink" Target="https://technet.microsoft.com/itpro/windows/plan/windows-10-servicing-options" TargetMode="External"/><Relationship Id="rId37" Type="http://schemas.openxmlformats.org/officeDocument/2006/relationships/hyperlink" Target="https://partner.microsoft.com/support/signature-cloud-support" TargetMode="External"/><Relationship Id="rId5" Type="http://schemas.openxmlformats.org/officeDocument/2006/relationships/oleObject" Target="../embeddings/oleObject39.bin"/><Relationship Id="rId15" Type="http://schemas.openxmlformats.org/officeDocument/2006/relationships/hyperlink" Target="https://mspartner.microsoft.com/en/us/Pages/Sales%20and%20Marketing/mec-details.aspx" TargetMode="External"/><Relationship Id="rId23" Type="http://schemas.openxmlformats.org/officeDocument/2006/relationships/hyperlink" Target="http://infopedia/Pages/bif.aspx" TargetMode="External"/><Relationship Id="rId28" Type="http://schemas.openxmlformats.org/officeDocument/2006/relationships/hyperlink" Target="https://www.microsoft.com/itshowcase/ContentLibrary/Search?ITSCProducts=322" TargetMode="External"/><Relationship Id="rId36" Type="http://schemas.openxmlformats.org/officeDocument/2006/relationships/hyperlink" Target="https://mspartner.microsoft.com/en/us/Pages/Support/microsoft-services-premier-support.aspx" TargetMode="External"/><Relationship Id="rId10" Type="http://schemas.openxmlformats.org/officeDocument/2006/relationships/hyperlink" Target="https://www.microsoft.com/en-us/WindowsForBusiness/windows-roadmap" TargetMode="External"/><Relationship Id="rId19" Type="http://schemas.openxmlformats.org/officeDocument/2006/relationships/hyperlink" Target="https://www.featureddevices.com/" TargetMode="External"/><Relationship Id="rId31" Type="http://schemas.openxmlformats.org/officeDocument/2006/relationships/hyperlink" Target="https://partner.microsoft.com/en-US/Solutions/windows-accelerate" TargetMode="External"/><Relationship Id="rId4" Type="http://schemas.openxmlformats.org/officeDocument/2006/relationships/notesSlide" Target="../notesSlides/notesSlide50.xml"/><Relationship Id="rId9" Type="http://schemas.openxmlformats.org/officeDocument/2006/relationships/hyperlink" Target="https://mspartnerlp.partner.microsoft.com/LearningPath" TargetMode="External"/><Relationship Id="rId14" Type="http://schemas.openxmlformats.org/officeDocument/2006/relationships/hyperlink" Target="http://smartpartnermarketing.microsoft.com/" TargetMode="External"/><Relationship Id="rId22" Type="http://schemas.openxmlformats.org/officeDocument/2006/relationships/hyperlink" Target="https://mspartner.microsoft.com/en/us/Pages/Membership/Premium/partner-incentives.aspx" TargetMode="External"/><Relationship Id="rId27" Type="http://schemas.openxmlformats.org/officeDocument/2006/relationships/hyperlink" Target="https://technet.microsoft.com/en-us/windows/windows10.aspx" TargetMode="External"/><Relationship Id="rId30" Type="http://schemas.openxmlformats.org/officeDocument/2006/relationships/hyperlink" Target="https://www.gartner.com/doc/reprints?id=1-2RTY36R&amp;ct=151109&amp;st=sb" TargetMode="External"/><Relationship Id="rId35" Type="http://schemas.openxmlformats.org/officeDocument/2006/relationships/hyperlink" Target="https://mspartner.microsoft.com/en/us/Pages/Support/get-support.aspx"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sz="4800" dirty="0"/>
              <a:t>Windows Tech Series</a:t>
            </a:r>
            <a:br>
              <a:rPr lang="en-US" sz="4800" dirty="0"/>
            </a:br>
            <a:r>
              <a:rPr lang="en-US" sz="3600" dirty="0"/>
              <a:t>Deployment Basics</a:t>
            </a:r>
            <a:endParaRPr lang="en-US" sz="4800" dirty="0"/>
          </a:p>
        </p:txBody>
      </p:sp>
      <p:sp>
        <p:nvSpPr>
          <p:cNvPr id="3" name="Text Placeholder 2"/>
          <p:cNvSpPr>
            <a:spLocks noGrp="1"/>
          </p:cNvSpPr>
          <p:nvPr>
            <p:ph type="body" sz="quarter" idx="14"/>
          </p:nvPr>
        </p:nvSpPr>
        <p:spPr/>
        <p:txBody>
          <a:bodyPr/>
          <a:lstStyle/>
          <a:p>
            <a:pPr>
              <a:lnSpc>
                <a:spcPct val="100000"/>
              </a:lnSpc>
            </a:pPr>
            <a:r>
              <a:rPr lang="en-US" dirty="0"/>
              <a:t>Speaker 1</a:t>
            </a:r>
          </a:p>
          <a:p>
            <a:pPr>
              <a:lnSpc>
                <a:spcPct val="100000"/>
              </a:lnSpc>
            </a:pPr>
            <a:r>
              <a:rPr lang="en-US" sz="1800" dirty="0"/>
              <a:t>Title</a:t>
            </a:r>
          </a:p>
          <a:p>
            <a:pPr>
              <a:lnSpc>
                <a:spcPct val="100000"/>
              </a:lnSpc>
            </a:pPr>
            <a:r>
              <a:rPr lang="en-US" dirty="0"/>
              <a:t>Speaker 2</a:t>
            </a:r>
          </a:p>
          <a:p>
            <a:pPr>
              <a:lnSpc>
                <a:spcPct val="100000"/>
              </a:lnSpc>
            </a:pPr>
            <a:r>
              <a:rPr lang="en-US" sz="1800" dirty="0"/>
              <a:t>Title</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Provisioning</a:t>
            </a:r>
          </a:p>
        </p:txBody>
      </p:sp>
    </p:spTree>
    <p:extLst>
      <p:ext uri="{BB962C8B-B14F-4D97-AF65-F5344CB8AC3E}">
        <p14:creationId xmlns:p14="http://schemas.microsoft.com/office/powerpoint/2010/main" val="18899378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8" name="think-cell Slide" r:id="rId5" imgW="378" imgH="379" progId="TCLayout.ActiveDocument.1">
                  <p:embed/>
                </p:oleObj>
              </mc:Choice>
              <mc:Fallback>
                <p:oleObj name="think-cell Slide" r:id="rId5" imgW="378" imgH="379" progId="TCLayout.ActiveDocument.1">
                  <p:embed/>
                  <p:pic>
                    <p:nvPicPr>
                      <p:cNvPr id="13" name="Object 1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z="4000" dirty="0">
                <a:solidFill>
                  <a:schemeClr val="accent2"/>
                </a:solidFill>
                <a:latin typeface="+mn-lt"/>
              </a:rPr>
              <a:t>Provisioning,</a:t>
            </a:r>
            <a:r>
              <a:rPr lang="en-US" sz="4000" dirty="0">
                <a:solidFill>
                  <a:schemeClr val="accent2"/>
                </a:solidFill>
              </a:rPr>
              <a:t> </a:t>
            </a:r>
            <a:r>
              <a:rPr lang="en-US" sz="4000" dirty="0"/>
              <a:t>not reimaging (for new devices)</a:t>
            </a:r>
          </a:p>
        </p:txBody>
      </p:sp>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dirty="0"/>
          </a:p>
        </p:txBody>
      </p:sp>
      <p:sp>
        <p:nvSpPr>
          <p:cNvPr id="4" name="TextBox 3"/>
          <p:cNvSpPr txBox="1"/>
          <p:nvPr/>
        </p:nvSpPr>
        <p:spPr>
          <a:xfrm>
            <a:off x="468854" y="1441765"/>
            <a:ext cx="3387163" cy="3064949"/>
          </a:xfrm>
          <a:prstGeom prst="rect">
            <a:avLst/>
          </a:prstGeom>
          <a:noFill/>
          <a:ln>
            <a:solidFill>
              <a:schemeClr val="bg1">
                <a:lumMod val="75000"/>
              </a:schemeClr>
            </a:solidFill>
          </a:ln>
        </p:spPr>
        <p:txBody>
          <a:bodyPr wrap="square" lIns="0" tIns="91440" rIns="0" bIns="91440" rtlCol="0">
            <a:noAutofit/>
          </a:bodyPr>
          <a:lstStyle/>
          <a:p>
            <a:pPr algn="ctr"/>
            <a:r>
              <a:rPr lang="en-US" sz="2400" spc="-50" dirty="0"/>
              <a:t>Take off-the-shelf hardware</a:t>
            </a:r>
          </a:p>
        </p:txBody>
      </p:sp>
      <p:sp>
        <p:nvSpPr>
          <p:cNvPr id="5" name="TextBox 4"/>
          <p:cNvSpPr txBox="1"/>
          <p:nvPr/>
        </p:nvSpPr>
        <p:spPr>
          <a:xfrm>
            <a:off x="4531173" y="1441765"/>
            <a:ext cx="3387163" cy="3064949"/>
          </a:xfrm>
          <a:prstGeom prst="rect">
            <a:avLst/>
          </a:prstGeom>
          <a:noFill/>
          <a:ln>
            <a:solidFill>
              <a:schemeClr val="bg1">
                <a:lumMod val="75000"/>
              </a:schemeClr>
            </a:solidFill>
          </a:ln>
        </p:spPr>
        <p:txBody>
          <a:bodyPr wrap="square" lIns="0" tIns="91440" rIns="0" bIns="91440" rtlCol="0">
            <a:noAutofit/>
          </a:bodyPr>
          <a:lstStyle/>
          <a:p>
            <a:pPr algn="ctr"/>
            <a:r>
              <a:rPr lang="en-US" sz="2400" spc="-50" dirty="0"/>
              <a:t>Apply a provisioning package</a:t>
            </a:r>
          </a:p>
        </p:txBody>
      </p:sp>
      <p:sp>
        <p:nvSpPr>
          <p:cNvPr id="6" name="TextBox 5"/>
          <p:cNvSpPr txBox="1"/>
          <p:nvPr/>
        </p:nvSpPr>
        <p:spPr>
          <a:xfrm>
            <a:off x="8593491" y="1441765"/>
            <a:ext cx="3387163" cy="3064949"/>
          </a:xfrm>
          <a:prstGeom prst="rect">
            <a:avLst/>
          </a:prstGeom>
          <a:noFill/>
          <a:ln>
            <a:solidFill>
              <a:schemeClr val="bg1">
                <a:lumMod val="75000"/>
              </a:schemeClr>
            </a:solidFill>
          </a:ln>
        </p:spPr>
        <p:txBody>
          <a:bodyPr wrap="square" lIns="0" tIns="91440" rIns="0" bIns="91440" rtlCol="0">
            <a:noAutofit/>
          </a:bodyPr>
          <a:lstStyle/>
          <a:p>
            <a:pPr algn="ctr"/>
            <a:r>
              <a:rPr lang="en-US" sz="2400" spc="-50" dirty="0"/>
              <a:t>Device is ready for productive use</a:t>
            </a:r>
          </a:p>
        </p:txBody>
      </p:sp>
      <p:pic>
        <p:nvPicPr>
          <p:cNvPr id="11" name="Picture 10"/>
          <p:cNvPicPr>
            <a:picLocks noChangeAspect="1"/>
          </p:cNvPicPr>
          <p:nvPr/>
        </p:nvPicPr>
        <p:blipFill rotWithShape="1">
          <a:blip r:embed="rId7"/>
          <a:srcRect r="10896" b="18560"/>
          <a:stretch/>
        </p:blipFill>
        <p:spPr>
          <a:xfrm>
            <a:off x="4652365" y="2652549"/>
            <a:ext cx="3144777" cy="1735042"/>
          </a:xfrm>
          <a:prstGeom prst="rect">
            <a:avLst/>
          </a:prstGeom>
        </p:spPr>
      </p:pic>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l="-329" t="17566" r="5661" b="11523"/>
          <a:stretch/>
        </p:blipFill>
        <p:spPr>
          <a:xfrm>
            <a:off x="586051" y="2652549"/>
            <a:ext cx="3152769" cy="1735042"/>
          </a:xfrm>
          <a:prstGeom prst="rect">
            <a:avLst/>
          </a:prstGeom>
        </p:spPr>
      </p:pic>
      <p:pic>
        <p:nvPicPr>
          <p:cNvPr id="28" name="Picture 27"/>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15409" y="2652549"/>
            <a:ext cx="2430732" cy="1847571"/>
          </a:xfrm>
          <a:prstGeom prst="rect">
            <a:avLst/>
          </a:prstGeom>
        </p:spPr>
      </p:pic>
      <p:sp>
        <p:nvSpPr>
          <p:cNvPr id="30" name="Isosceles Triangle 29"/>
          <p:cNvSpPr/>
          <p:nvPr/>
        </p:nvSpPr>
        <p:spPr bwMode="auto">
          <a:xfrm rot="5400000">
            <a:off x="3812594" y="2835970"/>
            <a:ext cx="762001" cy="276538"/>
          </a:xfrm>
          <a:prstGeom prst="triangl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Isosceles Triangle 30"/>
          <p:cNvSpPr/>
          <p:nvPr/>
        </p:nvSpPr>
        <p:spPr bwMode="auto">
          <a:xfrm rot="5400000">
            <a:off x="7874913" y="2835970"/>
            <a:ext cx="762001" cy="276538"/>
          </a:xfrm>
          <a:prstGeom prst="triangl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5"/>
          <p:cNvSpPr txBox="1">
            <a:spLocks/>
          </p:cNvSpPr>
          <p:nvPr/>
        </p:nvSpPr>
        <p:spPr>
          <a:xfrm>
            <a:off x="6278809" y="5075779"/>
            <a:ext cx="5701844" cy="1545683"/>
          </a:xfrm>
          <a:prstGeom prst="rect">
            <a:avLst/>
          </a:prstGeom>
          <a:solidFill>
            <a:schemeClr val="bg1">
              <a:lumMod val="95000"/>
            </a:schemeClr>
          </a:solidFill>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8275" lvl="1" indent="-168275">
              <a:lnSpc>
                <a:spcPct val="100000"/>
              </a:lnSpc>
              <a:spcBef>
                <a:spcPts val="300"/>
              </a:spcBef>
              <a:buSzTx/>
            </a:pPr>
            <a:r>
              <a:rPr lang="en-US" sz="1600" dirty="0">
                <a:solidFill>
                  <a:schemeClr val="tx1"/>
                </a:solidFill>
              </a:rPr>
              <a:t>Automatically trigger from the cloud or connection to a corporate network</a:t>
            </a:r>
          </a:p>
          <a:p>
            <a:pPr marL="168275" lvl="1" indent="-168275">
              <a:lnSpc>
                <a:spcPct val="100000"/>
              </a:lnSpc>
              <a:spcBef>
                <a:spcPts val="300"/>
              </a:spcBef>
              <a:buSzTx/>
            </a:pPr>
            <a:r>
              <a:rPr lang="en-US" sz="1600" dirty="0">
                <a:solidFill>
                  <a:schemeClr val="tx1"/>
                </a:solidFill>
              </a:rPr>
              <a:t>Or initiate with NFC or QR codes </a:t>
            </a:r>
          </a:p>
          <a:p>
            <a:pPr marL="168275" lvl="1" indent="-168275">
              <a:lnSpc>
                <a:spcPct val="100000"/>
              </a:lnSpc>
              <a:spcBef>
                <a:spcPts val="300"/>
              </a:spcBef>
              <a:buSzTx/>
            </a:pPr>
            <a:r>
              <a:rPr lang="en-US" sz="1600" dirty="0">
                <a:solidFill>
                  <a:schemeClr val="tx1"/>
                </a:solidFill>
              </a:rPr>
              <a:t>Or for manual distribution use media, USB tethering,</a:t>
            </a:r>
            <a:br>
              <a:rPr lang="en-US" sz="1600" dirty="0">
                <a:solidFill>
                  <a:schemeClr val="tx1"/>
                </a:solidFill>
              </a:rPr>
            </a:br>
            <a:r>
              <a:rPr lang="en-US" sz="1600" dirty="0">
                <a:solidFill>
                  <a:schemeClr val="tx1"/>
                </a:solidFill>
              </a:rPr>
              <a:t>or e-mail</a:t>
            </a:r>
          </a:p>
        </p:txBody>
      </p:sp>
      <p:sp>
        <p:nvSpPr>
          <p:cNvPr id="22" name="Text Placeholder 5"/>
          <p:cNvSpPr txBox="1">
            <a:spLocks/>
          </p:cNvSpPr>
          <p:nvPr/>
        </p:nvSpPr>
        <p:spPr>
          <a:xfrm>
            <a:off x="468162" y="5075779"/>
            <a:ext cx="5701844" cy="1545683"/>
          </a:xfrm>
          <a:prstGeom prst="rect">
            <a:avLst/>
          </a:prstGeom>
          <a:solidFill>
            <a:schemeClr val="bg1">
              <a:lumMod val="95000"/>
            </a:schemeClr>
          </a:solidFill>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8275" lvl="1" indent="-168275">
              <a:lnSpc>
                <a:spcPct val="100000"/>
              </a:lnSpc>
              <a:spcBef>
                <a:spcPts val="300"/>
              </a:spcBef>
              <a:buSzTx/>
            </a:pPr>
            <a:r>
              <a:rPr lang="en-US" sz="1600" dirty="0">
                <a:solidFill>
                  <a:schemeClr val="tx1"/>
                </a:solidFill>
              </a:rPr>
              <a:t>Enable the Enterprise SKU</a:t>
            </a:r>
          </a:p>
          <a:p>
            <a:pPr marL="168275" lvl="1" indent="-168275">
              <a:lnSpc>
                <a:spcPct val="100000"/>
              </a:lnSpc>
              <a:spcBef>
                <a:spcPts val="300"/>
              </a:spcBef>
              <a:buSzTx/>
            </a:pPr>
            <a:r>
              <a:rPr lang="en-US" sz="1600" dirty="0">
                <a:solidFill>
                  <a:schemeClr val="tx1"/>
                </a:solidFill>
              </a:rPr>
              <a:t>Install apps and enterprise configuration</a:t>
            </a:r>
          </a:p>
          <a:p>
            <a:pPr marL="168275" lvl="1" indent="-168275">
              <a:lnSpc>
                <a:spcPct val="100000"/>
              </a:lnSpc>
              <a:spcBef>
                <a:spcPts val="300"/>
              </a:spcBef>
              <a:buSzTx/>
            </a:pPr>
            <a:r>
              <a:rPr lang="en-US" sz="1600" dirty="0">
                <a:solidFill>
                  <a:schemeClr val="tx1"/>
                </a:solidFill>
              </a:rPr>
              <a:t>Enroll the device to be managed via MDM</a:t>
            </a:r>
          </a:p>
        </p:txBody>
      </p:sp>
      <p:sp>
        <p:nvSpPr>
          <p:cNvPr id="15" name="Text Placeholder 5"/>
          <p:cNvSpPr txBox="1">
            <a:spLocks/>
          </p:cNvSpPr>
          <p:nvPr/>
        </p:nvSpPr>
        <p:spPr>
          <a:xfrm>
            <a:off x="6278809" y="4709533"/>
            <a:ext cx="5701844" cy="366246"/>
          </a:xfrm>
          <a:prstGeom prst="rect">
            <a:avLst/>
          </a:prstGeom>
          <a:solidFill>
            <a:srgbClr val="0078D7"/>
          </a:solidFill>
        </p:spPr>
        <p:txBody>
          <a:bodyPr anchor="ct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SzTx/>
              <a:buNone/>
            </a:pPr>
            <a:r>
              <a:rPr lang="en-US" sz="1800" b="1" dirty="0">
                <a:solidFill>
                  <a:schemeClr val="bg1"/>
                </a:solidFill>
                <a:latin typeface="+mn-lt"/>
                <a:cs typeface="Segoe UI Semibold" panose="020B0702040204020203" pitchFamily="34" charset="0"/>
              </a:rPr>
              <a:t>Flexible Methods</a:t>
            </a:r>
          </a:p>
        </p:txBody>
      </p:sp>
      <p:sp>
        <p:nvSpPr>
          <p:cNvPr id="16" name="Text Placeholder 5"/>
          <p:cNvSpPr txBox="1">
            <a:spLocks/>
          </p:cNvSpPr>
          <p:nvPr/>
        </p:nvSpPr>
        <p:spPr>
          <a:xfrm>
            <a:off x="468162" y="4709533"/>
            <a:ext cx="5701844" cy="366246"/>
          </a:xfrm>
          <a:prstGeom prst="rect">
            <a:avLst/>
          </a:prstGeom>
          <a:solidFill>
            <a:srgbClr val="0078D7"/>
          </a:solidFill>
        </p:spPr>
        <p:txBody>
          <a:bodyPr anchor="ct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SzTx/>
              <a:buNone/>
            </a:pPr>
            <a:r>
              <a:rPr lang="en-US" sz="1800" b="1" dirty="0">
                <a:solidFill>
                  <a:schemeClr val="bg1"/>
                </a:solidFill>
                <a:latin typeface="+mn-lt"/>
                <a:cs typeface="Segoe UI Semibold" panose="020B0702040204020203" pitchFamily="34" charset="0"/>
              </a:rPr>
              <a:t>Transform a Device</a:t>
            </a:r>
          </a:p>
        </p:txBody>
      </p:sp>
      <p:pic>
        <p:nvPicPr>
          <p:cNvPr id="21" name="Picture 20"/>
          <p:cNvPicPr>
            <a:picLocks noChangeAspect="1"/>
          </p:cNvPicPr>
          <p:nvPr/>
        </p:nvPicPr>
        <p:blipFill>
          <a:blip r:embed="rId10"/>
          <a:stretch>
            <a:fillRect/>
          </a:stretch>
        </p:blipFill>
        <p:spPr>
          <a:xfrm>
            <a:off x="9723437" y="124188"/>
            <a:ext cx="2608738" cy="526053"/>
          </a:xfrm>
          <a:prstGeom prst="rect">
            <a:avLst/>
          </a:prstGeom>
        </p:spPr>
      </p:pic>
      <p:sp>
        <p:nvSpPr>
          <p:cNvPr id="23" name="Rectangle 22"/>
          <p:cNvSpPr/>
          <p:nvPr/>
        </p:nvSpPr>
        <p:spPr bwMode="auto">
          <a:xfrm>
            <a:off x="10554017" y="352455"/>
            <a:ext cx="959072" cy="354300"/>
          </a:xfrm>
          <a:prstGeom prst="rect">
            <a:avLst/>
          </a:prstGeom>
          <a:noFill/>
          <a:ln w="762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993979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How it works</a:t>
            </a:r>
          </a:p>
        </p:txBody>
      </p:sp>
      <p:sp>
        <p:nvSpPr>
          <p:cNvPr id="5" name="TextBox 4"/>
          <p:cNvSpPr txBox="1"/>
          <p:nvPr/>
        </p:nvSpPr>
        <p:spPr>
          <a:xfrm>
            <a:off x="274639" y="1470024"/>
            <a:ext cx="12035714" cy="3539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latin typeface="+mj-lt"/>
              </a:rPr>
              <a:t>Windows Imaging and Configuration Designer </a:t>
            </a:r>
            <a:r>
              <a:rPr kumimoji="0" lang="en-US" sz="2800" b="0" i="0" u="none" strike="noStrike" kern="0" cap="none" spc="0" normalizeH="0" baseline="0" noProof="0" dirty="0">
                <a:ln>
                  <a:noFill/>
                </a:ln>
                <a:solidFill>
                  <a:sysClr val="windowText" lastClr="000000"/>
                </a:solidFill>
                <a:effectLst/>
                <a:uLnTx/>
                <a:uFillTx/>
                <a:latin typeface="+mj-lt"/>
              </a:rPr>
              <a:t>creates a </a:t>
            </a:r>
            <a:r>
              <a:rPr kumimoji="0" lang="en-US" sz="2800" b="1" i="0" u="none" strike="noStrike" kern="0" cap="none" spc="0" normalizeH="0" baseline="0" noProof="0" dirty="0">
                <a:ln>
                  <a:noFill/>
                </a:ln>
                <a:solidFill>
                  <a:sysClr val="windowText" lastClr="000000"/>
                </a:solidFill>
                <a:effectLst/>
                <a:uLnTx/>
                <a:uFillTx/>
                <a:latin typeface="+mj-lt"/>
              </a:rPr>
              <a:t>Provisioning Package</a:t>
            </a:r>
          </a:p>
          <a:p>
            <a:pPr marL="0" marR="0" lvl="0" indent="0" defTabSz="914400" eaLnBrk="1" fontAlgn="auto" latinLnBrk="0" hangingPunct="1">
              <a:lnSpc>
                <a:spcPct val="2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mj-lt"/>
              </a:rPr>
              <a:t>A package is a bundle of settings, profiles and file assets</a:t>
            </a:r>
          </a:p>
          <a:p>
            <a:pPr marL="0" marR="0" lvl="0" indent="0" defTabSz="914400" eaLnBrk="1" fontAlgn="auto" latinLnBrk="0" hangingPunct="1">
              <a:lnSpc>
                <a:spcPct val="2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Text" lastClr="000000"/>
              </a:solidFill>
              <a:effectLst/>
              <a:uLnTx/>
              <a:uFillTx/>
              <a:latin typeface="+mj-lt"/>
            </a:endParaRPr>
          </a:p>
          <a:p>
            <a:pPr marL="0" marR="0" lvl="0" indent="0" defTabSz="914400" eaLnBrk="1" fontAlgn="auto" latinLnBrk="0" hangingPunct="1">
              <a:lnSpc>
                <a:spcPct val="2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Text" lastClr="000000"/>
              </a:solidFill>
              <a:effectLst/>
              <a:uLnTx/>
              <a:uFillTx/>
              <a:latin typeface="+mj-lt"/>
            </a:endParaRPr>
          </a:p>
        </p:txBody>
      </p:sp>
      <p:sp>
        <p:nvSpPr>
          <p:cNvPr id="3" name="Rectangle 2"/>
          <p:cNvSpPr/>
          <p:nvPr/>
        </p:nvSpPr>
        <p:spPr bwMode="auto">
          <a:xfrm>
            <a:off x="8336059" y="3954462"/>
            <a:ext cx="2682777"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rPr>
              <a:t>Provisioning Package  (PPKG)</a:t>
            </a:r>
          </a:p>
        </p:txBody>
      </p:sp>
      <p:sp>
        <p:nvSpPr>
          <p:cNvPr id="4" name="Rectangle 3"/>
          <p:cNvSpPr/>
          <p:nvPr/>
        </p:nvSpPr>
        <p:spPr bwMode="auto">
          <a:xfrm>
            <a:off x="1421523" y="3954462"/>
            <a:ext cx="1600200" cy="914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rPr>
              <a:t>Settings</a:t>
            </a:r>
          </a:p>
        </p:txBody>
      </p:sp>
      <p:sp>
        <p:nvSpPr>
          <p:cNvPr id="6" name="Rectangle 5"/>
          <p:cNvSpPr/>
          <p:nvPr/>
        </p:nvSpPr>
        <p:spPr bwMode="auto">
          <a:xfrm>
            <a:off x="5985751" y="3954462"/>
            <a:ext cx="1600200" cy="9144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rPr>
              <a:t>Assets</a:t>
            </a:r>
          </a:p>
        </p:txBody>
      </p:sp>
      <p:sp>
        <p:nvSpPr>
          <p:cNvPr id="7" name="Rectangle 6"/>
          <p:cNvSpPr/>
          <p:nvPr/>
        </p:nvSpPr>
        <p:spPr bwMode="auto">
          <a:xfrm>
            <a:off x="3703637" y="3954462"/>
            <a:ext cx="1600200" cy="9144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rPr>
              <a:t>Profiles </a:t>
            </a:r>
          </a:p>
        </p:txBody>
      </p:sp>
      <p:sp>
        <p:nvSpPr>
          <p:cNvPr id="8" name="Plus 7"/>
          <p:cNvSpPr/>
          <p:nvPr/>
        </p:nvSpPr>
        <p:spPr bwMode="auto">
          <a:xfrm>
            <a:off x="5320944" y="4068762"/>
            <a:ext cx="647700" cy="685800"/>
          </a:xfrm>
          <a:prstGeom prst="mathPlus">
            <a:avLst/>
          </a:prstGeom>
          <a:solidFill>
            <a:schemeClr val="tx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9" name="Plus 8"/>
          <p:cNvSpPr/>
          <p:nvPr/>
        </p:nvSpPr>
        <p:spPr bwMode="auto">
          <a:xfrm>
            <a:off x="3038830" y="4068762"/>
            <a:ext cx="647700" cy="685800"/>
          </a:xfrm>
          <a:prstGeom prst="mathPlus">
            <a:avLst/>
          </a:prstGeom>
          <a:solidFill>
            <a:schemeClr val="tx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10" name="Equal 9"/>
          <p:cNvSpPr/>
          <p:nvPr/>
        </p:nvSpPr>
        <p:spPr bwMode="auto">
          <a:xfrm>
            <a:off x="7620048" y="4116149"/>
            <a:ext cx="681914" cy="638413"/>
          </a:xfrm>
          <a:prstGeom prst="mathEqual">
            <a:avLst/>
          </a:prstGeom>
          <a:solidFill>
            <a:schemeClr val="tx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11" name="TextBox 10"/>
          <p:cNvSpPr txBox="1"/>
          <p:nvPr/>
        </p:nvSpPr>
        <p:spPr>
          <a:xfrm>
            <a:off x="274639" y="5097462"/>
            <a:ext cx="10286998" cy="954107"/>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mj-lt"/>
              </a:rPr>
              <a:t>Asset binaries can be included in the package or referenced by URL</a:t>
            </a:r>
          </a:p>
        </p:txBody>
      </p:sp>
      <p:pic>
        <p:nvPicPr>
          <p:cNvPr id="12" name="Picture 11"/>
          <p:cNvPicPr>
            <a:picLocks noChangeAspect="1"/>
          </p:cNvPicPr>
          <p:nvPr/>
        </p:nvPicPr>
        <p:blipFill>
          <a:blip r:embed="rId3"/>
          <a:stretch>
            <a:fillRect/>
          </a:stretch>
        </p:blipFill>
        <p:spPr>
          <a:xfrm>
            <a:off x="9723437" y="124188"/>
            <a:ext cx="2608738" cy="526053"/>
          </a:xfrm>
          <a:prstGeom prst="rect">
            <a:avLst/>
          </a:prstGeom>
        </p:spPr>
      </p:pic>
      <p:sp>
        <p:nvSpPr>
          <p:cNvPr id="13" name="Rectangle 12"/>
          <p:cNvSpPr/>
          <p:nvPr/>
        </p:nvSpPr>
        <p:spPr bwMode="auto">
          <a:xfrm>
            <a:off x="10554017" y="352455"/>
            <a:ext cx="959072" cy="354300"/>
          </a:xfrm>
          <a:prstGeom prst="rect">
            <a:avLst/>
          </a:prstGeom>
          <a:noFill/>
          <a:ln w="762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46702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1000" fill="hold"/>
                                        <p:tgtEl>
                                          <p:spTgt spid="9"/>
                                        </p:tgtEl>
                                        <p:attrNameLst>
                                          <p:attrName>ppt_x</p:attrName>
                                        </p:attrNameLst>
                                      </p:cBhvr>
                                      <p:tavLst>
                                        <p:tav tm="0">
                                          <p:val>
                                            <p:strVal val="1+#ppt_w/2"/>
                                          </p:val>
                                        </p:tav>
                                        <p:tav tm="100000">
                                          <p:val>
                                            <p:strVal val="#ppt_x"/>
                                          </p:val>
                                        </p:tav>
                                      </p:tavLst>
                                    </p:anim>
                                    <p:anim calcmode="lin" valueType="num">
                                      <p:cBhvr additive="base">
                                        <p:cTn id="13" dur="10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1+#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2"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1+#ppt_w/2"/>
                                          </p:val>
                                        </p:tav>
                                        <p:tav tm="100000">
                                          <p:val>
                                            <p:strVal val="#ppt_x"/>
                                          </p:val>
                                        </p:tav>
                                      </p:tavLst>
                                    </p:anim>
                                    <p:anim calcmode="lin" valueType="num">
                                      <p:cBhvr additive="base">
                                        <p:cTn id="23" dur="10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2" presetClass="entr" presetSubtype="2"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1+#ppt_w/2"/>
                                          </p:val>
                                        </p:tav>
                                        <p:tav tm="100000">
                                          <p:val>
                                            <p:strVal val="#ppt_x"/>
                                          </p:val>
                                        </p:tav>
                                      </p:tavLst>
                                    </p:anim>
                                    <p:anim calcmode="lin" valueType="num">
                                      <p:cBhvr additive="base">
                                        <p:cTn id="28" dur="1000" fill="hold"/>
                                        <p:tgtEl>
                                          <p:spTgt spid="6"/>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2" presetClass="entr" presetSubtype="2"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1000" fill="hold"/>
                                        <p:tgtEl>
                                          <p:spTgt spid="10"/>
                                        </p:tgtEl>
                                        <p:attrNameLst>
                                          <p:attrName>ppt_x</p:attrName>
                                        </p:attrNameLst>
                                      </p:cBhvr>
                                      <p:tavLst>
                                        <p:tav tm="0">
                                          <p:val>
                                            <p:strVal val="1+#ppt_w/2"/>
                                          </p:val>
                                        </p:tav>
                                        <p:tav tm="100000">
                                          <p:val>
                                            <p:strVal val="#ppt_x"/>
                                          </p:val>
                                        </p:tav>
                                      </p:tavLst>
                                    </p:anim>
                                    <p:anim calcmode="lin" valueType="num">
                                      <p:cBhvr additive="base">
                                        <p:cTn id="33" dur="1000" fill="hold"/>
                                        <p:tgtEl>
                                          <p:spTgt spid="10"/>
                                        </p:tgtEl>
                                        <p:attrNameLst>
                                          <p:attrName>ppt_y</p:attrName>
                                        </p:attrNameLst>
                                      </p:cBhvr>
                                      <p:tavLst>
                                        <p:tav tm="0">
                                          <p:val>
                                            <p:strVal val="#ppt_y"/>
                                          </p:val>
                                        </p:tav>
                                        <p:tav tm="100000">
                                          <p:val>
                                            <p:strVal val="#ppt_y"/>
                                          </p:val>
                                        </p:tav>
                                      </p:tavLst>
                                    </p:anim>
                                  </p:childTnLst>
                                </p:cTn>
                              </p:par>
                            </p:childTnLst>
                          </p:cTn>
                        </p:par>
                        <p:par>
                          <p:cTn id="34" fill="hold">
                            <p:stCondLst>
                              <p:cond delay="6000"/>
                            </p:stCondLst>
                            <p:childTnLst>
                              <p:par>
                                <p:cTn id="35" presetID="2" presetClass="entr" presetSubtype="2"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1000" fill="hold"/>
                                        <p:tgtEl>
                                          <p:spTgt spid="3"/>
                                        </p:tgtEl>
                                        <p:attrNameLst>
                                          <p:attrName>ppt_x</p:attrName>
                                        </p:attrNameLst>
                                      </p:cBhvr>
                                      <p:tavLst>
                                        <p:tav tm="0">
                                          <p:val>
                                            <p:strVal val="1+#ppt_w/2"/>
                                          </p:val>
                                        </p:tav>
                                        <p:tav tm="100000">
                                          <p:val>
                                            <p:strVal val="#ppt_x"/>
                                          </p:val>
                                        </p:tav>
                                      </p:tavLst>
                                    </p:anim>
                                    <p:anim calcmode="lin" valueType="num">
                                      <p:cBhvr additive="base">
                                        <p:cTn id="38" dur="1000" fill="hold"/>
                                        <p:tgtEl>
                                          <p:spTgt spid="3"/>
                                        </p:tgtEl>
                                        <p:attrNameLst>
                                          <p:attrName>ppt_y</p:attrName>
                                        </p:attrNameLst>
                                      </p:cBhvr>
                                      <p:tavLst>
                                        <p:tav tm="0">
                                          <p:val>
                                            <p:strVal val="#ppt_y"/>
                                          </p:val>
                                        </p:tav>
                                        <p:tav tm="100000">
                                          <p:val>
                                            <p:strVal val="#ppt_y"/>
                                          </p:val>
                                        </p:tav>
                                      </p:tavLst>
                                    </p:anim>
                                  </p:childTnLst>
                                </p:cTn>
                              </p:par>
                            </p:childTnLst>
                          </p:cTn>
                        </p:par>
                        <p:par>
                          <p:cTn id="39" fill="hold">
                            <p:stCondLst>
                              <p:cond delay="7000"/>
                            </p:stCondLst>
                            <p:childTnLst>
                              <p:par>
                                <p:cTn id="40" presetID="2" presetClass="entr" presetSubtype="4"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9" grpId="0" animBg="1"/>
      <p:bldP spid="10"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What can be Provisioned</a:t>
            </a:r>
          </a:p>
        </p:txBody>
      </p:sp>
      <p:sp>
        <p:nvSpPr>
          <p:cNvPr id="4" name="Rectangle 3"/>
          <p:cNvSpPr/>
          <p:nvPr/>
        </p:nvSpPr>
        <p:spPr bwMode="auto">
          <a:xfrm>
            <a:off x="579437" y="1592262"/>
            <a:ext cx="2667000" cy="1295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rPr>
              <a:t>Initial Setup</a:t>
            </a:r>
          </a:p>
        </p:txBody>
      </p:sp>
      <p:sp>
        <p:nvSpPr>
          <p:cNvPr id="5" name="Rectangle 4"/>
          <p:cNvSpPr/>
          <p:nvPr/>
        </p:nvSpPr>
        <p:spPr bwMode="auto">
          <a:xfrm>
            <a:off x="3475037" y="1592262"/>
            <a:ext cx="2667000" cy="1295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rPr>
              <a:t>Edition Upgrade</a:t>
            </a:r>
          </a:p>
        </p:txBody>
      </p:sp>
      <p:sp>
        <p:nvSpPr>
          <p:cNvPr id="6" name="Rectangle 5"/>
          <p:cNvSpPr/>
          <p:nvPr/>
        </p:nvSpPr>
        <p:spPr bwMode="auto">
          <a:xfrm>
            <a:off x="6370637" y="1597387"/>
            <a:ext cx="2667000" cy="1295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rPr>
              <a:t>Certificates</a:t>
            </a:r>
          </a:p>
        </p:txBody>
      </p:sp>
      <p:sp>
        <p:nvSpPr>
          <p:cNvPr id="7" name="Rectangle 6"/>
          <p:cNvSpPr/>
          <p:nvPr/>
        </p:nvSpPr>
        <p:spPr bwMode="auto">
          <a:xfrm>
            <a:off x="9266237" y="1592262"/>
            <a:ext cx="2667000" cy="1295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rPr>
              <a:t>Connectivity Profiles</a:t>
            </a:r>
          </a:p>
        </p:txBody>
      </p:sp>
      <p:sp>
        <p:nvSpPr>
          <p:cNvPr id="8" name="Rectangle 7"/>
          <p:cNvSpPr/>
          <p:nvPr/>
        </p:nvSpPr>
        <p:spPr bwMode="auto">
          <a:xfrm>
            <a:off x="579437" y="3116262"/>
            <a:ext cx="2667000" cy="1295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rPr>
              <a:t>Management Enrollment</a:t>
            </a:r>
          </a:p>
        </p:txBody>
      </p:sp>
      <p:sp>
        <p:nvSpPr>
          <p:cNvPr id="9" name="Rectangle 8"/>
          <p:cNvSpPr/>
          <p:nvPr/>
        </p:nvSpPr>
        <p:spPr bwMode="auto">
          <a:xfrm>
            <a:off x="3475037" y="3123246"/>
            <a:ext cx="2667000" cy="1295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rPr>
              <a:t>Universal Windows Apps</a:t>
            </a:r>
          </a:p>
        </p:txBody>
      </p:sp>
      <p:sp>
        <p:nvSpPr>
          <p:cNvPr id="10" name="Rectangle 9"/>
          <p:cNvSpPr/>
          <p:nvPr/>
        </p:nvSpPr>
        <p:spPr bwMode="auto">
          <a:xfrm>
            <a:off x="6370637" y="3116262"/>
            <a:ext cx="2667000" cy="1295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rPr>
              <a:t>Win32 Applications </a:t>
            </a:r>
          </a:p>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rPr>
              <a:t>Scripts</a:t>
            </a:r>
          </a:p>
        </p:txBody>
      </p:sp>
      <p:sp>
        <p:nvSpPr>
          <p:cNvPr id="11" name="Rectangle 10"/>
          <p:cNvSpPr/>
          <p:nvPr/>
        </p:nvSpPr>
        <p:spPr bwMode="auto">
          <a:xfrm>
            <a:off x="9266237" y="3116262"/>
            <a:ext cx="2667000" cy="1295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rPr>
              <a:t>Enterprise Policies</a:t>
            </a:r>
          </a:p>
        </p:txBody>
      </p:sp>
      <p:sp>
        <p:nvSpPr>
          <p:cNvPr id="12" name="Rectangle 11"/>
          <p:cNvSpPr/>
          <p:nvPr/>
        </p:nvSpPr>
        <p:spPr bwMode="auto">
          <a:xfrm>
            <a:off x="579437" y="4615861"/>
            <a:ext cx="2667000" cy="1295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rPr>
              <a:t>Offline content</a:t>
            </a:r>
          </a:p>
        </p:txBody>
      </p:sp>
      <p:sp>
        <p:nvSpPr>
          <p:cNvPr id="13" name="Rectangle 12"/>
          <p:cNvSpPr/>
          <p:nvPr/>
        </p:nvSpPr>
        <p:spPr bwMode="auto">
          <a:xfrm>
            <a:off x="3475037" y="4622845"/>
            <a:ext cx="2667000" cy="1295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rPr>
              <a:t>Browser Settings</a:t>
            </a:r>
          </a:p>
        </p:txBody>
      </p:sp>
      <p:sp>
        <p:nvSpPr>
          <p:cNvPr id="14" name="Rectangle 13"/>
          <p:cNvSpPr/>
          <p:nvPr/>
        </p:nvSpPr>
        <p:spPr bwMode="auto">
          <a:xfrm>
            <a:off x="6370637" y="4615861"/>
            <a:ext cx="2667000" cy="1295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rPr>
              <a:t>Start Menu Customization</a:t>
            </a:r>
          </a:p>
        </p:txBody>
      </p:sp>
      <p:sp>
        <p:nvSpPr>
          <p:cNvPr id="15" name="Rectangle 14"/>
          <p:cNvSpPr/>
          <p:nvPr/>
        </p:nvSpPr>
        <p:spPr bwMode="auto">
          <a:xfrm>
            <a:off x="9266237" y="4622845"/>
            <a:ext cx="2667000" cy="1295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rPr>
              <a:t>Assigned Access</a:t>
            </a:r>
          </a:p>
        </p:txBody>
      </p:sp>
      <p:pic>
        <p:nvPicPr>
          <p:cNvPr id="16" name="Picture 15"/>
          <p:cNvPicPr>
            <a:picLocks noChangeAspect="1"/>
          </p:cNvPicPr>
          <p:nvPr/>
        </p:nvPicPr>
        <p:blipFill>
          <a:blip r:embed="rId3"/>
          <a:stretch>
            <a:fillRect/>
          </a:stretch>
        </p:blipFill>
        <p:spPr>
          <a:xfrm>
            <a:off x="9723437" y="124188"/>
            <a:ext cx="2608738" cy="526053"/>
          </a:xfrm>
          <a:prstGeom prst="rect">
            <a:avLst/>
          </a:prstGeom>
        </p:spPr>
      </p:pic>
      <p:sp>
        <p:nvSpPr>
          <p:cNvPr id="17" name="Rectangle 16"/>
          <p:cNvSpPr/>
          <p:nvPr/>
        </p:nvSpPr>
        <p:spPr bwMode="auto">
          <a:xfrm>
            <a:off x="10554017" y="352455"/>
            <a:ext cx="959072" cy="354300"/>
          </a:xfrm>
          <a:prstGeom prst="rect">
            <a:avLst/>
          </a:prstGeom>
          <a:noFill/>
          <a:ln w="762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894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Under the Hood</a:t>
            </a:r>
          </a:p>
        </p:txBody>
      </p:sp>
      <p:grpSp>
        <p:nvGrpSpPr>
          <p:cNvPr id="17" name="Group 16"/>
          <p:cNvGrpSpPr/>
          <p:nvPr/>
        </p:nvGrpSpPr>
        <p:grpSpPr>
          <a:xfrm>
            <a:off x="1989027" y="2842321"/>
            <a:ext cx="9126369" cy="2995878"/>
            <a:chOff x="503238" y="3004456"/>
            <a:chExt cx="9300933" cy="2996728"/>
          </a:xfrm>
          <a:solidFill>
            <a:schemeClr val="tx2">
              <a:lumMod val="20000"/>
              <a:lumOff val="80000"/>
            </a:schemeClr>
          </a:solidFill>
        </p:grpSpPr>
        <p:grpSp>
          <p:nvGrpSpPr>
            <p:cNvPr id="18" name="Group 17"/>
            <p:cNvGrpSpPr/>
            <p:nvPr/>
          </p:nvGrpSpPr>
          <p:grpSpPr>
            <a:xfrm>
              <a:off x="503238" y="3004457"/>
              <a:ext cx="9300932" cy="2996727"/>
              <a:chOff x="5407388" y="2920556"/>
              <a:chExt cx="26922659" cy="2112034"/>
            </a:xfrm>
            <a:grpFill/>
          </p:grpSpPr>
          <p:sp>
            <p:nvSpPr>
              <p:cNvPr id="25" name="Rectangle 24"/>
              <p:cNvSpPr/>
              <p:nvPr/>
            </p:nvSpPr>
            <p:spPr bwMode="auto">
              <a:xfrm>
                <a:off x="5407388" y="2920556"/>
                <a:ext cx="6525849" cy="656740"/>
              </a:xfrm>
              <a:prstGeom prst="rect">
                <a:avLst/>
              </a:prstGeom>
              <a:grp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672100">
                  <a:defRPr/>
                </a:pPr>
                <a:r>
                  <a:rPr lang="en-US" sz="2000" b="1" kern="0" dirty="0">
                    <a:solidFill>
                      <a:srgbClr val="505050"/>
                    </a:solidFill>
                  </a:rPr>
                  <a:t>MDM Client</a:t>
                </a:r>
              </a:p>
            </p:txBody>
          </p:sp>
          <p:sp>
            <p:nvSpPr>
              <p:cNvPr id="26" name="Rectangle 25"/>
              <p:cNvSpPr/>
              <p:nvPr/>
            </p:nvSpPr>
            <p:spPr bwMode="auto">
              <a:xfrm>
                <a:off x="5407388" y="3648203"/>
                <a:ext cx="26922659" cy="656740"/>
              </a:xfrm>
              <a:prstGeom prst="rect">
                <a:avLst/>
              </a:prstGeom>
              <a:grp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672100"/>
                <a:r>
                  <a:rPr lang="en-US" sz="2000" b="1" kern="0" dirty="0">
                    <a:solidFill>
                      <a:srgbClr val="505050"/>
                    </a:solidFill>
                  </a:rPr>
                  <a:t>Common Device Configurator</a:t>
                </a:r>
              </a:p>
            </p:txBody>
          </p:sp>
          <p:sp>
            <p:nvSpPr>
              <p:cNvPr id="27" name="Rectangle 26"/>
              <p:cNvSpPr/>
              <p:nvPr/>
            </p:nvSpPr>
            <p:spPr bwMode="auto">
              <a:xfrm>
                <a:off x="5407388" y="4375850"/>
                <a:ext cx="6525850" cy="6567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672100">
                  <a:defRPr/>
                </a:pPr>
                <a:r>
                  <a:rPr lang="en-US" sz="2000" b="1" kern="0" dirty="0">
                    <a:solidFill>
                      <a:schemeClr val="bg1"/>
                    </a:solidFill>
                  </a:rPr>
                  <a:t>WMI providers</a:t>
                </a:r>
              </a:p>
            </p:txBody>
          </p:sp>
        </p:grpSp>
        <p:grpSp>
          <p:nvGrpSpPr>
            <p:cNvPr id="19" name="Group 18"/>
            <p:cNvGrpSpPr/>
            <p:nvPr/>
          </p:nvGrpSpPr>
          <p:grpSpPr>
            <a:xfrm>
              <a:off x="2852057" y="3004456"/>
              <a:ext cx="6952113" cy="2996727"/>
              <a:chOff x="5407388" y="2920556"/>
              <a:chExt cx="20123720" cy="2112034"/>
            </a:xfrm>
            <a:grpFill/>
          </p:grpSpPr>
          <p:sp>
            <p:nvSpPr>
              <p:cNvPr id="23" name="Rectangle 22"/>
              <p:cNvSpPr/>
              <p:nvPr/>
            </p:nvSpPr>
            <p:spPr bwMode="auto">
              <a:xfrm>
                <a:off x="5407388" y="2920556"/>
                <a:ext cx="6525849" cy="656740"/>
              </a:xfrm>
              <a:prstGeom prst="rect">
                <a:avLst/>
              </a:prstGeom>
              <a:grp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672100">
                  <a:defRPr/>
                </a:pPr>
                <a:r>
                  <a:rPr lang="en-US" sz="2000" b="1" kern="0" dirty="0">
                    <a:solidFill>
                      <a:srgbClr val="505050"/>
                    </a:solidFill>
                  </a:rPr>
                  <a:t>Provisioning Engine</a:t>
                </a:r>
              </a:p>
            </p:txBody>
          </p:sp>
          <p:sp>
            <p:nvSpPr>
              <p:cNvPr id="24" name="Rectangle 23"/>
              <p:cNvSpPr/>
              <p:nvPr/>
            </p:nvSpPr>
            <p:spPr bwMode="auto">
              <a:xfrm>
                <a:off x="5407388" y="4375850"/>
                <a:ext cx="20123720" cy="656740"/>
              </a:xfrm>
              <a:prstGeom prst="rect">
                <a:avLst/>
              </a:prstGeom>
              <a:grp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672100"/>
                <a:r>
                  <a:rPr lang="en-US" sz="2000" b="1" kern="0" dirty="0">
                    <a:solidFill>
                      <a:srgbClr val="505050"/>
                    </a:solidFill>
                  </a:rPr>
                  <a:t>MDM Configuration Service Providers (CSP’s)</a:t>
                </a:r>
              </a:p>
            </p:txBody>
          </p:sp>
        </p:grpSp>
        <p:sp>
          <p:nvSpPr>
            <p:cNvPr id="20" name="Rectangle 19"/>
            <p:cNvSpPr/>
            <p:nvPr/>
          </p:nvSpPr>
          <p:spPr bwMode="auto">
            <a:xfrm>
              <a:off x="5200876" y="3004457"/>
              <a:ext cx="2254476" cy="931837"/>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672100">
                <a:defRPr/>
              </a:pPr>
              <a:r>
                <a:rPr lang="en-US" sz="2000" b="1" kern="0" dirty="0">
                  <a:solidFill>
                    <a:srgbClr val="505050"/>
                  </a:solidFill>
                </a:rPr>
                <a:t>EAS Client</a:t>
              </a:r>
            </a:p>
          </p:txBody>
        </p:sp>
        <p:sp>
          <p:nvSpPr>
            <p:cNvPr id="21" name="Rectangle 20"/>
            <p:cNvSpPr/>
            <p:nvPr/>
          </p:nvSpPr>
          <p:spPr bwMode="auto">
            <a:xfrm>
              <a:off x="7549695" y="3004456"/>
              <a:ext cx="2254476" cy="93183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672100">
                <a:defRPr/>
              </a:pPr>
              <a:r>
                <a:rPr lang="en-US" sz="2000" b="1" kern="0" dirty="0">
                  <a:solidFill>
                    <a:schemeClr val="bg1"/>
                  </a:solidFill>
                </a:rPr>
                <a:t>WMI Bridge</a:t>
              </a:r>
            </a:p>
          </p:txBody>
        </p:sp>
      </p:grpSp>
      <p:grpSp>
        <p:nvGrpSpPr>
          <p:cNvPr id="28" name="Group 27"/>
          <p:cNvGrpSpPr/>
          <p:nvPr/>
        </p:nvGrpSpPr>
        <p:grpSpPr>
          <a:xfrm>
            <a:off x="624093" y="2175805"/>
            <a:ext cx="11307525" cy="623374"/>
            <a:chOff x="622505" y="2657646"/>
            <a:chExt cx="11310733" cy="623551"/>
          </a:xfrm>
          <a:solidFill>
            <a:schemeClr val="bg2">
              <a:lumMod val="75000"/>
            </a:schemeClr>
          </a:solidFill>
        </p:grpSpPr>
        <p:sp>
          <p:nvSpPr>
            <p:cNvPr id="29" name="Freeform 28"/>
            <p:cNvSpPr>
              <a:spLocks noEditPoints="1"/>
            </p:cNvSpPr>
            <p:nvPr/>
          </p:nvSpPr>
          <p:spPr bwMode="auto">
            <a:xfrm flipV="1">
              <a:off x="641944" y="2959216"/>
              <a:ext cx="11291294" cy="45719"/>
            </a:xfrm>
            <a:custGeom>
              <a:avLst/>
              <a:gdLst>
                <a:gd name="T0" fmla="*/ 18368 w 18880"/>
                <a:gd name="T1" fmla="*/ 32 h 64"/>
                <a:gd name="T2" fmla="*/ 18880 w 18880"/>
                <a:gd name="T3" fmla="*/ 32 h 64"/>
                <a:gd name="T4" fmla="*/ 17632 w 18880"/>
                <a:gd name="T5" fmla="*/ 64 h 64"/>
                <a:gd name="T6" fmla="*/ 18080 w 18880"/>
                <a:gd name="T7" fmla="*/ 0 h 64"/>
                <a:gd name="T8" fmla="*/ 17312 w 18880"/>
                <a:gd name="T9" fmla="*/ 64 h 64"/>
                <a:gd name="T10" fmla="*/ 16864 w 18880"/>
                <a:gd name="T11" fmla="*/ 0 h 64"/>
                <a:gd name="T12" fmla="*/ 17312 w 18880"/>
                <a:gd name="T13" fmla="*/ 64 h 64"/>
                <a:gd name="T14" fmla="*/ 16064 w 18880"/>
                <a:gd name="T15" fmla="*/ 32 h 64"/>
                <a:gd name="T16" fmla="*/ 16576 w 18880"/>
                <a:gd name="T17" fmla="*/ 32 h 64"/>
                <a:gd name="T18" fmla="*/ 15328 w 18880"/>
                <a:gd name="T19" fmla="*/ 64 h 64"/>
                <a:gd name="T20" fmla="*/ 15776 w 18880"/>
                <a:gd name="T21" fmla="*/ 0 h 64"/>
                <a:gd name="T22" fmla="*/ 15008 w 18880"/>
                <a:gd name="T23" fmla="*/ 64 h 64"/>
                <a:gd name="T24" fmla="*/ 14560 w 18880"/>
                <a:gd name="T25" fmla="*/ 0 h 64"/>
                <a:gd name="T26" fmla="*/ 15008 w 18880"/>
                <a:gd name="T27" fmla="*/ 64 h 64"/>
                <a:gd name="T28" fmla="*/ 13760 w 18880"/>
                <a:gd name="T29" fmla="*/ 32 h 64"/>
                <a:gd name="T30" fmla="*/ 14272 w 18880"/>
                <a:gd name="T31" fmla="*/ 32 h 64"/>
                <a:gd name="T32" fmla="*/ 13024 w 18880"/>
                <a:gd name="T33" fmla="*/ 64 h 64"/>
                <a:gd name="T34" fmla="*/ 13472 w 18880"/>
                <a:gd name="T35" fmla="*/ 0 h 64"/>
                <a:gd name="T36" fmla="*/ 12704 w 18880"/>
                <a:gd name="T37" fmla="*/ 64 h 64"/>
                <a:gd name="T38" fmla="*/ 12256 w 18880"/>
                <a:gd name="T39" fmla="*/ 0 h 64"/>
                <a:gd name="T40" fmla="*/ 12704 w 18880"/>
                <a:gd name="T41" fmla="*/ 64 h 64"/>
                <a:gd name="T42" fmla="*/ 11456 w 18880"/>
                <a:gd name="T43" fmla="*/ 32 h 64"/>
                <a:gd name="T44" fmla="*/ 11968 w 18880"/>
                <a:gd name="T45" fmla="*/ 32 h 64"/>
                <a:gd name="T46" fmla="*/ 10720 w 18880"/>
                <a:gd name="T47" fmla="*/ 64 h 64"/>
                <a:gd name="T48" fmla="*/ 11168 w 18880"/>
                <a:gd name="T49" fmla="*/ 0 h 64"/>
                <a:gd name="T50" fmla="*/ 10400 w 18880"/>
                <a:gd name="T51" fmla="*/ 64 h 64"/>
                <a:gd name="T52" fmla="*/ 9952 w 18880"/>
                <a:gd name="T53" fmla="*/ 0 h 64"/>
                <a:gd name="T54" fmla="*/ 10400 w 18880"/>
                <a:gd name="T55" fmla="*/ 64 h 64"/>
                <a:gd name="T56" fmla="*/ 9152 w 18880"/>
                <a:gd name="T57" fmla="*/ 32 h 64"/>
                <a:gd name="T58" fmla="*/ 9664 w 18880"/>
                <a:gd name="T59" fmla="*/ 32 h 64"/>
                <a:gd name="T60" fmla="*/ 8416 w 18880"/>
                <a:gd name="T61" fmla="*/ 64 h 64"/>
                <a:gd name="T62" fmla="*/ 8864 w 18880"/>
                <a:gd name="T63" fmla="*/ 0 h 64"/>
                <a:gd name="T64" fmla="*/ 8096 w 18880"/>
                <a:gd name="T65" fmla="*/ 64 h 64"/>
                <a:gd name="T66" fmla="*/ 7648 w 18880"/>
                <a:gd name="T67" fmla="*/ 0 h 64"/>
                <a:gd name="T68" fmla="*/ 8096 w 18880"/>
                <a:gd name="T69" fmla="*/ 64 h 64"/>
                <a:gd name="T70" fmla="*/ 6848 w 18880"/>
                <a:gd name="T71" fmla="*/ 32 h 64"/>
                <a:gd name="T72" fmla="*/ 7360 w 18880"/>
                <a:gd name="T73" fmla="*/ 32 h 64"/>
                <a:gd name="T74" fmla="*/ 6112 w 18880"/>
                <a:gd name="T75" fmla="*/ 64 h 64"/>
                <a:gd name="T76" fmla="*/ 6560 w 18880"/>
                <a:gd name="T77" fmla="*/ 0 h 64"/>
                <a:gd name="T78" fmla="*/ 5792 w 18880"/>
                <a:gd name="T79" fmla="*/ 64 h 64"/>
                <a:gd name="T80" fmla="*/ 5344 w 18880"/>
                <a:gd name="T81" fmla="*/ 0 h 64"/>
                <a:gd name="T82" fmla="*/ 5792 w 18880"/>
                <a:gd name="T83" fmla="*/ 64 h 64"/>
                <a:gd name="T84" fmla="*/ 4544 w 18880"/>
                <a:gd name="T85" fmla="*/ 32 h 64"/>
                <a:gd name="T86" fmla="*/ 5056 w 18880"/>
                <a:gd name="T87" fmla="*/ 32 h 64"/>
                <a:gd name="T88" fmla="*/ 3808 w 18880"/>
                <a:gd name="T89" fmla="*/ 64 h 64"/>
                <a:gd name="T90" fmla="*/ 4256 w 18880"/>
                <a:gd name="T91" fmla="*/ 0 h 64"/>
                <a:gd name="T92" fmla="*/ 3488 w 18880"/>
                <a:gd name="T93" fmla="*/ 64 h 64"/>
                <a:gd name="T94" fmla="*/ 3040 w 18880"/>
                <a:gd name="T95" fmla="*/ 0 h 64"/>
                <a:gd name="T96" fmla="*/ 3488 w 18880"/>
                <a:gd name="T97" fmla="*/ 64 h 64"/>
                <a:gd name="T98" fmla="*/ 2240 w 18880"/>
                <a:gd name="T99" fmla="*/ 32 h 64"/>
                <a:gd name="T100" fmla="*/ 2752 w 18880"/>
                <a:gd name="T101" fmla="*/ 32 h 64"/>
                <a:gd name="T102" fmla="*/ 1504 w 18880"/>
                <a:gd name="T103" fmla="*/ 64 h 64"/>
                <a:gd name="T104" fmla="*/ 1952 w 18880"/>
                <a:gd name="T105" fmla="*/ 0 h 64"/>
                <a:gd name="T106" fmla="*/ 1184 w 18880"/>
                <a:gd name="T107" fmla="*/ 64 h 64"/>
                <a:gd name="T108" fmla="*/ 736 w 18880"/>
                <a:gd name="T109" fmla="*/ 0 h 64"/>
                <a:gd name="T110" fmla="*/ 1184 w 18880"/>
                <a:gd name="T111" fmla="*/ 64 h 64"/>
                <a:gd name="T112" fmla="*/ 0 w 18880"/>
                <a:gd name="T113" fmla="*/ 32 h 64"/>
                <a:gd name="T114" fmla="*/ 448 w 18880"/>
                <a:gd name="T11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80" h="64">
                  <a:moveTo>
                    <a:pt x="18848" y="64"/>
                  </a:moveTo>
                  <a:lnTo>
                    <a:pt x="18400" y="64"/>
                  </a:lnTo>
                  <a:cubicBezTo>
                    <a:pt x="18383" y="64"/>
                    <a:pt x="18368" y="50"/>
                    <a:pt x="18368" y="32"/>
                  </a:cubicBezTo>
                  <a:cubicBezTo>
                    <a:pt x="18368" y="15"/>
                    <a:pt x="18383" y="0"/>
                    <a:pt x="18400" y="0"/>
                  </a:cubicBezTo>
                  <a:lnTo>
                    <a:pt x="18848" y="0"/>
                  </a:lnTo>
                  <a:cubicBezTo>
                    <a:pt x="18866" y="0"/>
                    <a:pt x="18880" y="15"/>
                    <a:pt x="18880" y="32"/>
                  </a:cubicBezTo>
                  <a:cubicBezTo>
                    <a:pt x="18880" y="50"/>
                    <a:pt x="18866" y="64"/>
                    <a:pt x="18848" y="64"/>
                  </a:cubicBezTo>
                  <a:close/>
                  <a:moveTo>
                    <a:pt x="18080" y="64"/>
                  </a:moveTo>
                  <a:lnTo>
                    <a:pt x="17632" y="64"/>
                  </a:lnTo>
                  <a:cubicBezTo>
                    <a:pt x="17615" y="64"/>
                    <a:pt x="17600" y="50"/>
                    <a:pt x="17600" y="32"/>
                  </a:cubicBezTo>
                  <a:cubicBezTo>
                    <a:pt x="17600" y="15"/>
                    <a:pt x="17615" y="0"/>
                    <a:pt x="17632" y="0"/>
                  </a:cubicBezTo>
                  <a:lnTo>
                    <a:pt x="18080" y="0"/>
                  </a:lnTo>
                  <a:cubicBezTo>
                    <a:pt x="18098" y="0"/>
                    <a:pt x="18112" y="15"/>
                    <a:pt x="18112" y="32"/>
                  </a:cubicBezTo>
                  <a:cubicBezTo>
                    <a:pt x="18112" y="50"/>
                    <a:pt x="18098" y="64"/>
                    <a:pt x="18080" y="64"/>
                  </a:cubicBezTo>
                  <a:close/>
                  <a:moveTo>
                    <a:pt x="17312" y="64"/>
                  </a:moveTo>
                  <a:lnTo>
                    <a:pt x="16864" y="64"/>
                  </a:lnTo>
                  <a:cubicBezTo>
                    <a:pt x="16847" y="64"/>
                    <a:pt x="16832" y="50"/>
                    <a:pt x="16832" y="32"/>
                  </a:cubicBezTo>
                  <a:cubicBezTo>
                    <a:pt x="16832" y="15"/>
                    <a:pt x="16847" y="0"/>
                    <a:pt x="16864" y="0"/>
                  </a:cubicBezTo>
                  <a:lnTo>
                    <a:pt x="17312" y="0"/>
                  </a:lnTo>
                  <a:cubicBezTo>
                    <a:pt x="17330" y="0"/>
                    <a:pt x="17344" y="15"/>
                    <a:pt x="17344" y="32"/>
                  </a:cubicBezTo>
                  <a:cubicBezTo>
                    <a:pt x="17344" y="50"/>
                    <a:pt x="17330" y="64"/>
                    <a:pt x="17312" y="64"/>
                  </a:cubicBezTo>
                  <a:close/>
                  <a:moveTo>
                    <a:pt x="16544" y="64"/>
                  </a:moveTo>
                  <a:lnTo>
                    <a:pt x="16096" y="64"/>
                  </a:lnTo>
                  <a:cubicBezTo>
                    <a:pt x="16079" y="64"/>
                    <a:pt x="16064" y="50"/>
                    <a:pt x="16064" y="32"/>
                  </a:cubicBezTo>
                  <a:cubicBezTo>
                    <a:pt x="16064" y="15"/>
                    <a:pt x="16079" y="0"/>
                    <a:pt x="16096" y="0"/>
                  </a:cubicBezTo>
                  <a:lnTo>
                    <a:pt x="16544" y="0"/>
                  </a:lnTo>
                  <a:cubicBezTo>
                    <a:pt x="16562" y="0"/>
                    <a:pt x="16576" y="15"/>
                    <a:pt x="16576" y="32"/>
                  </a:cubicBezTo>
                  <a:cubicBezTo>
                    <a:pt x="16576" y="50"/>
                    <a:pt x="16562" y="64"/>
                    <a:pt x="16544" y="64"/>
                  </a:cubicBezTo>
                  <a:close/>
                  <a:moveTo>
                    <a:pt x="15776" y="64"/>
                  </a:moveTo>
                  <a:lnTo>
                    <a:pt x="15328" y="64"/>
                  </a:lnTo>
                  <a:cubicBezTo>
                    <a:pt x="15311" y="64"/>
                    <a:pt x="15296" y="50"/>
                    <a:pt x="15296" y="32"/>
                  </a:cubicBezTo>
                  <a:cubicBezTo>
                    <a:pt x="15296" y="15"/>
                    <a:pt x="15311" y="0"/>
                    <a:pt x="15328" y="0"/>
                  </a:cubicBezTo>
                  <a:lnTo>
                    <a:pt x="15776" y="0"/>
                  </a:lnTo>
                  <a:cubicBezTo>
                    <a:pt x="15794" y="0"/>
                    <a:pt x="15808" y="15"/>
                    <a:pt x="15808" y="32"/>
                  </a:cubicBezTo>
                  <a:cubicBezTo>
                    <a:pt x="15808" y="50"/>
                    <a:pt x="15794" y="64"/>
                    <a:pt x="15776" y="64"/>
                  </a:cubicBezTo>
                  <a:close/>
                  <a:moveTo>
                    <a:pt x="15008" y="64"/>
                  </a:moveTo>
                  <a:lnTo>
                    <a:pt x="14560" y="64"/>
                  </a:lnTo>
                  <a:cubicBezTo>
                    <a:pt x="14543" y="64"/>
                    <a:pt x="14528" y="50"/>
                    <a:pt x="14528" y="32"/>
                  </a:cubicBezTo>
                  <a:cubicBezTo>
                    <a:pt x="14528" y="15"/>
                    <a:pt x="14543" y="0"/>
                    <a:pt x="14560" y="0"/>
                  </a:cubicBezTo>
                  <a:lnTo>
                    <a:pt x="15008" y="0"/>
                  </a:lnTo>
                  <a:cubicBezTo>
                    <a:pt x="15026" y="0"/>
                    <a:pt x="15040" y="15"/>
                    <a:pt x="15040" y="32"/>
                  </a:cubicBezTo>
                  <a:cubicBezTo>
                    <a:pt x="15040" y="50"/>
                    <a:pt x="15026" y="64"/>
                    <a:pt x="15008" y="64"/>
                  </a:cubicBezTo>
                  <a:close/>
                  <a:moveTo>
                    <a:pt x="14240" y="64"/>
                  </a:moveTo>
                  <a:lnTo>
                    <a:pt x="13792" y="64"/>
                  </a:lnTo>
                  <a:cubicBezTo>
                    <a:pt x="13775" y="64"/>
                    <a:pt x="13760" y="50"/>
                    <a:pt x="13760" y="32"/>
                  </a:cubicBezTo>
                  <a:cubicBezTo>
                    <a:pt x="13760" y="15"/>
                    <a:pt x="13775" y="0"/>
                    <a:pt x="13792" y="0"/>
                  </a:cubicBezTo>
                  <a:lnTo>
                    <a:pt x="14240" y="0"/>
                  </a:lnTo>
                  <a:cubicBezTo>
                    <a:pt x="14258" y="0"/>
                    <a:pt x="14272" y="15"/>
                    <a:pt x="14272" y="32"/>
                  </a:cubicBezTo>
                  <a:cubicBezTo>
                    <a:pt x="14272" y="50"/>
                    <a:pt x="14258" y="64"/>
                    <a:pt x="14240" y="64"/>
                  </a:cubicBezTo>
                  <a:close/>
                  <a:moveTo>
                    <a:pt x="13472" y="64"/>
                  </a:moveTo>
                  <a:lnTo>
                    <a:pt x="13024" y="64"/>
                  </a:lnTo>
                  <a:cubicBezTo>
                    <a:pt x="13007" y="64"/>
                    <a:pt x="12992" y="50"/>
                    <a:pt x="12992" y="32"/>
                  </a:cubicBezTo>
                  <a:cubicBezTo>
                    <a:pt x="12992" y="15"/>
                    <a:pt x="13007" y="0"/>
                    <a:pt x="13024" y="0"/>
                  </a:cubicBezTo>
                  <a:lnTo>
                    <a:pt x="13472" y="0"/>
                  </a:lnTo>
                  <a:cubicBezTo>
                    <a:pt x="13490" y="0"/>
                    <a:pt x="13504" y="15"/>
                    <a:pt x="13504" y="32"/>
                  </a:cubicBezTo>
                  <a:cubicBezTo>
                    <a:pt x="13504" y="50"/>
                    <a:pt x="13490" y="64"/>
                    <a:pt x="13472" y="64"/>
                  </a:cubicBezTo>
                  <a:close/>
                  <a:moveTo>
                    <a:pt x="12704" y="64"/>
                  </a:moveTo>
                  <a:lnTo>
                    <a:pt x="12256" y="64"/>
                  </a:lnTo>
                  <a:cubicBezTo>
                    <a:pt x="12239" y="64"/>
                    <a:pt x="12224" y="50"/>
                    <a:pt x="12224" y="32"/>
                  </a:cubicBezTo>
                  <a:cubicBezTo>
                    <a:pt x="12224" y="15"/>
                    <a:pt x="12239" y="0"/>
                    <a:pt x="12256" y="0"/>
                  </a:cubicBezTo>
                  <a:lnTo>
                    <a:pt x="12704" y="0"/>
                  </a:lnTo>
                  <a:cubicBezTo>
                    <a:pt x="12722" y="0"/>
                    <a:pt x="12736" y="15"/>
                    <a:pt x="12736" y="32"/>
                  </a:cubicBezTo>
                  <a:cubicBezTo>
                    <a:pt x="12736" y="50"/>
                    <a:pt x="12722" y="64"/>
                    <a:pt x="12704" y="64"/>
                  </a:cubicBezTo>
                  <a:close/>
                  <a:moveTo>
                    <a:pt x="11936" y="64"/>
                  </a:moveTo>
                  <a:lnTo>
                    <a:pt x="11488" y="64"/>
                  </a:lnTo>
                  <a:cubicBezTo>
                    <a:pt x="11471" y="64"/>
                    <a:pt x="11456" y="50"/>
                    <a:pt x="11456" y="32"/>
                  </a:cubicBezTo>
                  <a:cubicBezTo>
                    <a:pt x="11456" y="15"/>
                    <a:pt x="11471" y="0"/>
                    <a:pt x="11488" y="0"/>
                  </a:cubicBezTo>
                  <a:lnTo>
                    <a:pt x="11936" y="0"/>
                  </a:lnTo>
                  <a:cubicBezTo>
                    <a:pt x="11954" y="0"/>
                    <a:pt x="11968" y="15"/>
                    <a:pt x="11968" y="32"/>
                  </a:cubicBezTo>
                  <a:cubicBezTo>
                    <a:pt x="11968" y="50"/>
                    <a:pt x="11954" y="64"/>
                    <a:pt x="11936" y="64"/>
                  </a:cubicBezTo>
                  <a:close/>
                  <a:moveTo>
                    <a:pt x="11168" y="64"/>
                  </a:moveTo>
                  <a:lnTo>
                    <a:pt x="10720" y="64"/>
                  </a:lnTo>
                  <a:cubicBezTo>
                    <a:pt x="10703" y="64"/>
                    <a:pt x="10688" y="50"/>
                    <a:pt x="10688" y="32"/>
                  </a:cubicBezTo>
                  <a:cubicBezTo>
                    <a:pt x="10688" y="15"/>
                    <a:pt x="10703" y="0"/>
                    <a:pt x="10720" y="0"/>
                  </a:cubicBezTo>
                  <a:lnTo>
                    <a:pt x="11168" y="0"/>
                  </a:lnTo>
                  <a:cubicBezTo>
                    <a:pt x="11186" y="0"/>
                    <a:pt x="11200" y="15"/>
                    <a:pt x="11200" y="32"/>
                  </a:cubicBezTo>
                  <a:cubicBezTo>
                    <a:pt x="11200" y="50"/>
                    <a:pt x="11186" y="64"/>
                    <a:pt x="11168" y="64"/>
                  </a:cubicBezTo>
                  <a:close/>
                  <a:moveTo>
                    <a:pt x="10400" y="64"/>
                  </a:moveTo>
                  <a:lnTo>
                    <a:pt x="9952" y="64"/>
                  </a:lnTo>
                  <a:cubicBezTo>
                    <a:pt x="9935" y="64"/>
                    <a:pt x="9920" y="50"/>
                    <a:pt x="9920" y="32"/>
                  </a:cubicBezTo>
                  <a:cubicBezTo>
                    <a:pt x="9920" y="15"/>
                    <a:pt x="9935" y="0"/>
                    <a:pt x="9952" y="0"/>
                  </a:cubicBezTo>
                  <a:lnTo>
                    <a:pt x="10400" y="0"/>
                  </a:lnTo>
                  <a:cubicBezTo>
                    <a:pt x="10418" y="0"/>
                    <a:pt x="10432" y="15"/>
                    <a:pt x="10432" y="32"/>
                  </a:cubicBezTo>
                  <a:cubicBezTo>
                    <a:pt x="10432" y="50"/>
                    <a:pt x="10418" y="64"/>
                    <a:pt x="10400" y="64"/>
                  </a:cubicBezTo>
                  <a:close/>
                  <a:moveTo>
                    <a:pt x="9632" y="64"/>
                  </a:moveTo>
                  <a:lnTo>
                    <a:pt x="9184" y="64"/>
                  </a:lnTo>
                  <a:cubicBezTo>
                    <a:pt x="9167" y="64"/>
                    <a:pt x="9152" y="50"/>
                    <a:pt x="9152" y="32"/>
                  </a:cubicBezTo>
                  <a:cubicBezTo>
                    <a:pt x="9152" y="15"/>
                    <a:pt x="9167" y="0"/>
                    <a:pt x="9184" y="0"/>
                  </a:cubicBezTo>
                  <a:lnTo>
                    <a:pt x="9632" y="0"/>
                  </a:lnTo>
                  <a:cubicBezTo>
                    <a:pt x="9650" y="0"/>
                    <a:pt x="9664" y="15"/>
                    <a:pt x="9664" y="32"/>
                  </a:cubicBezTo>
                  <a:cubicBezTo>
                    <a:pt x="9664" y="50"/>
                    <a:pt x="9650" y="64"/>
                    <a:pt x="9632" y="64"/>
                  </a:cubicBezTo>
                  <a:close/>
                  <a:moveTo>
                    <a:pt x="8864" y="64"/>
                  </a:moveTo>
                  <a:lnTo>
                    <a:pt x="8416" y="64"/>
                  </a:lnTo>
                  <a:cubicBezTo>
                    <a:pt x="8399" y="64"/>
                    <a:pt x="8384" y="50"/>
                    <a:pt x="8384" y="32"/>
                  </a:cubicBezTo>
                  <a:cubicBezTo>
                    <a:pt x="8384" y="15"/>
                    <a:pt x="8399" y="0"/>
                    <a:pt x="8416" y="0"/>
                  </a:cubicBezTo>
                  <a:lnTo>
                    <a:pt x="8864" y="0"/>
                  </a:lnTo>
                  <a:cubicBezTo>
                    <a:pt x="8882" y="0"/>
                    <a:pt x="8896" y="15"/>
                    <a:pt x="8896" y="32"/>
                  </a:cubicBezTo>
                  <a:cubicBezTo>
                    <a:pt x="8896" y="50"/>
                    <a:pt x="8882" y="64"/>
                    <a:pt x="8864" y="64"/>
                  </a:cubicBezTo>
                  <a:close/>
                  <a:moveTo>
                    <a:pt x="8096" y="64"/>
                  </a:moveTo>
                  <a:lnTo>
                    <a:pt x="7648" y="64"/>
                  </a:lnTo>
                  <a:cubicBezTo>
                    <a:pt x="7631" y="64"/>
                    <a:pt x="7616" y="50"/>
                    <a:pt x="7616" y="32"/>
                  </a:cubicBezTo>
                  <a:cubicBezTo>
                    <a:pt x="7616" y="15"/>
                    <a:pt x="7631" y="0"/>
                    <a:pt x="7648" y="0"/>
                  </a:cubicBezTo>
                  <a:lnTo>
                    <a:pt x="8096" y="0"/>
                  </a:lnTo>
                  <a:cubicBezTo>
                    <a:pt x="8114" y="0"/>
                    <a:pt x="8128" y="15"/>
                    <a:pt x="8128" y="32"/>
                  </a:cubicBezTo>
                  <a:cubicBezTo>
                    <a:pt x="8128" y="50"/>
                    <a:pt x="8114" y="64"/>
                    <a:pt x="8096" y="64"/>
                  </a:cubicBezTo>
                  <a:close/>
                  <a:moveTo>
                    <a:pt x="7328" y="64"/>
                  </a:moveTo>
                  <a:lnTo>
                    <a:pt x="6880" y="64"/>
                  </a:lnTo>
                  <a:cubicBezTo>
                    <a:pt x="6863" y="64"/>
                    <a:pt x="6848" y="50"/>
                    <a:pt x="6848" y="32"/>
                  </a:cubicBezTo>
                  <a:cubicBezTo>
                    <a:pt x="6848" y="15"/>
                    <a:pt x="6863" y="0"/>
                    <a:pt x="6880" y="0"/>
                  </a:cubicBezTo>
                  <a:lnTo>
                    <a:pt x="7328" y="0"/>
                  </a:lnTo>
                  <a:cubicBezTo>
                    <a:pt x="7346" y="0"/>
                    <a:pt x="7360" y="15"/>
                    <a:pt x="7360" y="32"/>
                  </a:cubicBezTo>
                  <a:cubicBezTo>
                    <a:pt x="7360" y="50"/>
                    <a:pt x="7346" y="64"/>
                    <a:pt x="7328" y="64"/>
                  </a:cubicBezTo>
                  <a:close/>
                  <a:moveTo>
                    <a:pt x="6560" y="64"/>
                  </a:moveTo>
                  <a:lnTo>
                    <a:pt x="6112" y="64"/>
                  </a:lnTo>
                  <a:cubicBezTo>
                    <a:pt x="6095" y="64"/>
                    <a:pt x="6080" y="50"/>
                    <a:pt x="6080" y="32"/>
                  </a:cubicBezTo>
                  <a:cubicBezTo>
                    <a:pt x="6080" y="15"/>
                    <a:pt x="6095" y="0"/>
                    <a:pt x="6112" y="0"/>
                  </a:cubicBezTo>
                  <a:lnTo>
                    <a:pt x="6560" y="0"/>
                  </a:lnTo>
                  <a:cubicBezTo>
                    <a:pt x="6578" y="0"/>
                    <a:pt x="6592" y="15"/>
                    <a:pt x="6592" y="32"/>
                  </a:cubicBezTo>
                  <a:cubicBezTo>
                    <a:pt x="6592" y="50"/>
                    <a:pt x="6578" y="64"/>
                    <a:pt x="6560" y="64"/>
                  </a:cubicBezTo>
                  <a:close/>
                  <a:moveTo>
                    <a:pt x="5792" y="64"/>
                  </a:moveTo>
                  <a:lnTo>
                    <a:pt x="5344" y="64"/>
                  </a:lnTo>
                  <a:cubicBezTo>
                    <a:pt x="5327" y="64"/>
                    <a:pt x="5312" y="50"/>
                    <a:pt x="5312" y="32"/>
                  </a:cubicBezTo>
                  <a:cubicBezTo>
                    <a:pt x="5312" y="15"/>
                    <a:pt x="5327" y="0"/>
                    <a:pt x="5344" y="0"/>
                  </a:cubicBezTo>
                  <a:lnTo>
                    <a:pt x="5792" y="0"/>
                  </a:lnTo>
                  <a:cubicBezTo>
                    <a:pt x="5810" y="0"/>
                    <a:pt x="5824" y="15"/>
                    <a:pt x="5824" y="32"/>
                  </a:cubicBezTo>
                  <a:cubicBezTo>
                    <a:pt x="5824" y="50"/>
                    <a:pt x="5810" y="64"/>
                    <a:pt x="5792" y="64"/>
                  </a:cubicBezTo>
                  <a:close/>
                  <a:moveTo>
                    <a:pt x="5024" y="64"/>
                  </a:moveTo>
                  <a:lnTo>
                    <a:pt x="4576" y="64"/>
                  </a:lnTo>
                  <a:cubicBezTo>
                    <a:pt x="4559" y="64"/>
                    <a:pt x="4544" y="50"/>
                    <a:pt x="4544" y="32"/>
                  </a:cubicBezTo>
                  <a:cubicBezTo>
                    <a:pt x="4544" y="15"/>
                    <a:pt x="4559" y="0"/>
                    <a:pt x="4576" y="0"/>
                  </a:cubicBezTo>
                  <a:lnTo>
                    <a:pt x="5024" y="0"/>
                  </a:lnTo>
                  <a:cubicBezTo>
                    <a:pt x="5042" y="0"/>
                    <a:pt x="5056" y="15"/>
                    <a:pt x="5056" y="32"/>
                  </a:cubicBezTo>
                  <a:cubicBezTo>
                    <a:pt x="5056" y="50"/>
                    <a:pt x="5042" y="64"/>
                    <a:pt x="5024" y="64"/>
                  </a:cubicBezTo>
                  <a:close/>
                  <a:moveTo>
                    <a:pt x="4256" y="64"/>
                  </a:moveTo>
                  <a:lnTo>
                    <a:pt x="3808" y="64"/>
                  </a:lnTo>
                  <a:cubicBezTo>
                    <a:pt x="3791" y="64"/>
                    <a:pt x="3776" y="50"/>
                    <a:pt x="3776" y="32"/>
                  </a:cubicBezTo>
                  <a:cubicBezTo>
                    <a:pt x="3776" y="15"/>
                    <a:pt x="3791" y="0"/>
                    <a:pt x="3808" y="0"/>
                  </a:cubicBezTo>
                  <a:lnTo>
                    <a:pt x="4256" y="0"/>
                  </a:lnTo>
                  <a:cubicBezTo>
                    <a:pt x="4274" y="0"/>
                    <a:pt x="4288" y="15"/>
                    <a:pt x="4288" y="32"/>
                  </a:cubicBezTo>
                  <a:cubicBezTo>
                    <a:pt x="4288" y="50"/>
                    <a:pt x="4274" y="64"/>
                    <a:pt x="4256" y="64"/>
                  </a:cubicBezTo>
                  <a:close/>
                  <a:moveTo>
                    <a:pt x="3488" y="64"/>
                  </a:moveTo>
                  <a:lnTo>
                    <a:pt x="3040" y="64"/>
                  </a:lnTo>
                  <a:cubicBezTo>
                    <a:pt x="3023" y="64"/>
                    <a:pt x="3008" y="50"/>
                    <a:pt x="3008" y="32"/>
                  </a:cubicBezTo>
                  <a:cubicBezTo>
                    <a:pt x="3008" y="15"/>
                    <a:pt x="3023" y="0"/>
                    <a:pt x="3040" y="0"/>
                  </a:cubicBezTo>
                  <a:lnTo>
                    <a:pt x="3488" y="0"/>
                  </a:lnTo>
                  <a:cubicBezTo>
                    <a:pt x="3506" y="0"/>
                    <a:pt x="3520" y="15"/>
                    <a:pt x="3520" y="32"/>
                  </a:cubicBezTo>
                  <a:cubicBezTo>
                    <a:pt x="3520" y="50"/>
                    <a:pt x="3506" y="64"/>
                    <a:pt x="3488" y="64"/>
                  </a:cubicBezTo>
                  <a:close/>
                  <a:moveTo>
                    <a:pt x="2720" y="64"/>
                  </a:moveTo>
                  <a:lnTo>
                    <a:pt x="2272" y="64"/>
                  </a:lnTo>
                  <a:cubicBezTo>
                    <a:pt x="2255" y="64"/>
                    <a:pt x="2240" y="50"/>
                    <a:pt x="2240" y="32"/>
                  </a:cubicBezTo>
                  <a:cubicBezTo>
                    <a:pt x="2240" y="15"/>
                    <a:pt x="2255" y="0"/>
                    <a:pt x="2272" y="0"/>
                  </a:cubicBezTo>
                  <a:lnTo>
                    <a:pt x="2720" y="0"/>
                  </a:lnTo>
                  <a:cubicBezTo>
                    <a:pt x="2738" y="0"/>
                    <a:pt x="2752" y="15"/>
                    <a:pt x="2752" y="32"/>
                  </a:cubicBezTo>
                  <a:cubicBezTo>
                    <a:pt x="2752" y="50"/>
                    <a:pt x="2738" y="64"/>
                    <a:pt x="2720" y="64"/>
                  </a:cubicBezTo>
                  <a:close/>
                  <a:moveTo>
                    <a:pt x="1952" y="64"/>
                  </a:moveTo>
                  <a:lnTo>
                    <a:pt x="1504" y="64"/>
                  </a:lnTo>
                  <a:cubicBezTo>
                    <a:pt x="1487" y="64"/>
                    <a:pt x="1472" y="50"/>
                    <a:pt x="1472" y="32"/>
                  </a:cubicBezTo>
                  <a:cubicBezTo>
                    <a:pt x="1472" y="15"/>
                    <a:pt x="1487" y="0"/>
                    <a:pt x="1504" y="0"/>
                  </a:cubicBezTo>
                  <a:lnTo>
                    <a:pt x="1952" y="0"/>
                  </a:lnTo>
                  <a:cubicBezTo>
                    <a:pt x="1970" y="0"/>
                    <a:pt x="1984" y="15"/>
                    <a:pt x="1984" y="32"/>
                  </a:cubicBezTo>
                  <a:cubicBezTo>
                    <a:pt x="1984" y="50"/>
                    <a:pt x="1970" y="64"/>
                    <a:pt x="1952" y="64"/>
                  </a:cubicBezTo>
                  <a:close/>
                  <a:moveTo>
                    <a:pt x="1184" y="64"/>
                  </a:moveTo>
                  <a:lnTo>
                    <a:pt x="736" y="64"/>
                  </a:lnTo>
                  <a:cubicBezTo>
                    <a:pt x="719" y="64"/>
                    <a:pt x="704" y="50"/>
                    <a:pt x="704" y="32"/>
                  </a:cubicBezTo>
                  <a:cubicBezTo>
                    <a:pt x="704" y="15"/>
                    <a:pt x="719" y="0"/>
                    <a:pt x="736" y="0"/>
                  </a:cubicBezTo>
                  <a:lnTo>
                    <a:pt x="1184" y="0"/>
                  </a:lnTo>
                  <a:cubicBezTo>
                    <a:pt x="1202" y="0"/>
                    <a:pt x="1216" y="15"/>
                    <a:pt x="1216" y="32"/>
                  </a:cubicBezTo>
                  <a:cubicBezTo>
                    <a:pt x="1216" y="50"/>
                    <a:pt x="1202" y="64"/>
                    <a:pt x="1184" y="64"/>
                  </a:cubicBezTo>
                  <a:close/>
                  <a:moveTo>
                    <a:pt x="416" y="64"/>
                  </a:moveTo>
                  <a:lnTo>
                    <a:pt x="32" y="64"/>
                  </a:lnTo>
                  <a:cubicBezTo>
                    <a:pt x="15" y="64"/>
                    <a:pt x="0" y="50"/>
                    <a:pt x="0" y="32"/>
                  </a:cubicBezTo>
                  <a:cubicBezTo>
                    <a:pt x="0" y="15"/>
                    <a:pt x="15" y="0"/>
                    <a:pt x="32" y="0"/>
                  </a:cubicBezTo>
                  <a:lnTo>
                    <a:pt x="416" y="0"/>
                  </a:lnTo>
                  <a:cubicBezTo>
                    <a:pt x="434" y="0"/>
                    <a:pt x="448" y="15"/>
                    <a:pt x="448" y="32"/>
                  </a:cubicBezTo>
                  <a:cubicBezTo>
                    <a:pt x="448" y="50"/>
                    <a:pt x="434" y="64"/>
                    <a:pt x="416" y="64"/>
                  </a:cubicBezTo>
                  <a:close/>
                </a:path>
              </a:pathLst>
            </a:custGeom>
            <a:grpFill/>
            <a:ln w="0" cap="flat">
              <a:solidFill>
                <a:schemeClr val="accent3"/>
              </a:solidFill>
              <a:prstDash val="solid"/>
              <a:round/>
              <a:headEnd/>
              <a:tailEnd/>
            </a:ln>
          </p:spPr>
          <p:txBody>
            <a:bodyPr vert="horz" wrap="square" lIns="89616" tIns="44809" rIns="89616" bIns="44809" numCol="1" anchor="t" anchorCtr="0" compatLnSpc="1">
              <a:prstTxWarp prst="textNoShape">
                <a:avLst/>
              </a:prstTxWarp>
            </a:bodyPr>
            <a:lstStyle/>
            <a:p>
              <a:pPr defTabSz="672100">
                <a:defRPr/>
              </a:pPr>
              <a:endParaRPr lang="en-US" sz="1763" kern="0" dirty="0">
                <a:solidFill>
                  <a:srgbClr val="505050"/>
                </a:solidFill>
              </a:endParaRPr>
            </a:p>
          </p:txBody>
        </p:sp>
        <p:sp>
          <p:nvSpPr>
            <p:cNvPr id="30" name="Rectangle 29"/>
            <p:cNvSpPr>
              <a:spLocks noChangeArrowheads="1"/>
            </p:cNvSpPr>
            <p:nvPr/>
          </p:nvSpPr>
          <p:spPr bwMode="auto">
            <a:xfrm>
              <a:off x="622505" y="3061729"/>
              <a:ext cx="948520" cy="2194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112">
                <a:defRPr/>
              </a:pPr>
              <a:r>
                <a:rPr lang="en-US" altLang="en-US" sz="1398" b="1" kern="0" cap="all" dirty="0">
                  <a:solidFill>
                    <a:srgbClr val="FFFFFF"/>
                  </a:solidFill>
                  <a:latin typeface="+mn-lt"/>
                </a:rPr>
                <a:t>Device/OS</a:t>
              </a:r>
            </a:p>
          </p:txBody>
        </p:sp>
        <p:sp>
          <p:nvSpPr>
            <p:cNvPr id="31" name="Rectangle 30"/>
            <p:cNvSpPr>
              <a:spLocks noChangeArrowheads="1"/>
            </p:cNvSpPr>
            <p:nvPr/>
          </p:nvSpPr>
          <p:spPr bwMode="auto">
            <a:xfrm>
              <a:off x="622505" y="2657646"/>
              <a:ext cx="1687379" cy="2194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112">
                <a:defRPr/>
              </a:pPr>
              <a:r>
                <a:rPr lang="en-US" altLang="en-US" sz="1398" b="1" kern="0" cap="all" dirty="0">
                  <a:solidFill>
                    <a:srgbClr val="FFFFFF"/>
                  </a:solidFill>
                  <a:latin typeface="+mn-lt"/>
                </a:rPr>
                <a:t>Service/Server</a:t>
              </a:r>
            </a:p>
          </p:txBody>
        </p:sp>
      </p:grpSp>
      <p:pic>
        <p:nvPicPr>
          <p:cNvPr id="32" name="Picture 31"/>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943453" y="1365597"/>
            <a:ext cx="912779" cy="912779"/>
          </a:xfrm>
          <a:prstGeom prst="rect">
            <a:avLst/>
          </a:prstGeom>
        </p:spPr>
      </p:pic>
      <p:pic>
        <p:nvPicPr>
          <p:cNvPr id="33" name="Picture 32"/>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620530" y="1518947"/>
            <a:ext cx="777567" cy="777567"/>
          </a:xfrm>
          <a:prstGeom prst="rect">
            <a:avLst/>
          </a:prstGeom>
        </p:spPr>
      </p:pic>
      <p:pic>
        <p:nvPicPr>
          <p:cNvPr id="34" name="Picture 33"/>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191829" y="1437585"/>
            <a:ext cx="1025500" cy="1025500"/>
          </a:xfrm>
          <a:prstGeom prst="rect">
            <a:avLst/>
          </a:prstGeom>
        </p:spPr>
      </p:pic>
      <p:grpSp>
        <p:nvGrpSpPr>
          <p:cNvPr id="35" name="Group 34"/>
          <p:cNvGrpSpPr/>
          <p:nvPr/>
        </p:nvGrpSpPr>
        <p:grpSpPr>
          <a:xfrm>
            <a:off x="1989028" y="1622681"/>
            <a:ext cx="9122096" cy="385144"/>
            <a:chOff x="1987827" y="2416492"/>
            <a:chExt cx="9124684" cy="177656"/>
          </a:xfrm>
          <a:solidFill>
            <a:schemeClr val="accent1">
              <a:lumMod val="50000"/>
              <a:lumOff val="50000"/>
            </a:schemeClr>
          </a:solidFill>
        </p:grpSpPr>
        <p:sp>
          <p:nvSpPr>
            <p:cNvPr id="36" name="Rectangle 35"/>
            <p:cNvSpPr/>
            <p:nvPr/>
          </p:nvSpPr>
          <p:spPr>
            <a:xfrm>
              <a:off x="6598605" y="2416575"/>
              <a:ext cx="2212791" cy="173754"/>
            </a:xfrm>
            <a:prstGeom prst="rect">
              <a:avLst/>
            </a:prstGeom>
            <a:grpFill/>
          </p:spPr>
          <p:txBody>
            <a:bodyPr wrap="square" anchor="ctr">
              <a:spAutoFit/>
            </a:bodyPr>
            <a:lstStyle/>
            <a:p>
              <a:pPr algn="ctr"/>
              <a:r>
                <a:rPr lang="en-US" b="1" dirty="0">
                  <a:solidFill>
                    <a:schemeClr val="bg1"/>
                  </a:solidFill>
                </a:rPr>
                <a:t>EAS</a:t>
              </a:r>
            </a:p>
          </p:txBody>
        </p:sp>
        <p:sp>
          <p:nvSpPr>
            <p:cNvPr id="37" name="Rectangle 36"/>
            <p:cNvSpPr/>
            <p:nvPr/>
          </p:nvSpPr>
          <p:spPr>
            <a:xfrm>
              <a:off x="4293215" y="2420394"/>
              <a:ext cx="2212791" cy="173754"/>
            </a:xfrm>
            <a:prstGeom prst="rect">
              <a:avLst/>
            </a:prstGeom>
            <a:grpFill/>
          </p:spPr>
          <p:txBody>
            <a:bodyPr wrap="square" anchor="ctr">
              <a:spAutoFit/>
            </a:bodyPr>
            <a:lstStyle/>
            <a:p>
              <a:pPr algn="ctr"/>
              <a:r>
                <a:rPr lang="en-US" b="1" kern="0" dirty="0">
                  <a:solidFill>
                    <a:schemeClr val="bg1"/>
                  </a:solidFill>
                </a:rPr>
                <a:t>Provisioning</a:t>
              </a:r>
              <a:endParaRPr lang="en-US" b="1" dirty="0">
                <a:solidFill>
                  <a:schemeClr val="bg1"/>
                </a:solidFill>
              </a:endParaRPr>
            </a:p>
          </p:txBody>
        </p:sp>
        <p:sp>
          <p:nvSpPr>
            <p:cNvPr id="38" name="Rectangle 37"/>
            <p:cNvSpPr/>
            <p:nvPr/>
          </p:nvSpPr>
          <p:spPr>
            <a:xfrm>
              <a:off x="1987827" y="2416492"/>
              <a:ext cx="2212790" cy="173754"/>
            </a:xfrm>
            <a:prstGeom prst="rect">
              <a:avLst/>
            </a:prstGeom>
            <a:grpFill/>
          </p:spPr>
          <p:txBody>
            <a:bodyPr wrap="square" anchor="ctr">
              <a:spAutoFit/>
            </a:bodyPr>
            <a:lstStyle/>
            <a:p>
              <a:pPr algn="ctr"/>
              <a:r>
                <a:rPr lang="en-US" b="1" kern="0" dirty="0">
                  <a:solidFill>
                    <a:schemeClr val="bg1"/>
                  </a:solidFill>
                </a:rPr>
                <a:t>MDM (Intune)</a:t>
              </a:r>
              <a:endParaRPr lang="en-US" b="1" dirty="0">
                <a:solidFill>
                  <a:schemeClr val="bg1"/>
                </a:solidFill>
              </a:endParaRPr>
            </a:p>
          </p:txBody>
        </p:sp>
        <p:sp>
          <p:nvSpPr>
            <p:cNvPr id="39" name="Rectangle 38"/>
            <p:cNvSpPr/>
            <p:nvPr/>
          </p:nvSpPr>
          <p:spPr>
            <a:xfrm>
              <a:off x="8899721" y="2418133"/>
              <a:ext cx="2212790" cy="173754"/>
            </a:xfrm>
            <a:prstGeom prst="rect">
              <a:avLst/>
            </a:prstGeom>
            <a:grpFill/>
          </p:spPr>
          <p:txBody>
            <a:bodyPr wrap="square" anchor="ctr">
              <a:spAutoFit/>
            </a:bodyPr>
            <a:lstStyle/>
            <a:p>
              <a:pPr algn="ctr"/>
              <a:r>
                <a:rPr lang="en-US" b="1" dirty="0">
                  <a:solidFill>
                    <a:schemeClr val="bg1"/>
                  </a:solidFill>
                </a:rPr>
                <a:t>ConfigMgr</a:t>
              </a:r>
            </a:p>
          </p:txBody>
        </p:sp>
      </p:grpSp>
      <p:sp>
        <p:nvSpPr>
          <p:cNvPr id="41" name="Down Arrow 40"/>
          <p:cNvSpPr/>
          <p:nvPr/>
        </p:nvSpPr>
        <p:spPr bwMode="auto">
          <a:xfrm>
            <a:off x="4904894" y="2192417"/>
            <a:ext cx="1056190" cy="569713"/>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Down Arrow 41"/>
          <p:cNvSpPr/>
          <p:nvPr/>
        </p:nvSpPr>
        <p:spPr bwMode="auto">
          <a:xfrm>
            <a:off x="7165105" y="2202398"/>
            <a:ext cx="1056190" cy="569713"/>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Down Arrow 42"/>
          <p:cNvSpPr/>
          <p:nvPr/>
        </p:nvSpPr>
        <p:spPr bwMode="auto">
          <a:xfrm>
            <a:off x="9425315" y="2212380"/>
            <a:ext cx="1056190" cy="569713"/>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Up-Down Arrow 1"/>
          <p:cNvSpPr/>
          <p:nvPr/>
        </p:nvSpPr>
        <p:spPr bwMode="auto">
          <a:xfrm>
            <a:off x="2676853" y="1999366"/>
            <a:ext cx="888018" cy="940457"/>
          </a:xfrm>
          <a:prstGeom prst="upDownArrow">
            <a:avLst>
              <a:gd name="adj1" fmla="val 50000"/>
              <a:gd name="adj2" fmla="val 42466"/>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9"/>
          <a:stretch>
            <a:fillRect/>
          </a:stretch>
        </p:blipFill>
        <p:spPr>
          <a:xfrm>
            <a:off x="9723437" y="124188"/>
            <a:ext cx="2608738" cy="526053"/>
          </a:xfrm>
          <a:prstGeom prst="rect">
            <a:avLst/>
          </a:prstGeom>
        </p:spPr>
      </p:pic>
      <p:sp>
        <p:nvSpPr>
          <p:cNvPr id="44" name="Rectangle 43"/>
          <p:cNvSpPr/>
          <p:nvPr/>
        </p:nvSpPr>
        <p:spPr bwMode="auto">
          <a:xfrm>
            <a:off x="10554017" y="352455"/>
            <a:ext cx="959072" cy="354300"/>
          </a:xfrm>
          <a:prstGeom prst="rect">
            <a:avLst/>
          </a:prstGeom>
          <a:noFill/>
          <a:ln w="762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97261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363662"/>
            <a:ext cx="5105399" cy="3108543"/>
          </a:xfrm>
        </p:spPr>
        <p:txBody>
          <a:bodyPr/>
          <a:lstStyle/>
          <a:p>
            <a:pPr>
              <a:lnSpc>
                <a:spcPct val="100000"/>
              </a:lnSpc>
              <a:spcBef>
                <a:spcPts val="600"/>
              </a:spcBef>
              <a:spcAft>
                <a:spcPts val="600"/>
              </a:spcAft>
            </a:pPr>
            <a:r>
              <a:rPr lang="en-US" dirty="0">
                <a:solidFill>
                  <a:schemeClr val="accent1"/>
                </a:solidFill>
              </a:rPr>
              <a:t>Simple Provisioning </a:t>
            </a:r>
            <a:r>
              <a:rPr lang="en-US" dirty="0"/>
              <a:t>and </a:t>
            </a:r>
            <a:r>
              <a:rPr lang="en-US" dirty="0">
                <a:solidFill>
                  <a:schemeClr val="accent1"/>
                </a:solidFill>
              </a:rPr>
              <a:t>School Device Provisioning </a:t>
            </a:r>
            <a:r>
              <a:rPr lang="en-US" dirty="0"/>
              <a:t>workflows.</a:t>
            </a:r>
          </a:p>
          <a:p>
            <a:pPr>
              <a:lnSpc>
                <a:spcPct val="100000"/>
              </a:lnSpc>
              <a:spcBef>
                <a:spcPts val="600"/>
              </a:spcBef>
              <a:spcAft>
                <a:spcPts val="600"/>
              </a:spcAft>
            </a:pPr>
            <a:r>
              <a:rPr lang="en-US" dirty="0"/>
              <a:t>Simplified user interface</a:t>
            </a:r>
          </a:p>
        </p:txBody>
      </p:sp>
      <p:sp>
        <p:nvSpPr>
          <p:cNvPr id="2" name="Title 1"/>
          <p:cNvSpPr>
            <a:spLocks noGrp="1"/>
          </p:cNvSpPr>
          <p:nvPr>
            <p:ph type="title"/>
          </p:nvPr>
        </p:nvSpPr>
        <p:spPr/>
        <p:txBody>
          <a:bodyPr/>
          <a:lstStyle/>
          <a:p>
            <a:r>
              <a:rPr lang="en-US" dirty="0"/>
              <a:t>Windows ICD Updates for 1607</a:t>
            </a:r>
          </a:p>
        </p:txBody>
      </p:sp>
      <p:pic>
        <p:nvPicPr>
          <p:cNvPr id="3" name="Picture 2" title="Provision school devices wizard"/>
          <p:cNvPicPr>
            <a:picLocks noChangeAspect="1"/>
          </p:cNvPicPr>
          <p:nvPr/>
        </p:nvPicPr>
        <p:blipFill>
          <a:blip r:embed="rId2"/>
          <a:stretch>
            <a:fillRect/>
          </a:stretch>
        </p:blipFill>
        <p:spPr>
          <a:xfrm>
            <a:off x="5534803" y="1363662"/>
            <a:ext cx="6629400" cy="5428477"/>
          </a:xfrm>
          <a:prstGeom prst="rect">
            <a:avLst/>
          </a:prstGeom>
        </p:spPr>
      </p:pic>
      <p:pic>
        <p:nvPicPr>
          <p:cNvPr id="5" name="Picture 4"/>
          <p:cNvPicPr>
            <a:picLocks noChangeAspect="1"/>
          </p:cNvPicPr>
          <p:nvPr/>
        </p:nvPicPr>
        <p:blipFill>
          <a:blip r:embed="rId3"/>
          <a:stretch>
            <a:fillRect/>
          </a:stretch>
        </p:blipFill>
        <p:spPr>
          <a:xfrm>
            <a:off x="9723437" y="124188"/>
            <a:ext cx="2608738" cy="526053"/>
          </a:xfrm>
          <a:prstGeom prst="rect">
            <a:avLst/>
          </a:prstGeom>
        </p:spPr>
      </p:pic>
      <p:sp>
        <p:nvSpPr>
          <p:cNvPr id="6" name="Rectangle 5"/>
          <p:cNvSpPr/>
          <p:nvPr/>
        </p:nvSpPr>
        <p:spPr bwMode="auto">
          <a:xfrm>
            <a:off x="10554017" y="352455"/>
            <a:ext cx="959072" cy="354300"/>
          </a:xfrm>
          <a:prstGeom prst="rect">
            <a:avLst/>
          </a:prstGeom>
          <a:noFill/>
          <a:ln w="762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634612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ph type="body" sz="quarter" idx="10"/>
          </p:nvPr>
        </p:nvSpPr>
        <p:spPr/>
        <p:txBody>
          <a:bodyPr/>
          <a:lstStyle/>
          <a:p>
            <a:pPr marL="621705" indent="-621705">
              <a:lnSpc>
                <a:spcPct val="150000"/>
              </a:lnSpc>
              <a:spcBef>
                <a:spcPts val="816"/>
              </a:spcBef>
              <a:buFont typeface="Arial" panose="020B0604020202020204" pitchFamily="34" charset="0"/>
              <a:buChar char="•"/>
            </a:pPr>
            <a:r>
              <a:rPr lang="en-US" sz="2400" dirty="0">
                <a:solidFill>
                  <a:schemeClr val="tx1"/>
                </a:solidFill>
              </a:rPr>
              <a:t>Security warning is shown when installing a package</a:t>
            </a:r>
          </a:p>
          <a:p>
            <a:pPr marL="621705" indent="-621705">
              <a:lnSpc>
                <a:spcPct val="150000"/>
              </a:lnSpc>
              <a:spcBef>
                <a:spcPts val="816"/>
              </a:spcBef>
              <a:buFont typeface="Arial" panose="020B0604020202020204" pitchFamily="34" charset="0"/>
              <a:buChar char="•"/>
            </a:pPr>
            <a:r>
              <a:rPr lang="en-US" sz="2400" dirty="0">
                <a:solidFill>
                  <a:schemeClr val="tx1"/>
                </a:solidFill>
              </a:rPr>
              <a:t>Packages can be digitally signed</a:t>
            </a:r>
          </a:p>
          <a:p>
            <a:pPr marL="621705" indent="-621705">
              <a:lnSpc>
                <a:spcPct val="150000"/>
              </a:lnSpc>
              <a:spcBef>
                <a:spcPts val="816"/>
              </a:spcBef>
              <a:buFont typeface="Arial" panose="020B0604020202020204" pitchFamily="34" charset="0"/>
              <a:buChar char="•"/>
            </a:pPr>
            <a:r>
              <a:rPr lang="en-US" sz="2400" dirty="0">
                <a:solidFill>
                  <a:schemeClr val="tx1"/>
                </a:solidFill>
              </a:rPr>
              <a:t>Signed packages are installed without security warning</a:t>
            </a:r>
          </a:p>
          <a:p>
            <a:pPr marL="621705" indent="-621705">
              <a:lnSpc>
                <a:spcPct val="150000"/>
              </a:lnSpc>
              <a:spcBef>
                <a:spcPts val="816"/>
              </a:spcBef>
              <a:buFont typeface="Arial" panose="020B0604020202020204" pitchFamily="34" charset="0"/>
              <a:buChar char="•"/>
            </a:pPr>
            <a:r>
              <a:rPr lang="en-US" sz="2400" dirty="0">
                <a:solidFill>
                  <a:schemeClr val="tx1"/>
                </a:solidFill>
              </a:rPr>
              <a:t>You can set a policy to accept only signed packages</a:t>
            </a:r>
          </a:p>
        </p:txBody>
      </p:sp>
      <p:sp>
        <p:nvSpPr>
          <p:cNvPr id="3" name="Title 2"/>
          <p:cNvSpPr>
            <a:spLocks noGrp="1"/>
          </p:cNvSpPr>
          <p:nvPr>
            <p:ph type="title"/>
          </p:nvPr>
        </p:nvSpPr>
        <p:spPr/>
        <p:txBody>
          <a:bodyPr/>
          <a:lstStyle/>
          <a:p>
            <a:r>
              <a:rPr lang="en-US" dirty="0">
                <a:solidFill>
                  <a:srgbClr val="505050"/>
                </a:solidFill>
              </a:rPr>
              <a:t>Security – Digital Signing</a:t>
            </a:r>
          </a:p>
        </p:txBody>
      </p:sp>
      <p:pic>
        <p:nvPicPr>
          <p:cNvPr id="2" name="Picture 1"/>
          <p:cNvPicPr>
            <a:picLocks noChangeAspect="1"/>
          </p:cNvPicPr>
          <p:nvPr/>
        </p:nvPicPr>
        <p:blipFill>
          <a:blip r:embed="rId2"/>
          <a:stretch>
            <a:fillRect/>
          </a:stretch>
        </p:blipFill>
        <p:spPr>
          <a:xfrm>
            <a:off x="8809037" y="982662"/>
            <a:ext cx="3279547" cy="5465911"/>
          </a:xfrm>
          <a:prstGeom prst="rect">
            <a:avLst/>
          </a:prstGeom>
        </p:spPr>
      </p:pic>
      <p:pic>
        <p:nvPicPr>
          <p:cNvPr id="6" name="Picture 5"/>
          <p:cNvPicPr>
            <a:picLocks noChangeAspect="1"/>
          </p:cNvPicPr>
          <p:nvPr/>
        </p:nvPicPr>
        <p:blipFill>
          <a:blip r:embed="rId3"/>
          <a:stretch>
            <a:fillRect/>
          </a:stretch>
        </p:blipFill>
        <p:spPr>
          <a:xfrm>
            <a:off x="9723437" y="124188"/>
            <a:ext cx="2608738" cy="526053"/>
          </a:xfrm>
          <a:prstGeom prst="rect">
            <a:avLst/>
          </a:prstGeom>
        </p:spPr>
      </p:pic>
      <p:sp>
        <p:nvSpPr>
          <p:cNvPr id="7" name="Rectangle 6"/>
          <p:cNvSpPr/>
          <p:nvPr/>
        </p:nvSpPr>
        <p:spPr bwMode="auto">
          <a:xfrm>
            <a:off x="10554017" y="352455"/>
            <a:ext cx="959072" cy="354300"/>
          </a:xfrm>
          <a:prstGeom prst="rect">
            <a:avLst/>
          </a:prstGeom>
          <a:noFill/>
          <a:ln w="762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20147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065455"/>
          </a:xfrm>
        </p:spPr>
        <p:txBody>
          <a:bodyPr/>
          <a:lstStyle/>
          <a:p>
            <a:r>
              <a:rPr lang="en-US" dirty="0"/>
              <a:t>Provisioning lab</a:t>
            </a:r>
            <a:br>
              <a:rPr lang="en-US" dirty="0"/>
            </a:br>
            <a:br>
              <a:rPr lang="en-US" dirty="0"/>
            </a:br>
            <a:r>
              <a:rPr lang="en-US" sz="3200" dirty="0"/>
              <a:t>Module 01-12:  Use Windows Imaging and Configuration Designer (WICD) tool to customize an image </a:t>
            </a:r>
          </a:p>
        </p:txBody>
      </p:sp>
    </p:spTree>
    <p:extLst>
      <p:ext uri="{BB962C8B-B14F-4D97-AF65-F5344CB8AC3E}">
        <p14:creationId xmlns:p14="http://schemas.microsoft.com/office/powerpoint/2010/main" val="2727337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Wipe and Load</a:t>
            </a:r>
          </a:p>
        </p:txBody>
      </p:sp>
    </p:spTree>
    <p:extLst>
      <p:ext uri="{BB962C8B-B14F-4D97-AF65-F5344CB8AC3E}">
        <p14:creationId xmlns:p14="http://schemas.microsoft.com/office/powerpoint/2010/main" val="3260967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2" name="think-cell Slide" r:id="rId5" imgW="378" imgH="379" progId="TCLayout.ActiveDocument.1">
                  <p:embed/>
                </p:oleObj>
              </mc:Choice>
              <mc:Fallback>
                <p:oleObj name="think-cell Slide" r:id="rId5" imgW="378" imgH="379"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5" name="Rectangle 14"/>
          <p:cNvSpPr/>
          <p:nvPr/>
        </p:nvSpPr>
        <p:spPr bwMode="auto">
          <a:xfrm>
            <a:off x="274638" y="1290304"/>
            <a:ext cx="5398470" cy="54152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spcBef>
                <a:spcPts val="3000"/>
              </a:spcBef>
              <a:buSzPct val="100000"/>
            </a:pPr>
            <a:r>
              <a:rPr lang="en-US" sz="3200" dirty="0">
                <a:solidFill>
                  <a:srgbClr val="FFFFFF"/>
                </a:solidFill>
                <a:latin typeface="+mj-lt"/>
              </a:rPr>
              <a:t>Use Cases</a:t>
            </a:r>
          </a:p>
        </p:txBody>
      </p:sp>
      <p:sp>
        <p:nvSpPr>
          <p:cNvPr id="3" name="Rectangle 2"/>
          <p:cNvSpPr/>
          <p:nvPr/>
        </p:nvSpPr>
        <p:spPr bwMode="auto">
          <a:xfrm>
            <a:off x="5870027" y="1290304"/>
            <a:ext cx="6291811" cy="5415296"/>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spcBef>
                <a:spcPts val="3000"/>
              </a:spcBef>
              <a:buSzPct val="100000"/>
            </a:pPr>
            <a:r>
              <a:rPr lang="en-US" sz="3200" dirty="0">
                <a:solidFill>
                  <a:srgbClr val="FFFFFF"/>
                </a:solidFill>
                <a:latin typeface="+mj-lt"/>
              </a:rPr>
              <a:t>Improvements</a:t>
            </a:r>
          </a:p>
        </p:txBody>
      </p:sp>
      <p:sp>
        <p:nvSpPr>
          <p:cNvPr id="2" name="Title 1"/>
          <p:cNvSpPr>
            <a:spLocks noGrp="1"/>
          </p:cNvSpPr>
          <p:nvPr>
            <p:ph type="title"/>
          </p:nvPr>
        </p:nvSpPr>
        <p:spPr/>
        <p:txBody>
          <a:bodyPr/>
          <a:lstStyle/>
          <a:p>
            <a:r>
              <a:rPr lang="en-US" sz="4000" dirty="0"/>
              <a:t>Traditional </a:t>
            </a:r>
            <a:r>
              <a:rPr lang="en-US" sz="4000" dirty="0">
                <a:solidFill>
                  <a:schemeClr val="accent2"/>
                </a:solidFill>
                <a:latin typeface="+mn-lt"/>
              </a:rPr>
              <a:t>wipe and reload </a:t>
            </a:r>
            <a:r>
              <a:rPr lang="en-US" sz="4000" dirty="0"/>
              <a:t>is still an option</a:t>
            </a:r>
          </a:p>
        </p:txBody>
      </p:sp>
      <p:pic>
        <p:nvPicPr>
          <p:cNvPr id="26" name="Picture 25"/>
          <p:cNvPicPr>
            <a:picLocks noChangeAspect="1"/>
          </p:cNvPicPr>
          <p:nvPr/>
        </p:nvPicPr>
        <p:blipFill>
          <a:blip r:embed="rId7"/>
          <a:stretch>
            <a:fillRect/>
          </a:stretch>
        </p:blipFill>
        <p:spPr>
          <a:xfrm>
            <a:off x="9723437" y="124188"/>
            <a:ext cx="2608738" cy="526053"/>
          </a:xfrm>
          <a:prstGeom prst="rect">
            <a:avLst/>
          </a:prstGeom>
        </p:spPr>
      </p:pic>
      <p:sp>
        <p:nvSpPr>
          <p:cNvPr id="27" name="Rectangle 26"/>
          <p:cNvSpPr/>
          <p:nvPr/>
        </p:nvSpPr>
        <p:spPr bwMode="auto">
          <a:xfrm>
            <a:off x="11418665" y="352455"/>
            <a:ext cx="959072" cy="354300"/>
          </a:xfrm>
          <a:prstGeom prst="rect">
            <a:avLst/>
          </a:prstGeom>
          <a:noFill/>
          <a:ln w="762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 Placeholder 2"/>
          <p:cNvSpPr txBox="1">
            <a:spLocks/>
          </p:cNvSpPr>
          <p:nvPr/>
        </p:nvSpPr>
        <p:spPr>
          <a:xfrm>
            <a:off x="367833" y="2079835"/>
            <a:ext cx="5212080" cy="1283149"/>
          </a:xfrm>
          <a:prstGeom prst="rect">
            <a:avLst/>
          </a:prstGeom>
          <a:solidFill>
            <a:schemeClr val="bg1">
              <a:alpha val="30000"/>
            </a:schemeClr>
          </a:solidFill>
        </p:spPr>
        <p:txBody>
          <a:bodyPr vert="horz" wrap="square" lIns="91440" tIns="45720" rIns="91440" bIns="45720" rtlCol="0" anchor="ctr">
            <a:noAutofit/>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SzPct val="100000"/>
              <a:buNone/>
            </a:pPr>
            <a:r>
              <a:rPr lang="en-US" sz="2000" dirty="0">
                <a:solidFill>
                  <a:schemeClr val="bg1"/>
                </a:solidFill>
                <a:latin typeface="+mn-lt"/>
              </a:rPr>
              <a:t>Updating multiple apps, or architecture at the same time as OS</a:t>
            </a:r>
          </a:p>
        </p:txBody>
      </p:sp>
      <p:sp>
        <p:nvSpPr>
          <p:cNvPr id="10" name="Text Placeholder 2"/>
          <p:cNvSpPr txBox="1">
            <a:spLocks/>
          </p:cNvSpPr>
          <p:nvPr/>
        </p:nvSpPr>
        <p:spPr>
          <a:xfrm>
            <a:off x="367833" y="3482269"/>
            <a:ext cx="5212080" cy="1505791"/>
          </a:xfrm>
          <a:prstGeom prst="rect">
            <a:avLst/>
          </a:prstGeom>
          <a:solidFill>
            <a:schemeClr val="bg1">
              <a:alpha val="30000"/>
            </a:schemeClr>
          </a:solidFill>
        </p:spPr>
        <p:txBody>
          <a:bodyPr vert="horz" wrap="square" lIns="91440" tIns="45720" rIns="91440" bIns="45720" rtlCol="0" anchor="ctr">
            <a:noAutofit/>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SzPct val="100000"/>
              <a:buNone/>
            </a:pPr>
            <a:r>
              <a:rPr lang="en-US" sz="2000" dirty="0">
                <a:solidFill>
                  <a:schemeClr val="bg1"/>
                </a:solidFill>
                <a:latin typeface="+mn-lt"/>
              </a:rPr>
              <a:t>Changing from BIOS to UEFI (Unified Extensible Firmware Interface) for Secure Boot, faster boot time, and ability to support extremely large drives</a:t>
            </a:r>
          </a:p>
        </p:txBody>
      </p:sp>
      <p:sp>
        <p:nvSpPr>
          <p:cNvPr id="12" name="Text Placeholder 2"/>
          <p:cNvSpPr txBox="1">
            <a:spLocks/>
          </p:cNvSpPr>
          <p:nvPr/>
        </p:nvSpPr>
        <p:spPr>
          <a:xfrm>
            <a:off x="367833" y="5107345"/>
            <a:ext cx="5212080" cy="1505791"/>
          </a:xfrm>
          <a:prstGeom prst="rect">
            <a:avLst/>
          </a:prstGeom>
          <a:solidFill>
            <a:schemeClr val="bg1">
              <a:alpha val="30000"/>
            </a:schemeClr>
          </a:solidFill>
        </p:spPr>
        <p:txBody>
          <a:bodyPr vert="horz" wrap="square" lIns="91440" tIns="45720" rIns="91440" bIns="45720" rtlCol="0" anchor="ctr">
            <a:noAutofit/>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SzPct val="100000"/>
              <a:buNone/>
            </a:pPr>
            <a:r>
              <a:rPr lang="en-US" sz="2000" dirty="0">
                <a:solidFill>
                  <a:schemeClr val="bg1"/>
                </a:solidFill>
                <a:latin typeface="+mn-lt"/>
              </a:rPr>
              <a:t>Devices with existing application issues (clean fresh environment – e.g. clean OS registry, wipe unused apps and temporary files)</a:t>
            </a:r>
          </a:p>
        </p:txBody>
      </p:sp>
      <p:sp>
        <p:nvSpPr>
          <p:cNvPr id="19" name="Text Placeholder 2"/>
          <p:cNvSpPr txBox="1">
            <a:spLocks/>
          </p:cNvSpPr>
          <p:nvPr/>
        </p:nvSpPr>
        <p:spPr>
          <a:xfrm>
            <a:off x="5966111" y="2079835"/>
            <a:ext cx="6099642" cy="1283149"/>
          </a:xfrm>
          <a:prstGeom prst="rect">
            <a:avLst/>
          </a:prstGeom>
          <a:solidFill>
            <a:schemeClr val="bg1">
              <a:alpha val="30000"/>
            </a:schemeClr>
          </a:solidFill>
        </p:spPr>
        <p:txBody>
          <a:bodyPr vert="horz" wrap="square" lIns="91440" tIns="45720" rIns="91440" bIns="45720" rtlCol="0" anchor="ctr">
            <a:noAutofit/>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SzPct val="100000"/>
              <a:buNone/>
            </a:pPr>
            <a:r>
              <a:rPr lang="en-US" sz="2000" dirty="0">
                <a:solidFill>
                  <a:schemeClr val="bg1"/>
                </a:solidFill>
                <a:latin typeface="+mn-lt"/>
              </a:rPr>
              <a:t>Minimal application compatibility or driver issues change approach from application pre-test, to preview, pilot, then roll out in “rings”</a:t>
            </a:r>
          </a:p>
        </p:txBody>
      </p:sp>
      <p:sp>
        <p:nvSpPr>
          <p:cNvPr id="20" name="Text Placeholder 2"/>
          <p:cNvSpPr txBox="1">
            <a:spLocks/>
          </p:cNvSpPr>
          <p:nvPr/>
        </p:nvSpPr>
        <p:spPr>
          <a:xfrm>
            <a:off x="5966111" y="3482269"/>
            <a:ext cx="6099642" cy="1505791"/>
          </a:xfrm>
          <a:prstGeom prst="rect">
            <a:avLst/>
          </a:prstGeom>
          <a:solidFill>
            <a:schemeClr val="bg1">
              <a:alpha val="30000"/>
            </a:schemeClr>
          </a:solidFill>
        </p:spPr>
        <p:txBody>
          <a:bodyPr vert="horz" wrap="square" lIns="91440" tIns="45720" rIns="91440" bIns="45720" rtlCol="0" anchor="ctr">
            <a:noAutofit/>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SzPct val="100000"/>
              <a:buNone/>
            </a:pPr>
            <a:r>
              <a:rPr lang="en-US" sz="2000" dirty="0">
                <a:solidFill>
                  <a:schemeClr val="bg1"/>
                </a:solidFill>
                <a:latin typeface="+mn-lt"/>
              </a:rPr>
              <a:t>Upgrade Analytics Service uses telemetry data for device assessment, application inventory, utilization, compatibility validation, and roll-out wave planning</a:t>
            </a:r>
          </a:p>
        </p:txBody>
      </p:sp>
      <p:sp>
        <p:nvSpPr>
          <p:cNvPr id="22" name="Text Placeholder 2"/>
          <p:cNvSpPr txBox="1">
            <a:spLocks/>
          </p:cNvSpPr>
          <p:nvPr/>
        </p:nvSpPr>
        <p:spPr>
          <a:xfrm>
            <a:off x="5966111" y="5107345"/>
            <a:ext cx="6099642" cy="1505791"/>
          </a:xfrm>
          <a:prstGeom prst="rect">
            <a:avLst/>
          </a:prstGeom>
          <a:solidFill>
            <a:schemeClr val="bg1">
              <a:alpha val="30000"/>
            </a:schemeClr>
          </a:solidFill>
        </p:spPr>
        <p:txBody>
          <a:bodyPr vert="horz" wrap="square" lIns="91440" tIns="45720" rIns="91440" bIns="45720" rtlCol="0" anchor="ctr">
            <a:noAutofit/>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SzPct val="100000"/>
              <a:buNone/>
            </a:pPr>
            <a:r>
              <a:rPr lang="en-US" sz="2000" dirty="0">
                <a:solidFill>
                  <a:schemeClr val="bg1"/>
                </a:solidFill>
                <a:latin typeface="+mn-lt"/>
              </a:rPr>
              <a:t>Automation of deployment scripts in System Center Configuration Manager reduces IT installation and eliminates need to be on site at the device</a:t>
            </a:r>
          </a:p>
        </p:txBody>
      </p:sp>
    </p:spTree>
    <p:extLst>
      <p:ext uri="{BB962C8B-B14F-4D97-AF65-F5344CB8AC3E}">
        <p14:creationId xmlns:p14="http://schemas.microsoft.com/office/powerpoint/2010/main" val="4897536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a:t>
            </a:r>
            <a:r>
              <a:rPr lang="en-US" dirty="0">
                <a:solidFill>
                  <a:srgbClr val="505050"/>
                </a:solidFill>
              </a:rPr>
              <a:t>n</a:t>
            </a:r>
            <a:r>
              <a:rPr lang="en-US" dirty="0"/>
              <a:t>da</a:t>
            </a:r>
          </a:p>
        </p:txBody>
      </p:sp>
      <p:graphicFrame>
        <p:nvGraphicFramePr>
          <p:cNvPr id="4" name="Table 3"/>
          <p:cNvGraphicFramePr>
            <a:graphicFrameLocks noGrp="1"/>
          </p:cNvGraphicFramePr>
          <p:nvPr>
            <p:extLst>
              <p:ext uri="{D42A27DB-BD31-4B8C-83A1-F6EECF244321}">
                <p14:modId xmlns:p14="http://schemas.microsoft.com/office/powerpoint/2010/main" val="2762157156"/>
              </p:ext>
            </p:extLst>
          </p:nvPr>
        </p:nvGraphicFramePr>
        <p:xfrm>
          <a:off x="274639" y="1592262"/>
          <a:ext cx="11734799" cy="4177750"/>
        </p:xfrm>
        <a:graphic>
          <a:graphicData uri="http://schemas.openxmlformats.org/drawingml/2006/table">
            <a:tbl>
              <a:tblPr firstRow="1" bandRow="1">
                <a:tableStyleId>{5C22544A-7EE6-4342-B048-85BDC9FD1C3A}</a:tableStyleId>
              </a:tblPr>
              <a:tblGrid>
                <a:gridCol w="1506026">
                  <a:extLst>
                    <a:ext uri="{9D8B030D-6E8A-4147-A177-3AD203B41FA5}">
                      <a16:colId xmlns:a16="http://schemas.microsoft.com/office/drawing/2014/main" val="1860728608"/>
                    </a:ext>
                  </a:extLst>
                </a:gridCol>
                <a:gridCol w="2533110">
                  <a:extLst>
                    <a:ext uri="{9D8B030D-6E8A-4147-A177-3AD203B41FA5}">
                      <a16:colId xmlns:a16="http://schemas.microsoft.com/office/drawing/2014/main" val="1673371541"/>
                    </a:ext>
                  </a:extLst>
                </a:gridCol>
                <a:gridCol w="2533110">
                  <a:extLst>
                    <a:ext uri="{9D8B030D-6E8A-4147-A177-3AD203B41FA5}">
                      <a16:colId xmlns:a16="http://schemas.microsoft.com/office/drawing/2014/main" val="4078571987"/>
                    </a:ext>
                  </a:extLst>
                </a:gridCol>
                <a:gridCol w="2533110">
                  <a:extLst>
                    <a:ext uri="{9D8B030D-6E8A-4147-A177-3AD203B41FA5}">
                      <a16:colId xmlns:a16="http://schemas.microsoft.com/office/drawing/2014/main" val="330406170"/>
                    </a:ext>
                  </a:extLst>
                </a:gridCol>
                <a:gridCol w="876481">
                  <a:extLst>
                    <a:ext uri="{9D8B030D-6E8A-4147-A177-3AD203B41FA5}">
                      <a16:colId xmlns:a16="http://schemas.microsoft.com/office/drawing/2014/main" val="3209105062"/>
                    </a:ext>
                  </a:extLst>
                </a:gridCol>
                <a:gridCol w="876481">
                  <a:extLst>
                    <a:ext uri="{9D8B030D-6E8A-4147-A177-3AD203B41FA5}">
                      <a16:colId xmlns:a16="http://schemas.microsoft.com/office/drawing/2014/main" val="3037881235"/>
                    </a:ext>
                  </a:extLst>
                </a:gridCol>
                <a:gridCol w="876481">
                  <a:extLst>
                    <a:ext uri="{9D8B030D-6E8A-4147-A177-3AD203B41FA5}">
                      <a16:colId xmlns:a16="http://schemas.microsoft.com/office/drawing/2014/main" val="1690013346"/>
                    </a:ext>
                  </a:extLst>
                </a:gridCol>
              </a:tblGrid>
              <a:tr h="609600">
                <a:tc rowSpan="2">
                  <a:txBody>
                    <a:bodyPr/>
                    <a:lstStyle/>
                    <a:p>
                      <a:pPr algn="ctr"/>
                      <a:r>
                        <a:rPr lang="en-US" sz="1600" dirty="0"/>
                        <a:t>Day</a:t>
                      </a:r>
                      <a:endParaRPr lang="en-US" sz="1600" b="0" dirty="0">
                        <a:latin typeface="Segoe UI Semibold" panose="020B0702040204020203" pitchFamily="34" charset="0"/>
                        <a:cs typeface="Segoe UI Semibold" panose="020B0702040204020203" pitchFamily="34" charset="0"/>
                      </a:endParaRPr>
                    </a:p>
                  </a:txBody>
                  <a:tcPr anchor="ctr">
                    <a:lnL w="28575" cap="flat" cmpd="sng" algn="ctr">
                      <a:solidFill>
                        <a:srgbClr val="0078D7"/>
                      </a:solidFill>
                      <a:prstDash val="solid"/>
                      <a:round/>
                      <a:headEnd type="none" w="med" len="med"/>
                      <a:tailEnd type="none" w="med" len="med"/>
                    </a:lnL>
                    <a:lnT w="28575" cap="flat" cmpd="sng" algn="ctr">
                      <a:solidFill>
                        <a:srgbClr val="0078D7"/>
                      </a:solidFill>
                      <a:prstDash val="solid"/>
                      <a:round/>
                      <a:headEnd type="none" w="med" len="med"/>
                      <a:tailEnd type="none" w="med" len="med"/>
                    </a:lnT>
                  </a:tcPr>
                </a:tc>
                <a:tc rowSpan="2">
                  <a:txBody>
                    <a:bodyPr/>
                    <a:lstStyle/>
                    <a:p>
                      <a:pPr algn="ctr"/>
                      <a:r>
                        <a:rPr lang="en-US" sz="1200" dirty="0"/>
                        <a:t>Day 1</a:t>
                      </a:r>
                    </a:p>
                    <a:p>
                      <a:pPr algn="ctr"/>
                      <a:r>
                        <a:rPr lang="en-US" sz="1200" dirty="0"/>
                        <a:t>Deployment</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rowSpan="2">
                  <a:txBody>
                    <a:bodyPr/>
                    <a:lstStyle/>
                    <a:p>
                      <a:pPr algn="ctr"/>
                      <a:r>
                        <a:rPr lang="en-US" sz="1200" dirty="0"/>
                        <a:t>Day 2</a:t>
                      </a:r>
                    </a:p>
                    <a:p>
                      <a:pPr algn="ctr"/>
                      <a:r>
                        <a:rPr lang="en-US" sz="1200" dirty="0"/>
                        <a:t>Management</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rowSpan="2">
                  <a:txBody>
                    <a:bodyPr/>
                    <a:lstStyle/>
                    <a:p>
                      <a:pPr algn="ctr"/>
                      <a:r>
                        <a:rPr lang="en-US" sz="1200" dirty="0"/>
                        <a:t>Day 3</a:t>
                      </a:r>
                    </a:p>
                    <a:p>
                      <a:pPr algn="ctr"/>
                      <a:r>
                        <a:rPr lang="en-US" sz="1200" dirty="0"/>
                        <a:t>Security</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gridSpan="3">
                  <a:txBody>
                    <a:bodyPr/>
                    <a:lstStyle/>
                    <a:p>
                      <a:pPr algn="ctr"/>
                      <a:r>
                        <a:rPr lang="en-US" sz="1200" dirty="0">
                          <a:solidFill>
                            <a:srgbClr val="0078D7"/>
                          </a:solidFill>
                        </a:rPr>
                        <a:t>Day 4</a:t>
                      </a:r>
                    </a:p>
                    <a:p>
                      <a:pPr algn="ctr"/>
                      <a:r>
                        <a:rPr lang="en-US" sz="1200" dirty="0">
                          <a:solidFill>
                            <a:srgbClr val="0078D7"/>
                          </a:solidFill>
                        </a:rPr>
                        <a:t>Windows for CSP</a:t>
                      </a:r>
                      <a:endParaRPr lang="en-US" sz="1200" b="0" dirty="0">
                        <a:solidFill>
                          <a:srgbClr val="0078D7"/>
                        </a:solidFill>
                        <a:latin typeface="Segoe UI Semibold" panose="020B0702040204020203" pitchFamily="34" charset="0"/>
                        <a:cs typeface="Segoe UI Semibold" panose="020B0702040204020203" pitchFamily="34" charset="0"/>
                      </a:endParaRPr>
                    </a:p>
                  </a:txBody>
                  <a:tcPr anchor="ctr">
                    <a:lnR w="28575" cap="flat" cmpd="sng" algn="ctr">
                      <a:solidFill>
                        <a:srgbClr val="0078D7"/>
                      </a:solidFill>
                      <a:prstDash val="solid"/>
                      <a:round/>
                      <a:headEnd type="none" w="med" len="med"/>
                      <a:tailEnd type="none" w="med" len="med"/>
                    </a:lnR>
                    <a:lnT w="28575" cap="flat" cmpd="sng" algn="ctr">
                      <a:solidFill>
                        <a:srgbClr val="0078D7"/>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CF8"/>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3093489"/>
                  </a:ext>
                </a:extLst>
              </a:tr>
              <a:tr h="3810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900" kern="1200" dirty="0">
                          <a:solidFill>
                            <a:schemeClr val="bg1"/>
                          </a:solidFill>
                        </a:rPr>
                        <a:t>Deployment</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900" kern="1200" dirty="0">
                          <a:solidFill>
                            <a:schemeClr val="bg1"/>
                          </a:solidFill>
                        </a:rPr>
                        <a:t>Management</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900" kern="1200" dirty="0">
                          <a:solidFill>
                            <a:schemeClr val="bg1"/>
                          </a:solidFill>
                        </a:rPr>
                        <a:t>Security</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28575" cap="flat" cmpd="sng" algn="ctr">
                      <a:solidFill>
                        <a:srgbClr val="0078D7"/>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2779937543"/>
                  </a:ext>
                </a:extLst>
              </a:tr>
              <a:tr h="637430">
                <a:tc rowSpan="5">
                  <a:txBody>
                    <a:bodyPr/>
                    <a:lstStyle/>
                    <a:p>
                      <a:pPr algn="ctr"/>
                      <a:r>
                        <a:rPr lang="en-US" sz="1600" dirty="0"/>
                        <a:t>Synopsis</a:t>
                      </a:r>
                      <a:endParaRPr lang="en-US" sz="1600" dirty="0">
                        <a:latin typeface="Segoe UI Semibold" panose="020B0702040204020203" pitchFamily="34" charset="0"/>
                        <a:cs typeface="Segoe UI Semibold" panose="020B0702040204020203" pitchFamily="34" charset="0"/>
                      </a:endParaRPr>
                    </a:p>
                  </a:txBody>
                  <a:tcPr anchor="ctr">
                    <a:lnL w="28575" cap="flat" cmpd="sng" algn="ctr">
                      <a:solidFill>
                        <a:srgbClr val="0078D7"/>
                      </a:solidFill>
                      <a:prstDash val="solid"/>
                      <a:round/>
                      <a:headEnd type="none" w="med" len="med"/>
                      <a:tailEnd type="none" w="med" len="med"/>
                    </a:lnL>
                    <a:lnB w="28575" cap="flat" cmpd="sng" algn="ctr">
                      <a:solidFill>
                        <a:srgbClr val="0078D7"/>
                      </a:solidFill>
                      <a:prstDash val="solid"/>
                      <a:round/>
                      <a:headEnd type="none" w="med" len="med"/>
                      <a:tailEnd type="none" w="med" len="med"/>
                    </a:lnB>
                  </a:tcPr>
                </a:tc>
                <a:tc>
                  <a:txBody>
                    <a:bodyPr/>
                    <a:lstStyle/>
                    <a:p>
                      <a:pPr algn="l"/>
                      <a:r>
                        <a:rPr lang="en-US" sz="1100" dirty="0">
                          <a:solidFill>
                            <a:srgbClr val="0078D7"/>
                          </a:solidFill>
                          <a:latin typeface="Segoe UI Semibold" panose="020B0702040204020203" pitchFamily="34" charset="0"/>
                          <a:cs typeface="Segoe UI Semibold" panose="020B0702040204020203" pitchFamily="34" charset="0"/>
                        </a:rPr>
                        <a:t>Module 1 – Introduction</a:t>
                      </a:r>
                    </a:p>
                  </a:txBody>
                  <a:tcPr anchor="ctr"/>
                </a:tc>
                <a:tc>
                  <a:txBody>
                    <a:bodyPr/>
                    <a:lstStyle/>
                    <a:p>
                      <a:pPr algn="l"/>
                      <a:r>
                        <a:rPr lang="en-US" sz="1100" dirty="0"/>
                        <a:t>Module 1 – Base System Setup</a:t>
                      </a:r>
                      <a:endParaRPr lang="en-US" sz="1100" dirty="0">
                        <a:latin typeface="+mn-lt"/>
                        <a:cs typeface="Segoe UI Light" panose="020B0502040204020203" pitchFamily="34" charset="0"/>
                      </a:endParaRPr>
                    </a:p>
                  </a:txBody>
                  <a:tcPr anchor="ctr"/>
                </a:tc>
                <a:tc>
                  <a:txBody>
                    <a:bodyPr/>
                    <a:lstStyle/>
                    <a:p>
                      <a:pPr algn="l"/>
                      <a:r>
                        <a:rPr lang="en-US" sz="1100" dirty="0"/>
                        <a:t>Module 1 – Analysis Of Common Threats</a:t>
                      </a:r>
                      <a:endParaRPr lang="en-US" sz="1100" dirty="0">
                        <a:latin typeface="+mn-lt"/>
                        <a:cs typeface="Segoe UI Light" panose="020B0502040204020203" pitchFamily="34" charset="0"/>
                      </a:endParaRPr>
                    </a:p>
                  </a:txBody>
                  <a:tcPr anchor="ctr"/>
                </a:tc>
                <a:tc gridSpan="3">
                  <a:txBody>
                    <a:bodyPr/>
                    <a:lstStyle/>
                    <a:p>
                      <a:pPr algn="l"/>
                      <a:r>
                        <a:rPr lang="en-US" sz="1100" dirty="0"/>
                        <a:t>Module 1 – Windows for SMB Partners</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hMerge="1">
                  <a:txBody>
                    <a:bodyPr/>
                    <a:lstStyle/>
                    <a:p>
                      <a:pPr algn="ctr"/>
                      <a:endParaRPr lang="en-US" sz="1000" dirty="0"/>
                    </a:p>
                  </a:txBody>
                  <a:tcPr/>
                </a:tc>
                <a:tc hMerge="1">
                  <a:txBody>
                    <a:bodyPr/>
                    <a:lstStyle/>
                    <a:p>
                      <a:pPr algn="ctr"/>
                      <a:endParaRPr lang="en-US" sz="1000" dirty="0"/>
                    </a:p>
                  </a:txBody>
                  <a:tcPr/>
                </a:tc>
                <a:extLst>
                  <a:ext uri="{0D108BD9-81ED-4DB2-BD59-A6C34878D82A}">
                    <a16:rowId xmlns:a16="http://schemas.microsoft.com/office/drawing/2014/main" val="2649304522"/>
                  </a:ext>
                </a:extLst>
              </a:tr>
              <a:tr h="637430">
                <a:tc vMerge="1">
                  <a:txBody>
                    <a:bodyPr/>
                    <a:lstStyle/>
                    <a:p>
                      <a:endParaRPr lang="en-US"/>
                    </a:p>
                  </a:txBody>
                  <a:tcPr/>
                </a:tc>
                <a:tc>
                  <a:txBody>
                    <a:bodyPr/>
                    <a:lstStyle/>
                    <a:p>
                      <a:pPr algn="l"/>
                      <a:r>
                        <a:rPr lang="en-US" sz="1100" dirty="0"/>
                        <a:t>Module 2 – Applications</a:t>
                      </a:r>
                      <a:r>
                        <a:rPr lang="en-US" sz="1100" baseline="0" dirty="0"/>
                        <a:t> &amp; Updates</a:t>
                      </a:r>
                      <a:endParaRPr lang="en-US" sz="1100" dirty="0">
                        <a:latin typeface="+mn-lt"/>
                        <a:cs typeface="Segoe UI Light" panose="020B0502040204020203" pitchFamily="34" charset="0"/>
                      </a:endParaRPr>
                    </a:p>
                  </a:txBody>
                  <a:tcPr anchor="ctr"/>
                </a:tc>
                <a:tc>
                  <a:txBody>
                    <a:bodyPr/>
                    <a:lstStyle/>
                    <a:p>
                      <a:pPr algn="l"/>
                      <a:r>
                        <a:rPr lang="en-US" sz="1100" dirty="0"/>
                        <a:t>Module 2 – Configuration</a:t>
                      </a:r>
                      <a:endParaRPr lang="en-US" sz="1100" dirty="0">
                        <a:latin typeface="+mn-lt"/>
                        <a:cs typeface="Segoe UI Light" panose="020B0502040204020203" pitchFamily="34" charset="0"/>
                      </a:endParaRPr>
                    </a:p>
                  </a:txBody>
                  <a:tcPr anchor="ctr"/>
                </a:tc>
                <a:tc>
                  <a:txBody>
                    <a:bodyPr/>
                    <a:lstStyle/>
                    <a:p>
                      <a:pPr algn="l"/>
                      <a:r>
                        <a:rPr lang="en-US" sz="1100" dirty="0"/>
                        <a:t>Module 2 – Hardening Windows</a:t>
                      </a:r>
                      <a:endParaRPr lang="en-US" sz="1100" dirty="0">
                        <a:latin typeface="+mn-lt"/>
                        <a:cs typeface="Segoe UI Light" panose="020B0502040204020203" pitchFamily="34" charset="0"/>
                      </a:endParaRPr>
                    </a:p>
                  </a:txBody>
                  <a:tcPr anchor="ctr"/>
                </a:tc>
                <a:tc gridSpan="3">
                  <a:txBody>
                    <a:bodyPr/>
                    <a:lstStyle/>
                    <a:p>
                      <a:pPr algn="l"/>
                      <a:r>
                        <a:rPr lang="en-US" sz="1100" dirty="0"/>
                        <a:t>Module 2 – Windows Ent. Subscription</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80145"/>
                  </a:ext>
                </a:extLst>
              </a:tr>
              <a:tr h="637430">
                <a:tc vMerge="1">
                  <a:txBody>
                    <a:bodyPr/>
                    <a:lstStyle/>
                    <a:p>
                      <a:endParaRPr lang="en-US"/>
                    </a:p>
                  </a:txBody>
                  <a:tcPr/>
                </a:tc>
                <a:tc>
                  <a:txBody>
                    <a:bodyPr/>
                    <a:lstStyle/>
                    <a:p>
                      <a:pPr algn="l"/>
                      <a:r>
                        <a:rPr lang="en-US" sz="1100" dirty="0"/>
                        <a:t>Module 3 – Windows</a:t>
                      </a:r>
                      <a:r>
                        <a:rPr lang="en-US" sz="1100" baseline="0" dirty="0"/>
                        <a:t> as a Service (</a:t>
                      </a:r>
                      <a:r>
                        <a:rPr lang="en-US" sz="1100" baseline="0" dirty="0" err="1"/>
                        <a:t>WaaS</a:t>
                      </a:r>
                      <a:r>
                        <a:rPr lang="en-US" sz="1100" baseline="0" dirty="0"/>
                        <a:t>)</a:t>
                      </a:r>
                      <a:endParaRPr lang="en-US" sz="1100" dirty="0">
                        <a:latin typeface="+mn-lt"/>
                        <a:cs typeface="Segoe UI Light" panose="020B0502040204020203" pitchFamily="34" charset="0"/>
                      </a:endParaRPr>
                    </a:p>
                  </a:txBody>
                  <a:tcPr anchor="ctr"/>
                </a:tc>
                <a:tc>
                  <a:txBody>
                    <a:bodyPr/>
                    <a:lstStyle/>
                    <a:p>
                      <a:pPr algn="l"/>
                      <a:r>
                        <a:rPr lang="en-US" sz="1100" kern="1200" dirty="0">
                          <a:solidFill>
                            <a:schemeClr val="dk1"/>
                          </a:solidFill>
                          <a:latin typeface="+mn-lt"/>
                          <a:ea typeface="+mn-ea"/>
                          <a:cs typeface="+mn-cs"/>
                        </a:rPr>
                        <a:t>Module 3 – Managing Client Devices</a:t>
                      </a:r>
                    </a:p>
                  </a:txBody>
                  <a:tcPr anchor="ctr"/>
                </a:tc>
                <a:tc>
                  <a:txBody>
                    <a:bodyPr/>
                    <a:lstStyle/>
                    <a:p>
                      <a:pPr algn="l"/>
                      <a:r>
                        <a:rPr lang="en-US" sz="1100" dirty="0"/>
                        <a:t>Module 3 – Advanced </a:t>
                      </a:r>
                      <a:r>
                        <a:rPr lang="en-US" sz="1100"/>
                        <a:t>Threat Protection</a:t>
                      </a:r>
                      <a:endParaRPr lang="en-US" sz="1100" dirty="0">
                        <a:latin typeface="+mn-lt"/>
                        <a:cs typeface="Segoe UI Light" panose="020B0502040204020203" pitchFamily="34" charset="0"/>
                      </a:endParaRPr>
                    </a:p>
                  </a:txBody>
                  <a:tcPr anchor="ctr"/>
                </a:tc>
                <a:tc gridSpan="3">
                  <a:txBody>
                    <a:bodyPr/>
                    <a:lstStyle/>
                    <a:p>
                      <a:pPr algn="l"/>
                      <a:r>
                        <a:rPr lang="en-US" sz="1100" dirty="0"/>
                        <a:t>Module 3 – Deployment</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91859801"/>
                  </a:ext>
                </a:extLst>
              </a:tr>
              <a:tr h="637430">
                <a:tc vMerge="1">
                  <a:txBody>
                    <a:bodyPr/>
                    <a:lstStyle/>
                    <a:p>
                      <a:endParaRPr lang="en-US"/>
                    </a:p>
                  </a:txBody>
                  <a:tcPr/>
                </a:tc>
                <a:tc>
                  <a:txBody>
                    <a:bodyPr/>
                    <a:lstStyle/>
                    <a:p>
                      <a:pPr algn="l"/>
                      <a:r>
                        <a:rPr lang="en-US" sz="1100" dirty="0"/>
                        <a:t>Module 4 – Browsers &amp; Internet Security</a:t>
                      </a:r>
                      <a:endParaRPr lang="en-US" sz="1100" dirty="0">
                        <a:latin typeface="+mn-lt"/>
                        <a:cs typeface="Segoe UI Light" panose="020B0502040204020203" pitchFamily="34" charset="0"/>
                      </a:endParaRPr>
                    </a:p>
                  </a:txBody>
                  <a:tcPr anchor="ctr"/>
                </a:tc>
                <a:tc>
                  <a:txBody>
                    <a:bodyPr/>
                    <a:lstStyle/>
                    <a:p>
                      <a:pPr algn="l"/>
                      <a:r>
                        <a:rPr lang="en-US" sz="1100" kern="1200" dirty="0">
                          <a:solidFill>
                            <a:schemeClr val="dk1"/>
                          </a:solidFill>
                          <a:latin typeface="+mn-lt"/>
                          <a:ea typeface="+mn-ea"/>
                          <a:cs typeface="+mn-cs"/>
                        </a:rPr>
                        <a:t>Module 4 – Advanced management options I</a:t>
                      </a:r>
                    </a:p>
                  </a:txBody>
                  <a:tcPr anchor="ctr"/>
                </a:tc>
                <a:tc>
                  <a:txBody>
                    <a:bodyPr/>
                    <a:lstStyle/>
                    <a:p>
                      <a:pPr algn="l"/>
                      <a:r>
                        <a:rPr lang="en-US" sz="1100" dirty="0"/>
                        <a:t>Module 4 – Information Security (AIP/WIP)</a:t>
                      </a:r>
                      <a:endParaRPr lang="en-US" sz="1100" dirty="0">
                        <a:latin typeface="+mn-lt"/>
                        <a:cs typeface="Segoe UI Light" panose="020B0502040204020203" pitchFamily="34" charset="0"/>
                      </a:endParaRPr>
                    </a:p>
                  </a:txBody>
                  <a:tcPr anchor="ctr"/>
                </a:tc>
                <a:tc gridSpan="3">
                  <a:txBody>
                    <a:bodyPr/>
                    <a:lstStyle/>
                    <a:p>
                      <a:pPr algn="l"/>
                      <a:r>
                        <a:rPr lang="en-US" sz="1100" dirty="0"/>
                        <a:t>Module 4 – Managing Updates</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3951200"/>
                  </a:ext>
                </a:extLst>
              </a:tr>
              <a:tr h="637430">
                <a:tc vMerge="1">
                  <a:txBody>
                    <a:bodyPr/>
                    <a:lstStyle/>
                    <a:p>
                      <a:endParaRPr lang="en-US"/>
                    </a:p>
                  </a:txBody>
                  <a:tcPr/>
                </a:tc>
                <a:tc>
                  <a:txBody>
                    <a:bodyPr/>
                    <a:lstStyle/>
                    <a:p>
                      <a:pPr algn="l"/>
                      <a:r>
                        <a:rPr lang="en-US" sz="1100" dirty="0"/>
                        <a:t>Module 5 – Secure Boot &amp; Device Guard</a:t>
                      </a:r>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a:txBody>
                    <a:bodyPr/>
                    <a:lstStyle/>
                    <a:p>
                      <a:pPr marL="0" algn="l" defTabSz="932742" rtl="0" eaLnBrk="1" latinLnBrk="0" hangingPunct="1"/>
                      <a:r>
                        <a:rPr lang="en-US" sz="1100" kern="1200" dirty="0">
                          <a:solidFill>
                            <a:schemeClr val="dk1"/>
                          </a:solidFill>
                          <a:latin typeface="+mn-lt"/>
                          <a:ea typeface="+mn-ea"/>
                          <a:cs typeface="+mn-cs"/>
                        </a:rPr>
                        <a:t>Module 5 - Advanced management options II</a:t>
                      </a:r>
                    </a:p>
                  </a:txBody>
                  <a:tcPr anchor="ctr">
                    <a:lnB w="28575" cap="flat" cmpd="sng" algn="ctr">
                      <a:solidFill>
                        <a:srgbClr val="0078D7"/>
                      </a:solidFill>
                      <a:prstDash val="solid"/>
                      <a:round/>
                      <a:headEnd type="none" w="med" len="med"/>
                      <a:tailEnd type="none" w="med" len="med"/>
                    </a:lnB>
                  </a:tcPr>
                </a:tc>
                <a:tc>
                  <a:txBody>
                    <a:bodyPr/>
                    <a:lstStyle/>
                    <a:p>
                      <a:pPr algn="l"/>
                      <a:r>
                        <a:rPr lang="en-US" sz="1100" dirty="0"/>
                        <a:t>Module 5 – Internet Security </a:t>
                      </a:r>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gridSpan="3">
                  <a:txBody>
                    <a:bodyPr/>
                    <a:lstStyle/>
                    <a:p>
                      <a:pPr algn="l"/>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lnB w="28575" cap="flat" cmpd="sng" algn="ctr">
                      <a:solidFill>
                        <a:srgbClr val="0078D7"/>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95993300"/>
                  </a:ext>
                </a:extLst>
              </a:tr>
            </a:tbl>
          </a:graphicData>
        </a:graphic>
      </p:graphicFrame>
    </p:spTree>
    <p:extLst>
      <p:ext uri="{BB962C8B-B14F-4D97-AF65-F5344CB8AC3E}">
        <p14:creationId xmlns:p14="http://schemas.microsoft.com/office/powerpoint/2010/main" val="36890315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spc="-104" dirty="0">
                <a:solidFill>
                  <a:srgbClr val="505050"/>
                </a:solidFill>
              </a:rPr>
              <a:t>When to Wipe-and-Load</a:t>
            </a:r>
          </a:p>
        </p:txBody>
      </p:sp>
      <p:sp>
        <p:nvSpPr>
          <p:cNvPr id="3" name="Text Placeholder 2"/>
          <p:cNvSpPr>
            <a:spLocks noGrp="1"/>
          </p:cNvSpPr>
          <p:nvPr>
            <p:ph type="body" sz="quarter" idx="10"/>
          </p:nvPr>
        </p:nvSpPr>
        <p:spPr>
          <a:xfrm>
            <a:off x="277845" y="1460045"/>
            <a:ext cx="11885514" cy="2147952"/>
          </a:xfrm>
        </p:spPr>
        <p:txBody>
          <a:bodyPr/>
          <a:lstStyle/>
          <a:p>
            <a:pPr marL="582873" indent="-582873">
              <a:lnSpc>
                <a:spcPct val="100000"/>
              </a:lnSpc>
              <a:buFont typeface="Arial" panose="020B0604020202020204" pitchFamily="34" charset="0"/>
              <a:buChar char="•"/>
            </a:pPr>
            <a:r>
              <a:rPr lang="en-US" sz="3672" dirty="0"/>
              <a:t>You can’t upgrade, service or provision a blank disk</a:t>
            </a:r>
          </a:p>
          <a:p>
            <a:pPr marL="582873" indent="-582873">
              <a:lnSpc>
                <a:spcPct val="100000"/>
              </a:lnSpc>
              <a:buFont typeface="Arial" panose="020B0604020202020204" pitchFamily="34" charset="0"/>
              <a:buChar char="•"/>
            </a:pPr>
            <a:r>
              <a:rPr lang="en-US" sz="3672" dirty="0"/>
              <a:t>Some scenarios don’t support upgrade</a:t>
            </a:r>
          </a:p>
          <a:p>
            <a:pPr marL="582873" indent="-582873">
              <a:lnSpc>
                <a:spcPct val="100000"/>
              </a:lnSpc>
              <a:buFont typeface="Arial" panose="020B0604020202020204" pitchFamily="34" charset="0"/>
              <a:buChar char="•"/>
            </a:pPr>
            <a:r>
              <a:rPr lang="en-US" sz="3672" dirty="0"/>
              <a:t>Clean start instead of factory image</a:t>
            </a:r>
          </a:p>
        </p:txBody>
      </p:sp>
      <p:pic>
        <p:nvPicPr>
          <p:cNvPr id="4" name="Picture 3"/>
          <p:cNvPicPr>
            <a:picLocks noChangeAspect="1"/>
          </p:cNvPicPr>
          <p:nvPr/>
        </p:nvPicPr>
        <p:blipFill>
          <a:blip r:embed="rId3"/>
          <a:stretch>
            <a:fillRect/>
          </a:stretch>
        </p:blipFill>
        <p:spPr>
          <a:xfrm>
            <a:off x="9723437" y="144462"/>
            <a:ext cx="2608738" cy="526053"/>
          </a:xfrm>
          <a:prstGeom prst="rect">
            <a:avLst/>
          </a:prstGeom>
        </p:spPr>
      </p:pic>
      <p:sp>
        <p:nvSpPr>
          <p:cNvPr id="5" name="Rectangle 4"/>
          <p:cNvSpPr/>
          <p:nvPr/>
        </p:nvSpPr>
        <p:spPr bwMode="auto">
          <a:xfrm>
            <a:off x="11418665" y="372729"/>
            <a:ext cx="959072" cy="354300"/>
          </a:xfrm>
          <a:prstGeom prst="rect">
            <a:avLst/>
          </a:prstGeom>
          <a:noFill/>
          <a:ln w="762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145621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spc="-104" dirty="0">
                <a:solidFill>
                  <a:srgbClr val="505050"/>
                </a:solidFill>
              </a:rPr>
              <a:t>Wipe-and-Load Components</a:t>
            </a:r>
          </a:p>
        </p:txBody>
      </p:sp>
      <p:sp>
        <p:nvSpPr>
          <p:cNvPr id="4" name="Text Placeholder 4"/>
          <p:cNvSpPr txBox="1">
            <a:spLocks/>
          </p:cNvSpPr>
          <p:nvPr/>
        </p:nvSpPr>
        <p:spPr>
          <a:xfrm>
            <a:off x="459676" y="1473092"/>
            <a:ext cx="11459539" cy="672701"/>
          </a:xfrm>
          <a:prstGeom prst="rect">
            <a:avLst/>
          </a:prstGeom>
          <a:solidFill>
            <a:schemeClr val="bg1">
              <a:lumMod val="85000"/>
              <a:alpha val="33000"/>
            </a:schemeClr>
          </a:solidFill>
        </p:spPr>
        <p:txBody>
          <a:bodyPr lIns="139781" tIns="0" rIns="186375" bIns="0" anchor="t"/>
          <a:lstStyle>
            <a:defPPr>
              <a:defRPr lang="en-US"/>
            </a:defPPr>
            <a:lvl1pPr indent="0">
              <a:lnSpc>
                <a:spcPct val="90000"/>
              </a:lnSpc>
              <a:spcBef>
                <a:spcPct val="20000"/>
              </a:spcBef>
              <a:buSzPct val="90000"/>
              <a:buFont typeface="Wingdings" pitchFamily="2" charset="2"/>
              <a:buNone/>
              <a:defRPr sz="1400" i="1">
                <a:gradFill>
                  <a:gsLst>
                    <a:gs pos="0">
                      <a:schemeClr val="tx1"/>
                    </a:gs>
                    <a:gs pos="86000">
                      <a:schemeClr val="tx1"/>
                    </a:gs>
                  </a:gsLst>
                  <a:lin ang="5400000" scaled="0"/>
                </a:gradFill>
                <a:cs typeface="Segoe UI Light" panose="020B0502040204020203" pitchFamily="34" charset="0"/>
              </a:defRPr>
            </a:lvl1pPr>
            <a:lvl2pPr marL="460375" indent="0">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428" dirty="0"/>
              <a:t>Types</a:t>
            </a:r>
          </a:p>
        </p:txBody>
      </p:sp>
      <p:sp>
        <p:nvSpPr>
          <p:cNvPr id="5" name="Text Placeholder 4"/>
          <p:cNvSpPr txBox="1">
            <a:spLocks/>
          </p:cNvSpPr>
          <p:nvPr/>
        </p:nvSpPr>
        <p:spPr>
          <a:xfrm>
            <a:off x="459676" y="4848660"/>
            <a:ext cx="11459539" cy="1117880"/>
          </a:xfrm>
          <a:prstGeom prst="rect">
            <a:avLst/>
          </a:prstGeom>
          <a:solidFill>
            <a:schemeClr val="bg1">
              <a:lumMod val="85000"/>
              <a:alpha val="33000"/>
            </a:schemeClr>
          </a:solidFill>
        </p:spPr>
        <p:txBody>
          <a:bodyPr lIns="139781" tIns="0" rIns="186375" bIns="0" anchor="t"/>
          <a:lstStyle>
            <a:defPPr>
              <a:defRPr lang="en-US"/>
            </a:defPPr>
            <a:lvl1pPr indent="0" defTabSz="914363">
              <a:lnSpc>
                <a:spcPct val="90000"/>
              </a:lnSpc>
              <a:spcBef>
                <a:spcPct val="20000"/>
              </a:spcBef>
              <a:buSzPct val="90000"/>
              <a:buFont typeface="Wingdings" pitchFamily="2" charset="2"/>
              <a:buNone/>
              <a:defRPr sz="160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428" i="1" dirty="0">
                <a:latin typeface="+mn-lt"/>
              </a:rPr>
              <a:t>Components</a:t>
            </a:r>
          </a:p>
        </p:txBody>
      </p:sp>
      <p:sp>
        <p:nvSpPr>
          <p:cNvPr id="6" name="Text Placeholder 4"/>
          <p:cNvSpPr txBox="1">
            <a:spLocks/>
          </p:cNvSpPr>
          <p:nvPr/>
        </p:nvSpPr>
        <p:spPr>
          <a:xfrm>
            <a:off x="459676" y="4034993"/>
            <a:ext cx="11459539" cy="686054"/>
          </a:xfrm>
          <a:prstGeom prst="rect">
            <a:avLst/>
          </a:prstGeom>
          <a:solidFill>
            <a:schemeClr val="bg1">
              <a:lumMod val="85000"/>
              <a:alpha val="33000"/>
            </a:schemeClr>
          </a:solidFill>
        </p:spPr>
        <p:txBody>
          <a:bodyPr lIns="139781" tIns="0" rIns="186375" bIns="0" anchor="t"/>
          <a:lstStyle>
            <a:defPPr>
              <a:defRPr lang="en-US"/>
            </a:defPPr>
            <a:lvl1pPr indent="0" defTabSz="914363">
              <a:lnSpc>
                <a:spcPct val="90000"/>
              </a:lnSpc>
              <a:spcBef>
                <a:spcPct val="20000"/>
              </a:spcBef>
              <a:buSzPct val="90000"/>
              <a:buFont typeface="Wingdings" pitchFamily="2" charset="2"/>
              <a:buNone/>
              <a:defRPr sz="160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428" i="1" dirty="0">
                <a:latin typeface="+mn-lt"/>
              </a:rPr>
              <a:t>Platforms</a:t>
            </a:r>
          </a:p>
        </p:txBody>
      </p:sp>
      <p:sp>
        <p:nvSpPr>
          <p:cNvPr id="7" name="Text Placeholder 4"/>
          <p:cNvSpPr txBox="1">
            <a:spLocks/>
          </p:cNvSpPr>
          <p:nvPr/>
        </p:nvSpPr>
        <p:spPr>
          <a:xfrm>
            <a:off x="459676" y="3160836"/>
            <a:ext cx="11459539" cy="731737"/>
          </a:xfrm>
          <a:prstGeom prst="rect">
            <a:avLst/>
          </a:prstGeom>
          <a:solidFill>
            <a:schemeClr val="bg1">
              <a:lumMod val="85000"/>
              <a:alpha val="33000"/>
            </a:schemeClr>
          </a:solidFill>
        </p:spPr>
        <p:txBody>
          <a:bodyPr lIns="139781" tIns="0" rIns="186375" bIns="0" anchor="t"/>
          <a:lstStyle>
            <a:defPPr>
              <a:defRPr lang="en-US"/>
            </a:defPPr>
            <a:lvl1pPr indent="0" defTabSz="914363">
              <a:lnSpc>
                <a:spcPct val="90000"/>
              </a:lnSpc>
              <a:spcBef>
                <a:spcPct val="20000"/>
              </a:spcBef>
              <a:buSzPct val="90000"/>
              <a:buFont typeface="Wingdings" pitchFamily="2" charset="2"/>
              <a:buNone/>
              <a:defRPr sz="160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428" i="1" dirty="0">
                <a:latin typeface="+mn-lt"/>
              </a:rPr>
              <a:t>Methods</a:t>
            </a:r>
          </a:p>
        </p:txBody>
      </p:sp>
      <p:sp>
        <p:nvSpPr>
          <p:cNvPr id="8" name="Text Placeholder 4"/>
          <p:cNvSpPr txBox="1">
            <a:spLocks/>
          </p:cNvSpPr>
          <p:nvPr/>
        </p:nvSpPr>
        <p:spPr>
          <a:xfrm>
            <a:off x="459676" y="2264219"/>
            <a:ext cx="11459539" cy="703159"/>
          </a:xfrm>
          <a:prstGeom prst="rect">
            <a:avLst/>
          </a:prstGeom>
          <a:solidFill>
            <a:schemeClr val="bg1">
              <a:lumMod val="85000"/>
              <a:alpha val="33000"/>
            </a:schemeClr>
          </a:solidFill>
        </p:spPr>
        <p:txBody>
          <a:bodyPr lIns="139781" tIns="0" rIns="186375" bIns="0" anchor="t"/>
          <a:lstStyle>
            <a:defPPr>
              <a:defRPr lang="en-US"/>
            </a:defPPr>
            <a:lvl1pPr indent="0" defTabSz="914363">
              <a:lnSpc>
                <a:spcPct val="90000"/>
              </a:lnSpc>
              <a:spcBef>
                <a:spcPct val="20000"/>
              </a:spcBef>
              <a:buSzPct val="90000"/>
              <a:buFont typeface="Wingdings" pitchFamily="2" charset="2"/>
              <a:buNone/>
              <a:defRPr sz="160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428" i="1" dirty="0">
                <a:latin typeface="+mn-lt"/>
              </a:rPr>
              <a:t>Scenarios</a:t>
            </a:r>
          </a:p>
        </p:txBody>
      </p:sp>
      <p:sp>
        <p:nvSpPr>
          <p:cNvPr id="9" name="Content Placeholder 6"/>
          <p:cNvSpPr txBox="1">
            <a:spLocks/>
          </p:cNvSpPr>
          <p:nvPr/>
        </p:nvSpPr>
        <p:spPr>
          <a:xfrm>
            <a:off x="1285339" y="4310960"/>
            <a:ext cx="4152061" cy="303192"/>
          </a:xfrm>
          <a:prstGeom prst="rect">
            <a:avLst/>
          </a:prstGeom>
          <a:solidFill>
            <a:schemeClr val="accent1"/>
          </a:solidFill>
          <a:ln>
            <a:noFill/>
          </a:ln>
        </p:spPr>
        <p:txBody>
          <a:bodyPr vert="horz" lIns="0" tIns="46491" rIns="92978" bIns="46491" rtlCol="0" anchor="ctr">
            <a:noAutofit/>
          </a:bodyPr>
          <a:lstStyle>
            <a:defPPr>
              <a:defRPr lang="en-US"/>
            </a:defPPr>
            <a:lvl1pPr marL="91164" indent="0" algn="ctr" defTabSz="914400">
              <a:lnSpc>
                <a:spcPct val="100000"/>
              </a:lnSpc>
              <a:spcBef>
                <a:spcPts val="2400"/>
              </a:spcBef>
              <a:spcAft>
                <a:spcPts val="0"/>
              </a:spcAft>
              <a:buClr>
                <a:srgbClr val="FFFFFF"/>
              </a:buClr>
              <a:buSzPct val="100000"/>
              <a:buFont typeface="Wingdings" pitchFamily="2" charset="2"/>
              <a:buNone/>
              <a:defRPr sz="1600" b="1" spc="-70" baseline="0">
                <a:solidFill>
                  <a:schemeClr val="bg1"/>
                </a:solidFill>
                <a:cs typeface="Segoe UI Light" panose="020B0502040204020203" pitchFamily="34" charset="0"/>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en-US" sz="1632" b="0" dirty="0"/>
              <a:t>System Center 2016 Configuration Manager</a:t>
            </a:r>
            <a:r>
              <a:rPr lang="en-US" sz="1632" b="0" baseline="30000" dirty="0"/>
              <a:t>*</a:t>
            </a:r>
          </a:p>
        </p:txBody>
      </p:sp>
      <p:sp>
        <p:nvSpPr>
          <p:cNvPr id="10" name="Content Placeholder 6"/>
          <p:cNvSpPr txBox="1">
            <a:spLocks/>
          </p:cNvSpPr>
          <p:nvPr/>
        </p:nvSpPr>
        <p:spPr>
          <a:xfrm>
            <a:off x="6783070" y="4310960"/>
            <a:ext cx="4212258" cy="303192"/>
          </a:xfrm>
          <a:prstGeom prst="rect">
            <a:avLst/>
          </a:prstGeom>
          <a:solidFill>
            <a:schemeClr val="accent1"/>
          </a:solidFill>
          <a:ln>
            <a:noFill/>
          </a:ln>
        </p:spPr>
        <p:txBody>
          <a:bodyPr vert="horz" lIns="0" tIns="46491" rIns="92978" bIns="46491" rtlCol="0" anchor="ctr">
            <a:noAutofit/>
          </a:bodyPr>
          <a:lstStyle>
            <a:defPPr>
              <a:defRPr lang="en-US"/>
            </a:defPPr>
            <a:lvl1pPr marL="91164" indent="0" algn="ctr" defTabSz="914400">
              <a:lnSpc>
                <a:spcPct val="100000"/>
              </a:lnSpc>
              <a:spcBef>
                <a:spcPts val="2400"/>
              </a:spcBef>
              <a:spcAft>
                <a:spcPts val="0"/>
              </a:spcAft>
              <a:buClr>
                <a:srgbClr val="FFFFFF"/>
              </a:buClr>
              <a:buSzPct val="100000"/>
              <a:buFont typeface="Wingdings" pitchFamily="2" charset="2"/>
              <a:buNone/>
              <a:defRPr sz="1600" b="1" spc="-70" baseline="0">
                <a:solidFill>
                  <a:schemeClr val="bg1"/>
                </a:solidFill>
                <a:cs typeface="Segoe UI Light" panose="020B0502040204020203" pitchFamily="34" charset="0"/>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en-US" sz="1632" b="0" dirty="0"/>
              <a:t>Microsoft Deployment Toolkit 2013 Update 2</a:t>
            </a:r>
            <a:endParaRPr lang="en-US" sz="1632" b="0" baseline="30000" dirty="0"/>
          </a:p>
        </p:txBody>
      </p:sp>
      <p:sp>
        <p:nvSpPr>
          <p:cNvPr id="11" name="Content Placeholder 6"/>
          <p:cNvSpPr txBox="1">
            <a:spLocks/>
          </p:cNvSpPr>
          <p:nvPr/>
        </p:nvSpPr>
        <p:spPr>
          <a:xfrm>
            <a:off x="981874" y="3441463"/>
            <a:ext cx="2310077" cy="303192"/>
          </a:xfrm>
          <a:prstGeom prst="rect">
            <a:avLst/>
          </a:prstGeom>
          <a:solidFill>
            <a:schemeClr val="accent1"/>
          </a:solidFill>
          <a:ln>
            <a:noFill/>
          </a:ln>
        </p:spPr>
        <p:txBody>
          <a:bodyPr vert="horz" lIns="0" tIns="46491" rIns="92978" bIns="46491" rtlCol="0" anchor="ctr">
            <a:noAutofit/>
          </a:bodyPr>
          <a:lstStyle>
            <a:defPPr>
              <a:defRPr lang="en-US"/>
            </a:defPPr>
            <a:lvl1pPr marL="91164" indent="0" algn="ctr" defTabSz="914400">
              <a:lnSpc>
                <a:spcPct val="100000"/>
              </a:lnSpc>
              <a:spcBef>
                <a:spcPts val="2400"/>
              </a:spcBef>
              <a:spcAft>
                <a:spcPts val="0"/>
              </a:spcAft>
              <a:buClr>
                <a:srgbClr val="FFFFFF"/>
              </a:buClr>
              <a:buSzPct val="100000"/>
              <a:buFont typeface="Wingdings" pitchFamily="2" charset="2"/>
              <a:buNone/>
              <a:defRPr sz="1600" b="1" spc="-70" baseline="0">
                <a:solidFill>
                  <a:schemeClr val="bg1"/>
                </a:solidFill>
                <a:cs typeface="Segoe UI Light" panose="020B0502040204020203" pitchFamily="34" charset="0"/>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en-US" sz="1632" b="0" dirty="0"/>
              <a:t>Lite Touch Installation</a:t>
            </a:r>
          </a:p>
        </p:txBody>
      </p:sp>
      <p:sp>
        <p:nvSpPr>
          <p:cNvPr id="12" name="Content Placeholder 6"/>
          <p:cNvSpPr txBox="1">
            <a:spLocks/>
          </p:cNvSpPr>
          <p:nvPr/>
        </p:nvSpPr>
        <p:spPr>
          <a:xfrm>
            <a:off x="3361955" y="3445301"/>
            <a:ext cx="2310077" cy="303192"/>
          </a:xfrm>
          <a:prstGeom prst="rect">
            <a:avLst/>
          </a:prstGeom>
          <a:solidFill>
            <a:schemeClr val="accent1"/>
          </a:solidFill>
          <a:ln>
            <a:noFill/>
          </a:ln>
        </p:spPr>
        <p:txBody>
          <a:bodyPr vert="horz" lIns="0" tIns="46491" rIns="92978" bIns="46491" rtlCol="0" anchor="ctr">
            <a:noAutofit/>
          </a:bodyPr>
          <a:lstStyle>
            <a:defPPr>
              <a:defRPr lang="en-US"/>
            </a:defPPr>
            <a:lvl1pPr marL="91164" indent="0" algn="ctr" defTabSz="914400">
              <a:lnSpc>
                <a:spcPct val="100000"/>
              </a:lnSpc>
              <a:spcBef>
                <a:spcPts val="2400"/>
              </a:spcBef>
              <a:spcAft>
                <a:spcPts val="0"/>
              </a:spcAft>
              <a:buClr>
                <a:srgbClr val="FFFFFF"/>
              </a:buClr>
              <a:buSzPct val="100000"/>
              <a:buFont typeface="Wingdings" pitchFamily="2" charset="2"/>
              <a:buNone/>
              <a:defRPr sz="1600" b="1" spc="-70" baseline="0">
                <a:solidFill>
                  <a:schemeClr val="bg1"/>
                </a:solidFill>
                <a:cs typeface="Segoe UI Light" panose="020B0502040204020203" pitchFamily="34" charset="0"/>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en-US" sz="1632" b="0" dirty="0"/>
              <a:t>Zero Touch Installation</a:t>
            </a:r>
          </a:p>
        </p:txBody>
      </p:sp>
      <p:sp>
        <p:nvSpPr>
          <p:cNvPr id="13" name="Content Placeholder 6"/>
          <p:cNvSpPr txBox="1">
            <a:spLocks/>
          </p:cNvSpPr>
          <p:nvPr/>
        </p:nvSpPr>
        <p:spPr>
          <a:xfrm>
            <a:off x="5777875" y="3441463"/>
            <a:ext cx="2310077" cy="303192"/>
          </a:xfrm>
          <a:prstGeom prst="rect">
            <a:avLst/>
          </a:prstGeom>
          <a:solidFill>
            <a:schemeClr val="accent1"/>
          </a:solidFill>
          <a:ln>
            <a:noFill/>
          </a:ln>
        </p:spPr>
        <p:txBody>
          <a:bodyPr vert="horz" lIns="0" tIns="46491" rIns="92978" bIns="46491" rtlCol="0" anchor="ctr">
            <a:noAutofit/>
          </a:bodyPr>
          <a:lstStyle>
            <a:defPPr>
              <a:defRPr lang="en-US"/>
            </a:defPPr>
            <a:lvl1pPr marL="91164" indent="0" algn="ctr" defTabSz="914400">
              <a:lnSpc>
                <a:spcPct val="100000"/>
              </a:lnSpc>
              <a:spcBef>
                <a:spcPts val="2400"/>
              </a:spcBef>
              <a:spcAft>
                <a:spcPts val="0"/>
              </a:spcAft>
              <a:buClr>
                <a:srgbClr val="FFFFFF"/>
              </a:buClr>
              <a:buSzPct val="100000"/>
              <a:buFont typeface="Wingdings" pitchFamily="2" charset="2"/>
              <a:buNone/>
              <a:defRPr sz="1600" b="1" spc="-70" baseline="0">
                <a:solidFill>
                  <a:schemeClr val="bg1"/>
                </a:solidFill>
                <a:cs typeface="Segoe UI Light" panose="020B0502040204020203" pitchFamily="34" charset="0"/>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en-US" sz="1632" b="0" dirty="0"/>
              <a:t>User Driven Installation</a:t>
            </a:r>
          </a:p>
        </p:txBody>
      </p:sp>
      <p:sp>
        <p:nvSpPr>
          <p:cNvPr id="14" name="Content Placeholder 6"/>
          <p:cNvSpPr txBox="1">
            <a:spLocks/>
          </p:cNvSpPr>
          <p:nvPr/>
        </p:nvSpPr>
        <p:spPr>
          <a:xfrm>
            <a:off x="8167672" y="3445301"/>
            <a:ext cx="1555357" cy="303192"/>
          </a:xfrm>
          <a:prstGeom prst="rect">
            <a:avLst/>
          </a:prstGeom>
          <a:solidFill>
            <a:schemeClr val="accent1"/>
          </a:solidFill>
          <a:ln>
            <a:noFill/>
          </a:ln>
        </p:spPr>
        <p:txBody>
          <a:bodyPr vert="horz" lIns="0" tIns="46491" rIns="92978" bIns="46491" rtlCol="0" anchor="ctr">
            <a:noAutofit/>
          </a:bodyPr>
          <a:lstStyle>
            <a:defPPr>
              <a:defRPr lang="en-US"/>
            </a:defPPr>
            <a:lvl1pPr marL="91164" indent="0" algn="ctr" defTabSz="914400">
              <a:lnSpc>
                <a:spcPct val="100000"/>
              </a:lnSpc>
              <a:spcBef>
                <a:spcPts val="2400"/>
              </a:spcBef>
              <a:spcAft>
                <a:spcPts val="0"/>
              </a:spcAft>
              <a:buClr>
                <a:srgbClr val="FFFFFF"/>
              </a:buClr>
              <a:buSzPct val="100000"/>
              <a:buFont typeface="Wingdings" pitchFamily="2" charset="2"/>
              <a:buNone/>
              <a:defRPr sz="1600" b="1" spc="-70" baseline="0">
                <a:solidFill>
                  <a:schemeClr val="bg1"/>
                </a:solidFill>
                <a:cs typeface="Segoe UI Light" panose="020B0502040204020203" pitchFamily="34" charset="0"/>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en-US" sz="1632" b="0" dirty="0"/>
              <a:t>OEM Installation</a:t>
            </a:r>
          </a:p>
        </p:txBody>
      </p:sp>
      <p:sp>
        <p:nvSpPr>
          <p:cNvPr id="15" name="Content Placeholder 6"/>
          <p:cNvSpPr txBox="1">
            <a:spLocks/>
          </p:cNvSpPr>
          <p:nvPr/>
        </p:nvSpPr>
        <p:spPr>
          <a:xfrm>
            <a:off x="9828871" y="3441463"/>
            <a:ext cx="1702222" cy="303192"/>
          </a:xfrm>
          <a:prstGeom prst="rect">
            <a:avLst/>
          </a:prstGeom>
          <a:solidFill>
            <a:schemeClr val="accent1"/>
          </a:solidFill>
          <a:ln>
            <a:noFill/>
          </a:ln>
        </p:spPr>
        <p:txBody>
          <a:bodyPr vert="horz" lIns="0" tIns="46491" rIns="92978" bIns="46491" rtlCol="0" anchor="ctr">
            <a:noAutofit/>
          </a:bodyPr>
          <a:lstStyle>
            <a:defPPr>
              <a:defRPr lang="en-US"/>
            </a:defPPr>
            <a:lvl1pPr marL="91164" indent="0" algn="ctr" defTabSz="914400">
              <a:lnSpc>
                <a:spcPct val="100000"/>
              </a:lnSpc>
              <a:spcBef>
                <a:spcPts val="2400"/>
              </a:spcBef>
              <a:spcAft>
                <a:spcPts val="0"/>
              </a:spcAft>
              <a:buClr>
                <a:srgbClr val="FFFFFF"/>
              </a:buClr>
              <a:buSzPct val="100000"/>
              <a:buFont typeface="Wingdings" pitchFamily="2" charset="2"/>
              <a:buNone/>
              <a:defRPr sz="1600" b="1" spc="-70" baseline="0">
                <a:solidFill>
                  <a:schemeClr val="bg1"/>
                </a:solidFill>
                <a:cs typeface="Segoe UI Light" panose="020B0502040204020203" pitchFamily="34" charset="0"/>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en-US" sz="1632" b="0" dirty="0"/>
              <a:t>Offline Installation</a:t>
            </a:r>
          </a:p>
        </p:txBody>
      </p:sp>
      <p:sp>
        <p:nvSpPr>
          <p:cNvPr id="16" name="Content Placeholder 6"/>
          <p:cNvSpPr txBox="1">
            <a:spLocks/>
          </p:cNvSpPr>
          <p:nvPr/>
        </p:nvSpPr>
        <p:spPr>
          <a:xfrm>
            <a:off x="2292346" y="2516649"/>
            <a:ext cx="2310077" cy="303192"/>
          </a:xfrm>
          <a:prstGeom prst="rect">
            <a:avLst/>
          </a:prstGeom>
          <a:solidFill>
            <a:schemeClr val="accent1"/>
          </a:solidFill>
          <a:ln>
            <a:noFill/>
          </a:ln>
        </p:spPr>
        <p:txBody>
          <a:bodyPr vert="horz" lIns="0" tIns="46491" rIns="92978" bIns="46491" rtlCol="0" anchor="ctr">
            <a:noAutofit/>
          </a:bodyPr>
          <a:lstStyle>
            <a:defPPr>
              <a:defRPr lang="en-US"/>
            </a:defPPr>
            <a:lvl1pPr marL="91164" indent="0" algn="ctr" defTabSz="914400">
              <a:lnSpc>
                <a:spcPct val="100000"/>
              </a:lnSpc>
              <a:spcBef>
                <a:spcPts val="2400"/>
              </a:spcBef>
              <a:spcAft>
                <a:spcPts val="0"/>
              </a:spcAft>
              <a:buClr>
                <a:srgbClr val="FFFFFF"/>
              </a:buClr>
              <a:buSzPct val="100000"/>
              <a:buFont typeface="Wingdings" pitchFamily="2" charset="2"/>
              <a:buNone/>
              <a:defRPr sz="1600" b="1" spc="-70" baseline="0">
                <a:solidFill>
                  <a:schemeClr val="bg1"/>
                </a:solidFill>
                <a:cs typeface="Segoe UI Light" panose="020B0502040204020203" pitchFamily="34" charset="0"/>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en-US" sz="1632" b="0" dirty="0"/>
              <a:t>New Device</a:t>
            </a:r>
          </a:p>
        </p:txBody>
      </p:sp>
      <p:sp>
        <p:nvSpPr>
          <p:cNvPr id="17" name="Content Placeholder 6"/>
          <p:cNvSpPr txBox="1">
            <a:spLocks/>
          </p:cNvSpPr>
          <p:nvPr/>
        </p:nvSpPr>
        <p:spPr>
          <a:xfrm>
            <a:off x="5002478" y="2516649"/>
            <a:ext cx="2310077" cy="303192"/>
          </a:xfrm>
          <a:prstGeom prst="rect">
            <a:avLst/>
          </a:prstGeom>
          <a:solidFill>
            <a:schemeClr val="accent1"/>
          </a:solidFill>
          <a:ln>
            <a:noFill/>
          </a:ln>
        </p:spPr>
        <p:txBody>
          <a:bodyPr vert="horz" lIns="0" tIns="46491" rIns="92978" bIns="46491" rtlCol="0" anchor="ctr">
            <a:noAutofit/>
          </a:bodyPr>
          <a:lstStyle>
            <a:defPPr>
              <a:defRPr lang="en-US"/>
            </a:defPPr>
            <a:lvl1pPr marL="91164" indent="0" algn="ctr" defTabSz="914400">
              <a:lnSpc>
                <a:spcPct val="100000"/>
              </a:lnSpc>
              <a:spcBef>
                <a:spcPts val="2400"/>
              </a:spcBef>
              <a:spcAft>
                <a:spcPts val="0"/>
              </a:spcAft>
              <a:buClr>
                <a:srgbClr val="FFFFFF"/>
              </a:buClr>
              <a:buSzPct val="100000"/>
              <a:buFont typeface="Wingdings" pitchFamily="2" charset="2"/>
              <a:buNone/>
              <a:defRPr sz="1600" b="1" spc="-70" baseline="0">
                <a:solidFill>
                  <a:schemeClr val="bg1"/>
                </a:solidFill>
                <a:cs typeface="Segoe UI Light" panose="020B0502040204020203" pitchFamily="34" charset="0"/>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en-US" sz="1632" b="0" dirty="0"/>
              <a:t>Refresh Device</a:t>
            </a:r>
          </a:p>
        </p:txBody>
      </p:sp>
      <p:sp>
        <p:nvSpPr>
          <p:cNvPr id="18" name="Content Placeholder 6"/>
          <p:cNvSpPr txBox="1">
            <a:spLocks/>
          </p:cNvSpPr>
          <p:nvPr/>
        </p:nvSpPr>
        <p:spPr>
          <a:xfrm>
            <a:off x="7689264" y="2516649"/>
            <a:ext cx="2310077" cy="303192"/>
          </a:xfrm>
          <a:prstGeom prst="rect">
            <a:avLst/>
          </a:prstGeom>
          <a:solidFill>
            <a:schemeClr val="accent1"/>
          </a:solidFill>
          <a:ln>
            <a:noFill/>
          </a:ln>
        </p:spPr>
        <p:txBody>
          <a:bodyPr vert="horz" lIns="0" tIns="46491" rIns="92978" bIns="46491" rtlCol="0" anchor="ctr">
            <a:noAutofit/>
          </a:bodyPr>
          <a:lstStyle>
            <a:defPPr>
              <a:defRPr lang="en-US"/>
            </a:defPPr>
            <a:lvl1pPr marL="91164" indent="0" algn="ctr" defTabSz="914400">
              <a:lnSpc>
                <a:spcPct val="100000"/>
              </a:lnSpc>
              <a:spcBef>
                <a:spcPts val="2400"/>
              </a:spcBef>
              <a:spcAft>
                <a:spcPts val="0"/>
              </a:spcAft>
              <a:buClr>
                <a:srgbClr val="FFFFFF"/>
              </a:buClr>
              <a:buSzPct val="100000"/>
              <a:buFont typeface="Wingdings" pitchFamily="2" charset="2"/>
              <a:buNone/>
              <a:defRPr sz="1600" b="1" spc="-70" baseline="0">
                <a:solidFill>
                  <a:schemeClr val="bg1"/>
                </a:solidFill>
                <a:cs typeface="Segoe UI Light" panose="020B0502040204020203" pitchFamily="34" charset="0"/>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en-US" sz="1632" b="0" dirty="0"/>
              <a:t>Replace Device</a:t>
            </a:r>
          </a:p>
        </p:txBody>
      </p:sp>
      <p:sp>
        <p:nvSpPr>
          <p:cNvPr id="19" name="Content Placeholder 6"/>
          <p:cNvSpPr txBox="1">
            <a:spLocks/>
          </p:cNvSpPr>
          <p:nvPr/>
        </p:nvSpPr>
        <p:spPr>
          <a:xfrm>
            <a:off x="2462581" y="1731964"/>
            <a:ext cx="2310077" cy="303192"/>
          </a:xfrm>
          <a:prstGeom prst="rect">
            <a:avLst/>
          </a:prstGeom>
          <a:solidFill>
            <a:schemeClr val="accent1"/>
          </a:solidFill>
          <a:ln>
            <a:noFill/>
          </a:ln>
        </p:spPr>
        <p:txBody>
          <a:bodyPr vert="horz" lIns="0" tIns="46491" rIns="92978" bIns="46491" rtlCol="0" anchor="ctr">
            <a:noAutofit/>
          </a:bodyPr>
          <a:lstStyle>
            <a:defPPr>
              <a:defRPr lang="en-US"/>
            </a:defPPr>
            <a:lvl1pPr marL="91164" indent="0" algn="ctr" defTabSz="914400">
              <a:lnSpc>
                <a:spcPct val="100000"/>
              </a:lnSpc>
              <a:spcBef>
                <a:spcPts val="2400"/>
              </a:spcBef>
              <a:spcAft>
                <a:spcPts val="0"/>
              </a:spcAft>
              <a:buClr>
                <a:srgbClr val="FFFFFF"/>
              </a:buClr>
              <a:buSzPct val="100000"/>
              <a:buFont typeface="Wingdings" pitchFamily="2" charset="2"/>
              <a:buNone/>
              <a:defRPr sz="1600" b="1" spc="-70" baseline="0">
                <a:solidFill>
                  <a:schemeClr val="bg1"/>
                </a:solidFill>
                <a:cs typeface="Segoe UI Light" panose="020B0502040204020203" pitchFamily="34" charset="0"/>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en-US" sz="1632" b="0" dirty="0"/>
              <a:t>Administrator Initiated</a:t>
            </a:r>
          </a:p>
        </p:txBody>
      </p:sp>
      <p:sp>
        <p:nvSpPr>
          <p:cNvPr id="20" name="Content Placeholder 6"/>
          <p:cNvSpPr txBox="1">
            <a:spLocks/>
          </p:cNvSpPr>
          <p:nvPr/>
        </p:nvSpPr>
        <p:spPr>
          <a:xfrm>
            <a:off x="4962921" y="1725224"/>
            <a:ext cx="2310077" cy="303192"/>
          </a:xfrm>
          <a:prstGeom prst="rect">
            <a:avLst/>
          </a:prstGeom>
          <a:solidFill>
            <a:schemeClr val="accent1"/>
          </a:solidFill>
          <a:ln>
            <a:noFill/>
          </a:ln>
        </p:spPr>
        <p:txBody>
          <a:bodyPr vert="horz" lIns="0" tIns="46491" rIns="92978" bIns="46491" rtlCol="0" anchor="ctr">
            <a:noAutofit/>
          </a:bodyPr>
          <a:lstStyle>
            <a:defPPr>
              <a:defRPr lang="en-US"/>
            </a:defPPr>
            <a:lvl1pPr marL="91164" indent="0" algn="ctr" defTabSz="914400">
              <a:lnSpc>
                <a:spcPct val="100000"/>
              </a:lnSpc>
              <a:spcBef>
                <a:spcPts val="2400"/>
              </a:spcBef>
              <a:spcAft>
                <a:spcPts val="0"/>
              </a:spcAft>
              <a:buClr>
                <a:srgbClr val="FFFFFF"/>
              </a:buClr>
              <a:buSzPct val="100000"/>
              <a:buFont typeface="Wingdings" pitchFamily="2" charset="2"/>
              <a:buNone/>
              <a:defRPr sz="1600" b="1" spc="-70" baseline="0">
                <a:solidFill>
                  <a:schemeClr val="bg1"/>
                </a:solidFill>
                <a:cs typeface="Segoe UI Light" panose="020B0502040204020203" pitchFamily="34" charset="0"/>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en-US" sz="1632" b="0" dirty="0"/>
              <a:t>User Initiated</a:t>
            </a:r>
          </a:p>
        </p:txBody>
      </p:sp>
      <p:sp>
        <p:nvSpPr>
          <p:cNvPr id="21" name="Content Placeholder 6"/>
          <p:cNvSpPr txBox="1">
            <a:spLocks/>
          </p:cNvSpPr>
          <p:nvPr/>
        </p:nvSpPr>
        <p:spPr>
          <a:xfrm>
            <a:off x="7428432" y="1725224"/>
            <a:ext cx="2310077" cy="303192"/>
          </a:xfrm>
          <a:prstGeom prst="rect">
            <a:avLst/>
          </a:prstGeom>
          <a:solidFill>
            <a:schemeClr val="accent1"/>
          </a:solidFill>
          <a:ln>
            <a:noFill/>
          </a:ln>
        </p:spPr>
        <p:txBody>
          <a:bodyPr vert="horz" lIns="0" tIns="46491" rIns="92978" bIns="46491" rtlCol="0" anchor="ctr">
            <a:noAutofit/>
          </a:bodyPr>
          <a:lstStyle>
            <a:defPPr>
              <a:defRPr lang="en-US"/>
            </a:defPPr>
            <a:lvl1pPr marL="91164" indent="0" algn="ctr" defTabSz="914400">
              <a:lnSpc>
                <a:spcPct val="100000"/>
              </a:lnSpc>
              <a:spcBef>
                <a:spcPts val="2400"/>
              </a:spcBef>
              <a:spcAft>
                <a:spcPts val="0"/>
              </a:spcAft>
              <a:buClr>
                <a:srgbClr val="FFFFFF"/>
              </a:buClr>
              <a:buSzPct val="100000"/>
              <a:buFont typeface="Wingdings" pitchFamily="2" charset="2"/>
              <a:buNone/>
              <a:defRPr sz="1600" b="1" spc="-70" baseline="0">
                <a:solidFill>
                  <a:schemeClr val="bg1"/>
                </a:solidFill>
                <a:cs typeface="Segoe UI Light" panose="020B0502040204020203" pitchFamily="34" charset="0"/>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r>
              <a:rPr lang="en-US" sz="1632" b="0" dirty="0"/>
              <a:t>OEM Pre-Installation</a:t>
            </a:r>
          </a:p>
        </p:txBody>
      </p:sp>
      <p:sp>
        <p:nvSpPr>
          <p:cNvPr id="22" name="Rectangle 21">
            <a:hlinkClick r:id="" action="ppaction://noaction"/>
          </p:cNvPr>
          <p:cNvSpPr/>
          <p:nvPr>
            <p:custDataLst>
              <p:tags r:id="rId1"/>
            </p:custDataLst>
          </p:nvPr>
        </p:nvSpPr>
        <p:spPr>
          <a:xfrm>
            <a:off x="5303837" y="4961295"/>
            <a:ext cx="2190956" cy="367167"/>
          </a:xfrm>
          <a:prstGeom prst="rect">
            <a:avLst/>
          </a:prstGeom>
          <a:solidFill>
            <a:schemeClr val="accent1"/>
          </a:solidFill>
          <a:ln>
            <a:noFill/>
          </a:ln>
        </p:spPr>
        <p:txBody>
          <a:bodyPr vert="horz" lIns="0" tIns="46491" rIns="92978" bIns="46491" rtlCol="0" anchor="ctr">
            <a:noAutofit/>
          </a:bodyPr>
          <a:lstStyle/>
          <a:p>
            <a:pPr marL="92978" algn="ctr" defTabSz="932597">
              <a:spcBef>
                <a:spcPts val="2448"/>
              </a:spcBef>
              <a:buClr>
                <a:srgbClr val="FFFFFF"/>
              </a:buClr>
              <a:buSzPct val="100000"/>
            </a:pPr>
            <a:r>
              <a:rPr lang="en-US" sz="1200" spc="-71" dirty="0">
                <a:solidFill>
                  <a:schemeClr val="bg1"/>
                </a:solidFill>
                <a:cs typeface="Segoe UI Light" panose="020B0502040204020203" pitchFamily="34" charset="0"/>
              </a:rPr>
              <a:t>Windows 10 1607 Assessment and Deployment Kit (ADK)</a:t>
            </a:r>
          </a:p>
        </p:txBody>
      </p:sp>
      <p:sp>
        <p:nvSpPr>
          <p:cNvPr id="23" name="Rectangle 22">
            <a:hlinkClick r:id="" action="ppaction://noaction"/>
          </p:cNvPr>
          <p:cNvSpPr/>
          <p:nvPr>
            <p:custDataLst>
              <p:tags r:id="rId2"/>
            </p:custDataLst>
          </p:nvPr>
        </p:nvSpPr>
        <p:spPr>
          <a:xfrm>
            <a:off x="2292346" y="5493042"/>
            <a:ext cx="1905714" cy="367167"/>
          </a:xfrm>
          <a:prstGeom prst="rect">
            <a:avLst/>
          </a:prstGeom>
          <a:solidFill>
            <a:schemeClr val="accent1"/>
          </a:solidFill>
          <a:ln>
            <a:noFill/>
          </a:ln>
        </p:spPr>
        <p:txBody>
          <a:bodyPr vert="horz" lIns="0" tIns="46491" rIns="92978" bIns="46491" rtlCol="0" anchor="ctr">
            <a:noAutofit/>
          </a:bodyPr>
          <a:lstStyle/>
          <a:p>
            <a:pPr marL="92978" algn="ctr" defTabSz="932597">
              <a:spcBef>
                <a:spcPts val="2448"/>
              </a:spcBef>
              <a:buClr>
                <a:srgbClr val="FFFFFF"/>
              </a:buClr>
              <a:buSzPct val="100000"/>
            </a:pPr>
            <a:r>
              <a:rPr lang="en-US" sz="1224" spc="-71" dirty="0">
                <a:solidFill>
                  <a:schemeClr val="bg1"/>
                </a:solidFill>
                <a:cs typeface="Segoe UI Light" panose="020B0502040204020203" pitchFamily="34" charset="0"/>
              </a:rPr>
              <a:t>Windows Pre-installation Environment (Windows PE)</a:t>
            </a:r>
          </a:p>
        </p:txBody>
      </p:sp>
      <p:sp>
        <p:nvSpPr>
          <p:cNvPr id="24" name="Rectangle 23">
            <a:hlinkClick r:id="" action="ppaction://noaction"/>
          </p:cNvPr>
          <p:cNvSpPr/>
          <p:nvPr>
            <p:custDataLst>
              <p:tags r:id="rId3"/>
            </p:custDataLst>
          </p:nvPr>
        </p:nvSpPr>
        <p:spPr>
          <a:xfrm>
            <a:off x="6443795" y="5493042"/>
            <a:ext cx="1439828" cy="367167"/>
          </a:xfrm>
          <a:prstGeom prst="rect">
            <a:avLst/>
          </a:prstGeom>
          <a:solidFill>
            <a:schemeClr val="accent1"/>
          </a:solidFill>
          <a:ln>
            <a:noFill/>
          </a:ln>
        </p:spPr>
        <p:txBody>
          <a:bodyPr vert="horz" lIns="0" tIns="46491" rIns="92978" bIns="46491" rtlCol="0" anchor="ctr">
            <a:noAutofit/>
          </a:bodyPr>
          <a:lstStyle/>
          <a:p>
            <a:pPr marL="92978" algn="ctr" defTabSz="932597">
              <a:spcBef>
                <a:spcPts val="2448"/>
              </a:spcBef>
              <a:buClr>
                <a:srgbClr val="FFFFFF"/>
              </a:buClr>
              <a:buSzPct val="100000"/>
            </a:pPr>
            <a:r>
              <a:rPr lang="en-US" sz="1224" spc="-71" dirty="0">
                <a:solidFill>
                  <a:schemeClr val="bg1"/>
                </a:solidFill>
                <a:cs typeface="Segoe UI Light" panose="020B0502040204020203" pitchFamily="34" charset="0"/>
              </a:rPr>
              <a:t>User State Migration Tool (USMT)</a:t>
            </a:r>
          </a:p>
        </p:txBody>
      </p:sp>
      <p:sp>
        <p:nvSpPr>
          <p:cNvPr id="25" name="Rectangle 24">
            <a:hlinkClick r:id="" action="ppaction://noaction"/>
          </p:cNvPr>
          <p:cNvSpPr/>
          <p:nvPr>
            <p:custDataLst>
              <p:tags r:id="rId4"/>
            </p:custDataLst>
          </p:nvPr>
        </p:nvSpPr>
        <p:spPr>
          <a:xfrm>
            <a:off x="4253837" y="5493042"/>
            <a:ext cx="2078637" cy="367167"/>
          </a:xfrm>
          <a:prstGeom prst="rect">
            <a:avLst/>
          </a:prstGeom>
          <a:solidFill>
            <a:schemeClr val="accent1"/>
          </a:solidFill>
          <a:ln>
            <a:noFill/>
          </a:ln>
        </p:spPr>
        <p:txBody>
          <a:bodyPr vert="horz" lIns="0" tIns="46491" rIns="92978" bIns="46491" rtlCol="0" anchor="ctr">
            <a:noAutofit/>
          </a:bodyPr>
          <a:lstStyle/>
          <a:p>
            <a:pPr marL="92978" algn="ctr" defTabSz="932597">
              <a:spcBef>
                <a:spcPts val="2448"/>
              </a:spcBef>
              <a:buClr>
                <a:srgbClr val="FFFFFF"/>
              </a:buClr>
              <a:buSzPct val="100000"/>
            </a:pPr>
            <a:r>
              <a:rPr lang="en-US" sz="1224" spc="-71" dirty="0">
                <a:solidFill>
                  <a:schemeClr val="bg1"/>
                </a:solidFill>
                <a:cs typeface="Segoe UI Light" panose="020B0502040204020203" pitchFamily="34" charset="0"/>
              </a:rPr>
              <a:t>Windows Imaging &amp;  Configuration Designer (WICD)</a:t>
            </a:r>
          </a:p>
        </p:txBody>
      </p:sp>
      <p:sp>
        <p:nvSpPr>
          <p:cNvPr id="26" name="Rectangle 25">
            <a:hlinkClick r:id="" action="ppaction://noaction"/>
          </p:cNvPr>
          <p:cNvSpPr/>
          <p:nvPr>
            <p:custDataLst>
              <p:tags r:id="rId5"/>
            </p:custDataLst>
          </p:nvPr>
        </p:nvSpPr>
        <p:spPr>
          <a:xfrm>
            <a:off x="7966936" y="5493042"/>
            <a:ext cx="2075070" cy="367167"/>
          </a:xfrm>
          <a:prstGeom prst="rect">
            <a:avLst/>
          </a:prstGeom>
          <a:solidFill>
            <a:schemeClr val="accent1"/>
          </a:solidFill>
          <a:ln>
            <a:noFill/>
          </a:ln>
        </p:spPr>
        <p:txBody>
          <a:bodyPr vert="horz" lIns="0" tIns="46491" rIns="92978" bIns="46491" rtlCol="0" anchor="ctr">
            <a:noAutofit/>
          </a:bodyPr>
          <a:lstStyle/>
          <a:p>
            <a:pPr marL="92978" algn="ctr" defTabSz="932597">
              <a:spcBef>
                <a:spcPts val="2448"/>
              </a:spcBef>
              <a:buClr>
                <a:srgbClr val="FFFFFF"/>
              </a:buClr>
              <a:buSzPct val="100000"/>
            </a:pPr>
            <a:r>
              <a:rPr lang="en-US" sz="1224" spc="-71" dirty="0">
                <a:solidFill>
                  <a:schemeClr val="bg1"/>
                </a:solidFill>
                <a:cs typeface="Segoe UI Light" panose="020B0502040204020203" pitchFamily="34" charset="0"/>
              </a:rPr>
              <a:t>Deployment Imaging Servicing &amp; Management (DISM)</a:t>
            </a:r>
          </a:p>
        </p:txBody>
      </p:sp>
      <p:cxnSp>
        <p:nvCxnSpPr>
          <p:cNvPr id="27" name="Straight Connector 26"/>
          <p:cNvCxnSpPr>
            <a:cxnSpLocks/>
            <a:stCxn id="22" idx="2"/>
            <a:endCxn id="23" idx="0"/>
          </p:cNvCxnSpPr>
          <p:nvPr/>
        </p:nvCxnSpPr>
        <p:spPr>
          <a:xfrm flipH="1">
            <a:off x="3245203" y="5328462"/>
            <a:ext cx="3154112" cy="16458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5" idx="0"/>
          </p:cNvCxnSpPr>
          <p:nvPr/>
        </p:nvCxnSpPr>
        <p:spPr>
          <a:xfrm flipH="1">
            <a:off x="5293156" y="5328462"/>
            <a:ext cx="636536" cy="16458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4" idx="0"/>
          </p:cNvCxnSpPr>
          <p:nvPr/>
        </p:nvCxnSpPr>
        <p:spPr>
          <a:xfrm>
            <a:off x="6426269" y="5328462"/>
            <a:ext cx="737440" cy="16458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26" idx="0"/>
          </p:cNvCxnSpPr>
          <p:nvPr/>
        </p:nvCxnSpPr>
        <p:spPr>
          <a:xfrm>
            <a:off x="6480137" y="5328462"/>
            <a:ext cx="2524335" cy="16458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1" name="Rectangle 30">
            <a:hlinkClick r:id="" action="ppaction://noaction"/>
          </p:cNvPr>
          <p:cNvSpPr/>
          <p:nvPr>
            <p:custDataLst>
              <p:tags r:id="rId6"/>
            </p:custDataLst>
          </p:nvPr>
        </p:nvSpPr>
        <p:spPr>
          <a:xfrm>
            <a:off x="2751908" y="4961295"/>
            <a:ext cx="1446151" cy="360092"/>
          </a:xfrm>
          <a:prstGeom prst="rect">
            <a:avLst/>
          </a:prstGeom>
          <a:solidFill>
            <a:schemeClr val="accent1"/>
          </a:solidFill>
          <a:ln>
            <a:noFill/>
          </a:ln>
        </p:spPr>
        <p:txBody>
          <a:bodyPr vert="horz" lIns="0" tIns="46491" rIns="92978" bIns="46491" rtlCol="0" anchor="ctr">
            <a:noAutofit/>
          </a:bodyPr>
          <a:lstStyle/>
          <a:p>
            <a:pPr marL="92978" algn="ctr" defTabSz="932597">
              <a:spcBef>
                <a:spcPts val="2448"/>
              </a:spcBef>
              <a:buClr>
                <a:srgbClr val="FFFFFF"/>
              </a:buClr>
              <a:buSzPct val="100000"/>
            </a:pPr>
            <a:r>
              <a:rPr lang="en-US" sz="1632" spc="-71" dirty="0">
                <a:solidFill>
                  <a:schemeClr val="bg1"/>
                </a:solidFill>
                <a:cs typeface="Segoe UI Light" panose="020B0502040204020203" pitchFamily="34" charset="0"/>
              </a:rPr>
              <a:t>OS Image</a:t>
            </a:r>
          </a:p>
        </p:txBody>
      </p:sp>
      <p:sp>
        <p:nvSpPr>
          <p:cNvPr id="32" name="Rectangle 31">
            <a:hlinkClick r:id="" action="ppaction://noaction"/>
          </p:cNvPr>
          <p:cNvSpPr/>
          <p:nvPr>
            <p:custDataLst>
              <p:tags r:id="rId7"/>
            </p:custDataLst>
          </p:nvPr>
        </p:nvSpPr>
        <p:spPr>
          <a:xfrm>
            <a:off x="7966935" y="4959668"/>
            <a:ext cx="2032405" cy="360092"/>
          </a:xfrm>
          <a:prstGeom prst="rect">
            <a:avLst/>
          </a:prstGeom>
          <a:solidFill>
            <a:schemeClr val="accent1"/>
          </a:solidFill>
          <a:ln>
            <a:noFill/>
          </a:ln>
        </p:spPr>
        <p:txBody>
          <a:bodyPr vert="horz" lIns="0" tIns="46491" rIns="92978" bIns="46491" rtlCol="0" anchor="ctr">
            <a:noAutofit/>
          </a:bodyPr>
          <a:lstStyle/>
          <a:p>
            <a:pPr marL="92978" algn="ctr" defTabSz="932597">
              <a:spcBef>
                <a:spcPts val="2448"/>
              </a:spcBef>
              <a:buClr>
                <a:srgbClr val="FFFFFF"/>
              </a:buClr>
              <a:buSzPct val="100000"/>
            </a:pPr>
            <a:r>
              <a:rPr lang="en-US" sz="1632" spc="-71" dirty="0">
                <a:solidFill>
                  <a:schemeClr val="bg1"/>
                </a:solidFill>
                <a:cs typeface="Segoe UI Light" panose="020B0502040204020203" pitchFamily="34" charset="0"/>
              </a:rPr>
              <a:t>Image Answer File(s)</a:t>
            </a:r>
          </a:p>
        </p:txBody>
      </p:sp>
      <p:sp>
        <p:nvSpPr>
          <p:cNvPr id="33" name="TextBox 32"/>
          <p:cNvSpPr txBox="1"/>
          <p:nvPr/>
        </p:nvSpPr>
        <p:spPr>
          <a:xfrm>
            <a:off x="6668288" y="5961452"/>
            <a:ext cx="5250926" cy="499107"/>
          </a:xfrm>
          <a:prstGeom prst="rect">
            <a:avLst/>
          </a:prstGeom>
          <a:noFill/>
        </p:spPr>
        <p:txBody>
          <a:bodyPr wrap="square" lIns="186521" tIns="149217" rIns="186521" bIns="149217" rtlCol="0">
            <a:spAutoFit/>
          </a:bodyPr>
          <a:lstStyle/>
          <a:p>
            <a:pPr>
              <a:lnSpc>
                <a:spcPct val="90000"/>
              </a:lnSpc>
              <a:spcAft>
                <a:spcPts val="612"/>
              </a:spcAft>
            </a:pPr>
            <a:r>
              <a:rPr lang="en-US" sz="1428" dirty="0">
                <a:gradFill>
                  <a:gsLst>
                    <a:gs pos="2917">
                      <a:schemeClr val="tx1"/>
                    </a:gs>
                    <a:gs pos="30000">
                      <a:schemeClr val="tx1"/>
                    </a:gs>
                  </a:gsLst>
                  <a:lin ang="5400000" scaled="0"/>
                </a:gradFill>
              </a:rPr>
              <a:t>* Requires an update to fully support deployment methods.</a:t>
            </a:r>
          </a:p>
        </p:txBody>
      </p:sp>
      <p:pic>
        <p:nvPicPr>
          <p:cNvPr id="34" name="Picture 33"/>
          <p:cNvPicPr>
            <a:picLocks noChangeAspect="1"/>
          </p:cNvPicPr>
          <p:nvPr/>
        </p:nvPicPr>
        <p:blipFill>
          <a:blip r:embed="rId10"/>
          <a:stretch>
            <a:fillRect/>
          </a:stretch>
        </p:blipFill>
        <p:spPr>
          <a:xfrm>
            <a:off x="9723437" y="124188"/>
            <a:ext cx="2608738" cy="526053"/>
          </a:xfrm>
          <a:prstGeom prst="rect">
            <a:avLst/>
          </a:prstGeom>
        </p:spPr>
      </p:pic>
      <p:sp>
        <p:nvSpPr>
          <p:cNvPr id="35" name="Rectangle 34"/>
          <p:cNvSpPr/>
          <p:nvPr/>
        </p:nvSpPr>
        <p:spPr bwMode="auto">
          <a:xfrm>
            <a:off x="11418665" y="352455"/>
            <a:ext cx="959072" cy="354300"/>
          </a:xfrm>
          <a:prstGeom prst="rect">
            <a:avLst/>
          </a:prstGeom>
          <a:noFill/>
          <a:ln w="762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595480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spc="-104" dirty="0">
                <a:solidFill>
                  <a:srgbClr val="505050"/>
                </a:solidFill>
              </a:rPr>
              <a:t>How to Wipe-and-Load</a:t>
            </a:r>
          </a:p>
        </p:txBody>
      </p:sp>
      <p:sp>
        <p:nvSpPr>
          <p:cNvPr id="4" name="Right Arrow 3"/>
          <p:cNvSpPr/>
          <p:nvPr/>
        </p:nvSpPr>
        <p:spPr>
          <a:xfrm>
            <a:off x="2626725" y="2271264"/>
            <a:ext cx="7486714" cy="2042354"/>
          </a:xfrm>
          <a:prstGeom prst="rightArrow">
            <a:avLst/>
          </a:prstGeom>
          <a:solidFill>
            <a:schemeClr val="accent1"/>
          </a:solidFill>
          <a:ln>
            <a:noFill/>
          </a:ln>
        </p:spPr>
      </p:sp>
      <p:sp>
        <p:nvSpPr>
          <p:cNvPr id="5" name="Freeform 4"/>
          <p:cNvSpPr/>
          <p:nvPr/>
        </p:nvSpPr>
        <p:spPr>
          <a:xfrm>
            <a:off x="3092834" y="2860247"/>
            <a:ext cx="1079089" cy="866222"/>
          </a:xfrm>
          <a:custGeom>
            <a:avLst/>
            <a:gdLst>
              <a:gd name="connsiteX0" fmla="*/ 0 w 1620261"/>
              <a:gd name="connsiteY0" fmla="*/ 0 h 1287592"/>
              <a:gd name="connsiteX1" fmla="*/ 1620261 w 1620261"/>
              <a:gd name="connsiteY1" fmla="*/ 0 h 1287592"/>
              <a:gd name="connsiteX2" fmla="*/ 1620261 w 1620261"/>
              <a:gd name="connsiteY2" fmla="*/ 1287592 h 1287592"/>
              <a:gd name="connsiteX3" fmla="*/ 0 w 1620261"/>
              <a:gd name="connsiteY3" fmla="*/ 1287592 h 1287592"/>
              <a:gd name="connsiteX4" fmla="*/ 0 w 1620261"/>
              <a:gd name="connsiteY4" fmla="*/ 0 h 128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261" h="1287592">
                <a:moveTo>
                  <a:pt x="0" y="0"/>
                </a:moveTo>
                <a:lnTo>
                  <a:pt x="1620261" y="0"/>
                </a:lnTo>
                <a:lnTo>
                  <a:pt x="1620261" y="1287592"/>
                </a:lnTo>
                <a:lnTo>
                  <a:pt x="0" y="1287592"/>
                </a:lnTo>
                <a:lnTo>
                  <a:pt x="0" y="0"/>
                </a:lnTo>
                <a:close/>
              </a:path>
            </a:pathLst>
          </a:custGeom>
          <a:solidFill>
            <a:schemeClr val="bg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264" tIns="79264" rIns="79264" bIns="79264" numCol="1" spcCol="1270" anchor="ctr" anchorCtr="0">
            <a:noAutofit/>
          </a:bodyPr>
          <a:lstStyle/>
          <a:p>
            <a:pPr algn="ctr">
              <a:lnSpc>
                <a:spcPct val="90000"/>
              </a:lnSpc>
              <a:spcBef>
                <a:spcPct val="20000"/>
              </a:spcBef>
              <a:spcAft>
                <a:spcPct val="35000"/>
              </a:spcAft>
              <a:buSzPct val="90000"/>
            </a:pPr>
            <a:r>
              <a:rPr lang="en-US" sz="1836" dirty="0">
                <a:solidFill>
                  <a:srgbClr val="060606"/>
                </a:solidFill>
                <a:latin typeface="Segoe UI Light" panose="020B0502040204020203" pitchFamily="34" charset="0"/>
                <a:cs typeface="Segoe UI Light" panose="020B0502040204020203" pitchFamily="34" charset="0"/>
              </a:rPr>
              <a:t>Capture data and settings</a:t>
            </a:r>
          </a:p>
        </p:txBody>
      </p:sp>
      <p:sp>
        <p:nvSpPr>
          <p:cNvPr id="6" name="Freeform 5"/>
          <p:cNvSpPr/>
          <p:nvPr/>
        </p:nvSpPr>
        <p:spPr>
          <a:xfrm>
            <a:off x="4340149" y="2857405"/>
            <a:ext cx="1071875" cy="872598"/>
          </a:xfrm>
          <a:custGeom>
            <a:avLst/>
            <a:gdLst>
              <a:gd name="connsiteX0" fmla="*/ 0 w 1620261"/>
              <a:gd name="connsiteY0" fmla="*/ 0 h 1287592"/>
              <a:gd name="connsiteX1" fmla="*/ 1620261 w 1620261"/>
              <a:gd name="connsiteY1" fmla="*/ 0 h 1287592"/>
              <a:gd name="connsiteX2" fmla="*/ 1620261 w 1620261"/>
              <a:gd name="connsiteY2" fmla="*/ 1287592 h 1287592"/>
              <a:gd name="connsiteX3" fmla="*/ 0 w 1620261"/>
              <a:gd name="connsiteY3" fmla="*/ 1287592 h 1287592"/>
              <a:gd name="connsiteX4" fmla="*/ 0 w 1620261"/>
              <a:gd name="connsiteY4" fmla="*/ 0 h 128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261" h="1287592">
                <a:moveTo>
                  <a:pt x="0" y="0"/>
                </a:moveTo>
                <a:lnTo>
                  <a:pt x="1620261" y="0"/>
                </a:lnTo>
                <a:lnTo>
                  <a:pt x="1620261" y="1287592"/>
                </a:lnTo>
                <a:lnTo>
                  <a:pt x="0" y="1287592"/>
                </a:lnTo>
                <a:lnTo>
                  <a:pt x="0" y="0"/>
                </a:lnTo>
                <a:close/>
              </a:path>
            </a:pathLst>
          </a:custGeom>
          <a:solidFill>
            <a:schemeClr val="bg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264" tIns="79264" rIns="79264" bIns="79264" numCol="1" spcCol="1270" anchor="ctr" anchorCtr="0">
            <a:noAutofit/>
          </a:bodyPr>
          <a:lstStyle/>
          <a:p>
            <a:pPr algn="ctr">
              <a:lnSpc>
                <a:spcPct val="90000"/>
              </a:lnSpc>
              <a:spcBef>
                <a:spcPct val="20000"/>
              </a:spcBef>
              <a:spcAft>
                <a:spcPct val="35000"/>
              </a:spcAft>
              <a:buSzPct val="90000"/>
            </a:pPr>
            <a:r>
              <a:rPr lang="en-US" sz="1836" dirty="0">
                <a:solidFill>
                  <a:srgbClr val="060606"/>
                </a:solidFill>
                <a:latin typeface="Segoe UI Light" panose="020B0502040204020203" pitchFamily="34" charset="0"/>
                <a:cs typeface="Segoe UI Light" panose="020B0502040204020203" pitchFamily="34" charset="0"/>
              </a:rPr>
              <a:t>Remove existing OS</a:t>
            </a:r>
          </a:p>
        </p:txBody>
      </p:sp>
      <p:sp>
        <p:nvSpPr>
          <p:cNvPr id="7" name="Left Brace 6"/>
          <p:cNvSpPr/>
          <p:nvPr/>
        </p:nvSpPr>
        <p:spPr>
          <a:xfrm rot="16200000">
            <a:off x="3450177" y="3457141"/>
            <a:ext cx="317057" cy="1074627"/>
          </a:xfrm>
          <a:prstGeom prst="leftBrace">
            <a:avLst/>
          </a:prstGeom>
          <a:ln>
            <a:solidFill>
              <a:srgbClr val="06060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dirty="0">
              <a:solidFill>
                <a:srgbClr val="FFFFFF"/>
              </a:solidFill>
            </a:endParaRPr>
          </a:p>
        </p:txBody>
      </p:sp>
      <p:sp>
        <p:nvSpPr>
          <p:cNvPr id="8" name="TextBox 7"/>
          <p:cNvSpPr txBox="1"/>
          <p:nvPr/>
        </p:nvSpPr>
        <p:spPr>
          <a:xfrm>
            <a:off x="2919688" y="4149906"/>
            <a:ext cx="1373569" cy="192135"/>
          </a:xfrm>
          <a:prstGeom prst="rect">
            <a:avLst/>
          </a:prstGeom>
          <a:noFill/>
        </p:spPr>
        <p:txBody>
          <a:bodyPr wrap="square" lIns="0" tIns="0" rIns="0" bIns="0" rtlCol="0">
            <a:spAutoFit/>
          </a:bodyPr>
          <a:lstStyle/>
          <a:p>
            <a:pPr algn="ctr"/>
            <a:r>
              <a:rPr lang="en-US" sz="1224"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USMT</a:t>
            </a:r>
          </a:p>
        </p:txBody>
      </p:sp>
      <p:sp>
        <p:nvSpPr>
          <p:cNvPr id="9" name="Left Brace 8"/>
          <p:cNvSpPr/>
          <p:nvPr/>
        </p:nvSpPr>
        <p:spPr>
          <a:xfrm rot="16200000">
            <a:off x="8391825" y="3501637"/>
            <a:ext cx="317057" cy="1022550"/>
          </a:xfrm>
          <a:prstGeom prst="leftBrace">
            <a:avLst/>
          </a:prstGeom>
          <a:ln>
            <a:solidFill>
              <a:srgbClr val="06060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dirty="0">
              <a:solidFill>
                <a:srgbClr val="FFFFFF"/>
              </a:solidFill>
            </a:endParaRPr>
          </a:p>
        </p:txBody>
      </p:sp>
      <p:sp>
        <p:nvSpPr>
          <p:cNvPr id="10" name="TextBox 9"/>
          <p:cNvSpPr txBox="1"/>
          <p:nvPr/>
        </p:nvSpPr>
        <p:spPr>
          <a:xfrm>
            <a:off x="7861551" y="4153703"/>
            <a:ext cx="1373139" cy="192135"/>
          </a:xfrm>
          <a:prstGeom prst="rect">
            <a:avLst/>
          </a:prstGeom>
          <a:noFill/>
        </p:spPr>
        <p:txBody>
          <a:bodyPr wrap="square" lIns="0" tIns="0" rIns="0" bIns="0" rtlCol="0">
            <a:spAutoFit/>
          </a:bodyPr>
          <a:lstStyle/>
          <a:p>
            <a:pPr algn="ctr"/>
            <a:r>
              <a:rPr lang="en-US" sz="1224"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USMT</a:t>
            </a:r>
          </a:p>
        </p:txBody>
      </p:sp>
      <p:sp>
        <p:nvSpPr>
          <p:cNvPr id="11" name="Left Brace 10"/>
          <p:cNvSpPr/>
          <p:nvPr/>
        </p:nvSpPr>
        <p:spPr>
          <a:xfrm rot="16200000">
            <a:off x="5951936" y="3491896"/>
            <a:ext cx="317057" cy="1060420"/>
          </a:xfrm>
          <a:prstGeom prst="leftBrace">
            <a:avLst/>
          </a:prstGeom>
          <a:ln>
            <a:solidFill>
              <a:srgbClr val="06060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dirty="0">
              <a:solidFill>
                <a:srgbClr val="FFFFFF"/>
              </a:solidFill>
            </a:endParaRPr>
          </a:p>
        </p:txBody>
      </p:sp>
      <p:sp>
        <p:nvSpPr>
          <p:cNvPr id="12" name="TextBox 11"/>
          <p:cNvSpPr txBox="1"/>
          <p:nvPr/>
        </p:nvSpPr>
        <p:spPr>
          <a:xfrm>
            <a:off x="5424343" y="4149422"/>
            <a:ext cx="1372239" cy="192135"/>
          </a:xfrm>
          <a:prstGeom prst="rect">
            <a:avLst/>
          </a:prstGeom>
          <a:noFill/>
        </p:spPr>
        <p:txBody>
          <a:bodyPr wrap="square" lIns="0" tIns="0" rIns="0" bIns="0" rtlCol="0">
            <a:spAutoFit/>
          </a:bodyPr>
          <a:lstStyle/>
          <a:p>
            <a:pPr algn="ctr"/>
            <a:r>
              <a:rPr lang="en-US" sz="1224"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DISM</a:t>
            </a:r>
          </a:p>
        </p:txBody>
      </p:sp>
      <p:sp>
        <p:nvSpPr>
          <p:cNvPr id="13" name="TextBox 12"/>
          <p:cNvSpPr txBox="1"/>
          <p:nvPr/>
        </p:nvSpPr>
        <p:spPr>
          <a:xfrm>
            <a:off x="2821609" y="4630989"/>
            <a:ext cx="6373172" cy="288137"/>
          </a:xfrm>
          <a:prstGeom prst="rect">
            <a:avLst/>
          </a:prstGeom>
          <a:noFill/>
        </p:spPr>
        <p:txBody>
          <a:bodyPr wrap="square" lIns="0" tIns="0" rIns="0" bIns="0" rtlCol="0">
            <a:spAutoFit/>
          </a:bodyPr>
          <a:lstStyle/>
          <a:p>
            <a:pPr algn="ctr"/>
            <a:r>
              <a:rPr lang="en-US" sz="1428"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Deployment</a:t>
            </a:r>
            <a:r>
              <a:rPr lang="en-US" sz="1836" dirty="0">
                <a:solidFill>
                  <a:srgbClr val="007233"/>
                </a:solidFill>
                <a:latin typeface="Segoe UI Light" pitchFamily="34" charset="0"/>
              </a:rPr>
              <a:t> </a:t>
            </a:r>
            <a:r>
              <a:rPr lang="en-US" sz="1428"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Tools (MDT, System Center Configuration Manager)</a:t>
            </a:r>
          </a:p>
        </p:txBody>
      </p:sp>
      <p:sp>
        <p:nvSpPr>
          <p:cNvPr id="14" name="Left Brace 13"/>
          <p:cNvSpPr/>
          <p:nvPr/>
        </p:nvSpPr>
        <p:spPr>
          <a:xfrm rot="16200000">
            <a:off x="5743839" y="1410769"/>
            <a:ext cx="317057" cy="6292617"/>
          </a:xfrm>
          <a:prstGeom prst="leftBrace">
            <a:avLst/>
          </a:prstGeom>
          <a:ln>
            <a:solidFill>
              <a:srgbClr val="06060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dirty="0">
              <a:solidFill>
                <a:srgbClr val="FFFFFF"/>
              </a:solidFill>
            </a:endParaRPr>
          </a:p>
        </p:txBody>
      </p:sp>
      <p:sp>
        <p:nvSpPr>
          <p:cNvPr id="15" name="Freeform 14"/>
          <p:cNvSpPr/>
          <p:nvPr/>
        </p:nvSpPr>
        <p:spPr>
          <a:xfrm>
            <a:off x="5580252" y="2855309"/>
            <a:ext cx="1060423" cy="874694"/>
          </a:xfrm>
          <a:custGeom>
            <a:avLst/>
            <a:gdLst>
              <a:gd name="connsiteX0" fmla="*/ 0 w 1620261"/>
              <a:gd name="connsiteY0" fmla="*/ 0 h 1287592"/>
              <a:gd name="connsiteX1" fmla="*/ 1620261 w 1620261"/>
              <a:gd name="connsiteY1" fmla="*/ 0 h 1287592"/>
              <a:gd name="connsiteX2" fmla="*/ 1620261 w 1620261"/>
              <a:gd name="connsiteY2" fmla="*/ 1287592 h 1287592"/>
              <a:gd name="connsiteX3" fmla="*/ 0 w 1620261"/>
              <a:gd name="connsiteY3" fmla="*/ 1287592 h 1287592"/>
              <a:gd name="connsiteX4" fmla="*/ 0 w 1620261"/>
              <a:gd name="connsiteY4" fmla="*/ 0 h 128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261" h="1287592">
                <a:moveTo>
                  <a:pt x="0" y="0"/>
                </a:moveTo>
                <a:lnTo>
                  <a:pt x="1620261" y="0"/>
                </a:lnTo>
                <a:lnTo>
                  <a:pt x="1620261" y="1287592"/>
                </a:lnTo>
                <a:lnTo>
                  <a:pt x="0" y="1287592"/>
                </a:lnTo>
                <a:lnTo>
                  <a:pt x="0" y="0"/>
                </a:lnTo>
                <a:close/>
              </a:path>
            </a:pathLst>
          </a:custGeom>
          <a:solidFill>
            <a:schemeClr val="bg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264" tIns="79264" rIns="79264" bIns="79264" numCol="1" spcCol="1270" anchor="ctr" anchorCtr="0">
            <a:noAutofit/>
          </a:bodyPr>
          <a:lstStyle/>
          <a:p>
            <a:pPr algn="ctr">
              <a:lnSpc>
                <a:spcPct val="90000"/>
              </a:lnSpc>
              <a:spcBef>
                <a:spcPct val="20000"/>
              </a:spcBef>
              <a:spcAft>
                <a:spcPct val="35000"/>
              </a:spcAft>
              <a:buSzPct val="90000"/>
            </a:pPr>
            <a:r>
              <a:rPr lang="en-US" sz="1836" dirty="0">
                <a:solidFill>
                  <a:srgbClr val="060606"/>
                </a:solidFill>
                <a:latin typeface="Segoe UI Light" panose="020B0502040204020203" pitchFamily="34" charset="0"/>
                <a:cs typeface="Segoe UI Light" panose="020B0502040204020203" pitchFamily="34" charset="0"/>
              </a:rPr>
              <a:t>Install new OS image</a:t>
            </a:r>
          </a:p>
        </p:txBody>
      </p:sp>
      <p:sp>
        <p:nvSpPr>
          <p:cNvPr id="16" name="Freeform 15"/>
          <p:cNvSpPr/>
          <p:nvPr/>
        </p:nvSpPr>
        <p:spPr>
          <a:xfrm>
            <a:off x="6808902" y="2850032"/>
            <a:ext cx="1070438" cy="873293"/>
          </a:xfrm>
          <a:custGeom>
            <a:avLst/>
            <a:gdLst>
              <a:gd name="connsiteX0" fmla="*/ 0 w 1620261"/>
              <a:gd name="connsiteY0" fmla="*/ 0 h 1287592"/>
              <a:gd name="connsiteX1" fmla="*/ 1620261 w 1620261"/>
              <a:gd name="connsiteY1" fmla="*/ 0 h 1287592"/>
              <a:gd name="connsiteX2" fmla="*/ 1620261 w 1620261"/>
              <a:gd name="connsiteY2" fmla="*/ 1287592 h 1287592"/>
              <a:gd name="connsiteX3" fmla="*/ 0 w 1620261"/>
              <a:gd name="connsiteY3" fmla="*/ 1287592 h 1287592"/>
              <a:gd name="connsiteX4" fmla="*/ 0 w 1620261"/>
              <a:gd name="connsiteY4" fmla="*/ 0 h 128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261" h="1287592">
                <a:moveTo>
                  <a:pt x="0" y="0"/>
                </a:moveTo>
                <a:lnTo>
                  <a:pt x="1620261" y="0"/>
                </a:lnTo>
                <a:lnTo>
                  <a:pt x="1620261" y="1287592"/>
                </a:lnTo>
                <a:lnTo>
                  <a:pt x="0" y="1287592"/>
                </a:lnTo>
                <a:lnTo>
                  <a:pt x="0" y="0"/>
                </a:lnTo>
                <a:close/>
              </a:path>
            </a:pathLst>
          </a:custGeom>
          <a:solidFill>
            <a:schemeClr val="bg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264" tIns="79264" rIns="79264" bIns="79264" numCol="1" spcCol="1270" anchor="ctr" anchorCtr="0">
            <a:noAutofit/>
          </a:bodyPr>
          <a:lstStyle/>
          <a:p>
            <a:pPr algn="ctr">
              <a:lnSpc>
                <a:spcPct val="90000"/>
              </a:lnSpc>
              <a:spcBef>
                <a:spcPct val="20000"/>
              </a:spcBef>
              <a:spcAft>
                <a:spcPct val="35000"/>
              </a:spcAft>
              <a:buSzPct val="90000"/>
            </a:pPr>
            <a:r>
              <a:rPr lang="en-US" sz="1836" dirty="0">
                <a:solidFill>
                  <a:srgbClr val="060606"/>
                </a:solidFill>
                <a:latin typeface="Segoe UI Light" panose="020B0502040204020203" pitchFamily="34" charset="0"/>
                <a:cs typeface="Segoe UI Light" panose="020B0502040204020203" pitchFamily="34" charset="0"/>
              </a:rPr>
              <a:t>Install apps</a:t>
            </a:r>
          </a:p>
        </p:txBody>
      </p:sp>
      <p:sp>
        <p:nvSpPr>
          <p:cNvPr id="17" name="Freeform 16"/>
          <p:cNvSpPr/>
          <p:nvPr/>
        </p:nvSpPr>
        <p:spPr>
          <a:xfrm>
            <a:off x="8034615" y="2848975"/>
            <a:ext cx="1027013" cy="877494"/>
          </a:xfrm>
          <a:custGeom>
            <a:avLst/>
            <a:gdLst>
              <a:gd name="connsiteX0" fmla="*/ 0 w 1620261"/>
              <a:gd name="connsiteY0" fmla="*/ 0 h 1287592"/>
              <a:gd name="connsiteX1" fmla="*/ 1620261 w 1620261"/>
              <a:gd name="connsiteY1" fmla="*/ 0 h 1287592"/>
              <a:gd name="connsiteX2" fmla="*/ 1620261 w 1620261"/>
              <a:gd name="connsiteY2" fmla="*/ 1287592 h 1287592"/>
              <a:gd name="connsiteX3" fmla="*/ 0 w 1620261"/>
              <a:gd name="connsiteY3" fmla="*/ 1287592 h 1287592"/>
              <a:gd name="connsiteX4" fmla="*/ 0 w 1620261"/>
              <a:gd name="connsiteY4" fmla="*/ 0 h 128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261" h="1287592">
                <a:moveTo>
                  <a:pt x="0" y="0"/>
                </a:moveTo>
                <a:lnTo>
                  <a:pt x="1620261" y="0"/>
                </a:lnTo>
                <a:lnTo>
                  <a:pt x="1620261" y="1287592"/>
                </a:lnTo>
                <a:lnTo>
                  <a:pt x="0" y="1287592"/>
                </a:lnTo>
                <a:lnTo>
                  <a:pt x="0" y="0"/>
                </a:lnTo>
                <a:close/>
              </a:path>
            </a:pathLst>
          </a:custGeom>
          <a:solidFill>
            <a:schemeClr val="bg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264" tIns="79264" rIns="79264" bIns="79264" numCol="1" spcCol="1270" anchor="ctr" anchorCtr="0">
            <a:noAutofit/>
          </a:bodyPr>
          <a:lstStyle/>
          <a:p>
            <a:pPr algn="ctr">
              <a:lnSpc>
                <a:spcPct val="90000"/>
              </a:lnSpc>
              <a:spcBef>
                <a:spcPct val="20000"/>
              </a:spcBef>
              <a:spcAft>
                <a:spcPct val="35000"/>
              </a:spcAft>
              <a:buSzPct val="90000"/>
            </a:pPr>
            <a:r>
              <a:rPr lang="en-US" sz="1836" dirty="0">
                <a:solidFill>
                  <a:srgbClr val="060606"/>
                </a:solidFill>
                <a:latin typeface="Segoe UI Light" panose="020B0502040204020203" pitchFamily="34" charset="0"/>
                <a:cs typeface="Segoe UI Light" panose="020B0502040204020203" pitchFamily="34" charset="0"/>
              </a:rPr>
              <a:t>Restore data and settings</a:t>
            </a:r>
          </a:p>
        </p:txBody>
      </p:sp>
      <p:sp>
        <p:nvSpPr>
          <p:cNvPr id="18" name="Freeform 17"/>
          <p:cNvSpPr/>
          <p:nvPr/>
        </p:nvSpPr>
        <p:spPr>
          <a:xfrm>
            <a:off x="1110854" y="2860248"/>
            <a:ext cx="1244453" cy="869756"/>
          </a:xfrm>
          <a:custGeom>
            <a:avLst/>
            <a:gdLst>
              <a:gd name="connsiteX0" fmla="*/ 0 w 1620261"/>
              <a:gd name="connsiteY0" fmla="*/ 0 h 1287592"/>
              <a:gd name="connsiteX1" fmla="*/ 1620261 w 1620261"/>
              <a:gd name="connsiteY1" fmla="*/ 0 h 1287592"/>
              <a:gd name="connsiteX2" fmla="*/ 1620261 w 1620261"/>
              <a:gd name="connsiteY2" fmla="*/ 1287592 h 1287592"/>
              <a:gd name="connsiteX3" fmla="*/ 0 w 1620261"/>
              <a:gd name="connsiteY3" fmla="*/ 1287592 h 1287592"/>
              <a:gd name="connsiteX4" fmla="*/ 0 w 1620261"/>
              <a:gd name="connsiteY4" fmla="*/ 0 h 128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261" h="1287592">
                <a:moveTo>
                  <a:pt x="0" y="0"/>
                </a:moveTo>
                <a:lnTo>
                  <a:pt x="1620261" y="0"/>
                </a:lnTo>
                <a:lnTo>
                  <a:pt x="1620261" y="1287592"/>
                </a:lnTo>
                <a:lnTo>
                  <a:pt x="0" y="1287592"/>
                </a:lnTo>
                <a:lnTo>
                  <a:pt x="0" y="0"/>
                </a:lnTo>
                <a:close/>
              </a:path>
            </a:pathLst>
          </a:custGeom>
          <a:solidFill>
            <a:schemeClr val="accent6"/>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264" tIns="79264" rIns="79264" bIns="79264" numCol="1" spcCol="1270" anchor="ctr" anchorCtr="0">
            <a:noAutofit/>
          </a:bodyPr>
          <a:lstStyle/>
          <a:p>
            <a:pPr algn="ctr">
              <a:lnSpc>
                <a:spcPct val="90000"/>
              </a:lnSpc>
              <a:spcBef>
                <a:spcPct val="20000"/>
              </a:spcBef>
              <a:spcAft>
                <a:spcPct val="35000"/>
              </a:spcAft>
              <a:buSzPct val="90000"/>
            </a:pPr>
            <a:r>
              <a:rPr lang="en-US" sz="1836" dirty="0">
                <a:solidFill>
                  <a:schemeClr val="bg1"/>
                </a:solidFill>
                <a:latin typeface="Segoe UI Light" panose="020B0502040204020203" pitchFamily="34" charset="0"/>
                <a:cs typeface="Segoe UI Light" panose="020B0502040204020203" pitchFamily="34" charset="0"/>
              </a:rPr>
              <a:t>Start </a:t>
            </a:r>
            <a:br>
              <a:rPr lang="en-US" sz="1122" dirty="0">
                <a:solidFill>
                  <a:schemeClr val="bg1"/>
                </a:solidFill>
                <a:latin typeface="Segoe UI Light" panose="020B0502040204020203" pitchFamily="34" charset="0"/>
                <a:cs typeface="Segoe UI Light" panose="020B0502040204020203" pitchFamily="34" charset="0"/>
              </a:rPr>
            </a:br>
            <a:r>
              <a:rPr lang="en-US" sz="1122" dirty="0">
                <a:solidFill>
                  <a:schemeClr val="bg1"/>
                </a:solidFill>
                <a:latin typeface="Segoe UI Light" panose="020B0502040204020203" pitchFamily="34" charset="0"/>
                <a:cs typeface="Segoe UI Light" panose="020B0502040204020203" pitchFamily="34" charset="0"/>
              </a:rPr>
              <a:t>Windows 7</a:t>
            </a:r>
            <a:br>
              <a:rPr lang="en-US" sz="1122" dirty="0">
                <a:solidFill>
                  <a:schemeClr val="bg1"/>
                </a:solidFill>
                <a:latin typeface="Segoe UI Light" panose="020B0502040204020203" pitchFamily="34" charset="0"/>
                <a:cs typeface="Segoe UI Light" panose="020B0502040204020203" pitchFamily="34" charset="0"/>
              </a:rPr>
            </a:br>
            <a:r>
              <a:rPr lang="en-US" sz="1122" dirty="0">
                <a:solidFill>
                  <a:schemeClr val="bg1"/>
                </a:solidFill>
                <a:latin typeface="Segoe UI Light" panose="020B0502040204020203" pitchFamily="34" charset="0"/>
                <a:cs typeface="Segoe UI Light" panose="020B0502040204020203" pitchFamily="34" charset="0"/>
              </a:rPr>
              <a:t>Windows 8</a:t>
            </a:r>
            <a:br>
              <a:rPr lang="en-US" sz="1122" dirty="0">
                <a:solidFill>
                  <a:schemeClr val="bg1"/>
                </a:solidFill>
                <a:latin typeface="Segoe UI Light" panose="020B0502040204020203" pitchFamily="34" charset="0"/>
                <a:cs typeface="Segoe UI Light" panose="020B0502040204020203" pitchFamily="34" charset="0"/>
              </a:rPr>
            </a:br>
            <a:r>
              <a:rPr lang="en-US" sz="1122" dirty="0">
                <a:solidFill>
                  <a:schemeClr val="bg1"/>
                </a:solidFill>
                <a:latin typeface="Segoe UI Light" panose="020B0502040204020203" pitchFamily="34" charset="0"/>
                <a:cs typeface="Segoe UI Light" panose="020B0502040204020203" pitchFamily="34" charset="0"/>
              </a:rPr>
              <a:t>Windows 8.1</a:t>
            </a:r>
          </a:p>
        </p:txBody>
      </p:sp>
      <p:sp>
        <p:nvSpPr>
          <p:cNvPr id="19" name="Freeform 18"/>
          <p:cNvSpPr/>
          <p:nvPr/>
        </p:nvSpPr>
        <p:spPr>
          <a:xfrm>
            <a:off x="10257900" y="2914796"/>
            <a:ext cx="1063750" cy="873294"/>
          </a:xfrm>
          <a:custGeom>
            <a:avLst/>
            <a:gdLst>
              <a:gd name="connsiteX0" fmla="*/ 0 w 1620261"/>
              <a:gd name="connsiteY0" fmla="*/ 0 h 1287592"/>
              <a:gd name="connsiteX1" fmla="*/ 1620261 w 1620261"/>
              <a:gd name="connsiteY1" fmla="*/ 0 h 1287592"/>
              <a:gd name="connsiteX2" fmla="*/ 1620261 w 1620261"/>
              <a:gd name="connsiteY2" fmla="*/ 1287592 h 1287592"/>
              <a:gd name="connsiteX3" fmla="*/ 0 w 1620261"/>
              <a:gd name="connsiteY3" fmla="*/ 1287592 h 1287592"/>
              <a:gd name="connsiteX4" fmla="*/ 0 w 1620261"/>
              <a:gd name="connsiteY4" fmla="*/ 0 h 128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261" h="1287592">
                <a:moveTo>
                  <a:pt x="0" y="0"/>
                </a:moveTo>
                <a:lnTo>
                  <a:pt x="1620261" y="0"/>
                </a:lnTo>
                <a:lnTo>
                  <a:pt x="1620261" y="1287592"/>
                </a:lnTo>
                <a:lnTo>
                  <a:pt x="0" y="1287592"/>
                </a:lnTo>
                <a:lnTo>
                  <a:pt x="0" y="0"/>
                </a:lnTo>
                <a:close/>
              </a:path>
            </a:pathLst>
          </a:custGeom>
          <a:solidFill>
            <a:srgbClr val="00B050"/>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264" tIns="79264" rIns="79264" bIns="79264" numCol="1" spcCol="1270" anchor="ctr" anchorCtr="0">
            <a:noAutofit/>
          </a:bodyPr>
          <a:lstStyle/>
          <a:p>
            <a:pPr algn="ctr">
              <a:lnSpc>
                <a:spcPct val="90000"/>
              </a:lnSpc>
              <a:spcBef>
                <a:spcPct val="20000"/>
              </a:spcBef>
              <a:spcAft>
                <a:spcPct val="35000"/>
              </a:spcAft>
              <a:buSzPct val="90000"/>
            </a:pPr>
            <a:r>
              <a:rPr lang="en-US" sz="1632" dirty="0">
                <a:solidFill>
                  <a:schemeClr val="bg1"/>
                </a:solidFill>
                <a:latin typeface="Segoe UI Light" panose="020B0502040204020203" pitchFamily="34" charset="0"/>
                <a:cs typeface="Segoe UI Light" panose="020B0502040204020203" pitchFamily="34" charset="0"/>
              </a:rPr>
              <a:t>Finish</a:t>
            </a:r>
            <a:br>
              <a:rPr lang="en-US" sz="1632" dirty="0">
                <a:solidFill>
                  <a:schemeClr val="bg1"/>
                </a:solidFill>
                <a:latin typeface="Segoe UI Light" panose="020B0502040204020203" pitchFamily="34" charset="0"/>
                <a:cs typeface="Segoe UI Light" panose="020B0502040204020203" pitchFamily="34" charset="0"/>
              </a:rPr>
            </a:br>
            <a:r>
              <a:rPr lang="en-US" sz="1224" dirty="0">
                <a:solidFill>
                  <a:schemeClr val="bg1"/>
                </a:solidFill>
                <a:latin typeface="Segoe UI Light" panose="020B0502040204020203" pitchFamily="34" charset="0"/>
                <a:cs typeface="Segoe UI Light" panose="020B0502040204020203" pitchFamily="34" charset="0"/>
              </a:rPr>
              <a:t>Windows 10</a:t>
            </a:r>
          </a:p>
        </p:txBody>
      </p:sp>
      <p:pic>
        <p:nvPicPr>
          <p:cNvPr id="20" name="Picture 19"/>
          <p:cNvPicPr>
            <a:picLocks noChangeAspect="1"/>
          </p:cNvPicPr>
          <p:nvPr/>
        </p:nvPicPr>
        <p:blipFill>
          <a:blip r:embed="rId3"/>
          <a:stretch>
            <a:fillRect/>
          </a:stretch>
        </p:blipFill>
        <p:spPr>
          <a:xfrm>
            <a:off x="9723437" y="124188"/>
            <a:ext cx="2608738" cy="526053"/>
          </a:xfrm>
          <a:prstGeom prst="rect">
            <a:avLst/>
          </a:prstGeom>
        </p:spPr>
      </p:pic>
      <p:sp>
        <p:nvSpPr>
          <p:cNvPr id="21" name="Rectangle 20"/>
          <p:cNvSpPr/>
          <p:nvPr/>
        </p:nvSpPr>
        <p:spPr bwMode="auto">
          <a:xfrm>
            <a:off x="11418665" y="352455"/>
            <a:ext cx="959072" cy="354300"/>
          </a:xfrm>
          <a:prstGeom prst="rect">
            <a:avLst/>
          </a:prstGeom>
          <a:noFill/>
          <a:ln w="762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949069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Considerations</a:t>
            </a:r>
          </a:p>
        </p:txBody>
      </p:sp>
    </p:spTree>
    <p:extLst>
      <p:ext uri="{BB962C8B-B14F-4D97-AF65-F5344CB8AC3E}">
        <p14:creationId xmlns:p14="http://schemas.microsoft.com/office/powerpoint/2010/main" val="24887310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44462"/>
            <a:ext cx="11889564" cy="1068387"/>
          </a:xfrm>
        </p:spPr>
        <p:txBody>
          <a:bodyPr/>
          <a:lstStyle/>
          <a:p>
            <a:pPr defTabSz="932634"/>
            <a:r>
              <a:rPr lang="en-US" sz="4896" spc="-104" dirty="0">
                <a:solidFill>
                  <a:srgbClr val="505050"/>
                </a:solidFill>
                <a:latin typeface="+mj-lt"/>
                <a:cs typeface="Segoe UI" pitchFamily="34" charset="0"/>
              </a:rPr>
              <a:t>Application Compatibility Testing</a:t>
            </a:r>
            <a:br>
              <a:rPr lang="en-US" sz="4080" spc="-104" dirty="0">
                <a:gradFill>
                  <a:gsLst>
                    <a:gs pos="0">
                      <a:schemeClr val="tx1"/>
                    </a:gs>
                    <a:gs pos="100000">
                      <a:schemeClr val="tx1"/>
                    </a:gs>
                  </a:gsLst>
                  <a:lin ang="5400000" scaled="0"/>
                </a:gradFill>
                <a:latin typeface="+mj-lt"/>
                <a:cs typeface="Segoe UI" pitchFamily="34" charset="0"/>
              </a:rPr>
            </a:br>
            <a:r>
              <a:rPr lang="en-US" sz="4080" spc="-104" dirty="0">
                <a:gradFill>
                  <a:gsLst>
                    <a:gs pos="0">
                      <a:schemeClr val="tx1"/>
                    </a:gs>
                    <a:gs pos="100000">
                      <a:schemeClr val="tx1"/>
                    </a:gs>
                  </a:gsLst>
                  <a:lin ang="5400000" scaled="0"/>
                </a:gradFill>
                <a:latin typeface="+mj-lt"/>
                <a:cs typeface="Segoe UI" pitchFamily="34" charset="0"/>
              </a:rPr>
              <a:t>  </a:t>
            </a:r>
            <a:r>
              <a:rPr lang="en-US" sz="3200" spc="-104" dirty="0">
                <a:solidFill>
                  <a:srgbClr val="0078D7"/>
                </a:solidFill>
                <a:latin typeface="+mj-lt"/>
                <a:cs typeface="Segoe UI" pitchFamily="34" charset="0"/>
              </a:rPr>
              <a:t>Windows as a Service requires a new approach</a:t>
            </a:r>
            <a:endParaRPr lang="en-US" sz="4080" spc="-104" dirty="0">
              <a:solidFill>
                <a:srgbClr val="0078D7"/>
              </a:solidFill>
              <a:latin typeface="+mj-lt"/>
              <a:cs typeface="Segoe UI" pitchFamily="34" charset="0"/>
            </a:endParaRPr>
          </a:p>
        </p:txBody>
      </p:sp>
      <p:sp>
        <p:nvSpPr>
          <p:cNvPr id="5" name="Text Placeholder 4"/>
          <p:cNvSpPr>
            <a:spLocks noGrp="1"/>
          </p:cNvSpPr>
          <p:nvPr>
            <p:ph type="body" sz="quarter" idx="10"/>
          </p:nvPr>
        </p:nvSpPr>
        <p:spPr>
          <a:xfrm>
            <a:off x="274639" y="1672928"/>
            <a:ext cx="11887200" cy="5155257"/>
          </a:xfrm>
        </p:spPr>
        <p:txBody>
          <a:bodyPr/>
          <a:lstStyle/>
          <a:p>
            <a:pPr>
              <a:lnSpc>
                <a:spcPct val="100000"/>
              </a:lnSpc>
              <a:spcBef>
                <a:spcPts val="0"/>
              </a:spcBef>
              <a:spcAft>
                <a:spcPts val="600"/>
              </a:spcAft>
            </a:pPr>
            <a:r>
              <a:rPr lang="en-US" sz="3600" dirty="0"/>
              <a:t>Identify mission-critical applications and web sites</a:t>
            </a:r>
          </a:p>
          <a:p>
            <a:pPr lvl="2">
              <a:lnSpc>
                <a:spcPct val="100000"/>
              </a:lnSpc>
              <a:spcBef>
                <a:spcPts val="0"/>
              </a:spcBef>
              <a:spcAft>
                <a:spcPts val="600"/>
              </a:spcAft>
            </a:pPr>
            <a:r>
              <a:rPr lang="en-US" sz="2400" dirty="0"/>
              <a:t>Focus testing effort on just these apps</a:t>
            </a:r>
          </a:p>
          <a:p>
            <a:pPr>
              <a:lnSpc>
                <a:spcPct val="100000"/>
              </a:lnSpc>
              <a:spcBef>
                <a:spcPts val="0"/>
              </a:spcBef>
              <a:spcAft>
                <a:spcPts val="600"/>
              </a:spcAft>
            </a:pPr>
            <a:r>
              <a:rPr lang="en-US" sz="3600" dirty="0"/>
              <a:t>Leverage internal flights for testing other applications and web sites</a:t>
            </a:r>
          </a:p>
          <a:p>
            <a:pPr lvl="2">
              <a:lnSpc>
                <a:spcPct val="100000"/>
              </a:lnSpc>
              <a:spcBef>
                <a:spcPts val="0"/>
              </a:spcBef>
              <a:spcAft>
                <a:spcPts val="600"/>
              </a:spcAft>
            </a:pPr>
            <a:r>
              <a:rPr lang="en-US" sz="2400" dirty="0"/>
              <a:t>From initial pilot groups to large populations of users</a:t>
            </a:r>
          </a:p>
          <a:p>
            <a:pPr lvl="2">
              <a:lnSpc>
                <a:spcPct val="100000"/>
              </a:lnSpc>
              <a:spcBef>
                <a:spcPts val="0"/>
              </a:spcBef>
              <a:spcAft>
                <a:spcPts val="600"/>
              </a:spcAft>
            </a:pPr>
            <a:r>
              <a:rPr lang="en-US" sz="2400" dirty="0"/>
              <a:t>Define groups to ensure broad hardware and software coverage prior to broad deployment</a:t>
            </a:r>
          </a:p>
          <a:p>
            <a:pPr lvl="2">
              <a:lnSpc>
                <a:spcPct val="100000"/>
              </a:lnSpc>
              <a:spcBef>
                <a:spcPts val="0"/>
              </a:spcBef>
              <a:spcAft>
                <a:spcPts val="600"/>
              </a:spcAft>
            </a:pPr>
            <a:r>
              <a:rPr lang="en-US" sz="2400" dirty="0"/>
              <a:t>React to issues reported, remediate issues before expanding</a:t>
            </a:r>
          </a:p>
          <a:p>
            <a:pPr>
              <a:lnSpc>
                <a:spcPct val="100000"/>
              </a:lnSpc>
              <a:spcBef>
                <a:spcPts val="0"/>
              </a:spcBef>
              <a:spcAft>
                <a:spcPts val="600"/>
              </a:spcAft>
            </a:pPr>
            <a:r>
              <a:rPr lang="en-US" sz="3600" dirty="0"/>
              <a:t>Continue to pressure ISVs to adopt new model</a:t>
            </a:r>
          </a:p>
          <a:p>
            <a:pPr lvl="2">
              <a:lnSpc>
                <a:spcPct val="100000"/>
              </a:lnSpc>
              <a:spcBef>
                <a:spcPts val="0"/>
              </a:spcBef>
              <a:spcAft>
                <a:spcPts val="600"/>
              </a:spcAft>
            </a:pPr>
            <a:r>
              <a:rPr lang="en-US" sz="2400" dirty="0">
                <a:gradFill>
                  <a:gsLst>
                    <a:gs pos="1250">
                      <a:schemeClr val="tx1"/>
                    </a:gs>
                    <a:gs pos="100000">
                      <a:schemeClr val="tx1"/>
                    </a:gs>
                  </a:gsLst>
                  <a:lin ang="5400000" scaled="0"/>
                </a:gradFill>
                <a:latin typeface="+mn-lt"/>
              </a:rPr>
              <a:t>It works vs. it is supported by the ISV</a:t>
            </a:r>
          </a:p>
        </p:txBody>
      </p:sp>
    </p:spTree>
    <p:extLst>
      <p:ext uri="{BB962C8B-B14F-4D97-AF65-F5344CB8AC3E}">
        <p14:creationId xmlns:p14="http://schemas.microsoft.com/office/powerpoint/2010/main" val="130272443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05050"/>
                </a:solidFill>
              </a:rPr>
              <a:t>Windows Upgrade Assessment Tools</a:t>
            </a:r>
          </a:p>
        </p:txBody>
      </p:sp>
      <p:sp>
        <p:nvSpPr>
          <p:cNvPr id="5" name="Text Placeholder 4"/>
          <p:cNvSpPr>
            <a:spLocks noGrp="1"/>
          </p:cNvSpPr>
          <p:nvPr>
            <p:ph type="body" sz="quarter" idx="10"/>
          </p:nvPr>
        </p:nvSpPr>
        <p:spPr>
          <a:xfrm>
            <a:off x="274638" y="1212850"/>
            <a:ext cx="11887200" cy="2462213"/>
          </a:xfrm>
        </p:spPr>
        <p:txBody>
          <a:bodyPr/>
          <a:lstStyle/>
          <a:p>
            <a:pPr>
              <a:lnSpc>
                <a:spcPct val="100000"/>
              </a:lnSpc>
              <a:spcBef>
                <a:spcPts val="0"/>
              </a:spcBef>
              <a:spcAft>
                <a:spcPts val="600"/>
              </a:spcAft>
            </a:pPr>
            <a:r>
              <a:rPr lang="en-US" dirty="0"/>
              <a:t>Windows Upgrade Analytics</a:t>
            </a:r>
          </a:p>
          <a:p>
            <a:pPr lvl="2">
              <a:lnSpc>
                <a:spcPct val="100000"/>
              </a:lnSpc>
              <a:spcBef>
                <a:spcPts val="0"/>
              </a:spcBef>
              <a:spcAft>
                <a:spcPts val="600"/>
              </a:spcAft>
            </a:pPr>
            <a:r>
              <a:rPr lang="en-US" sz="2400" dirty="0"/>
              <a:t>https://www.microsoft.com/en-us/WindowsForBusiness/upgrade-analytics</a:t>
            </a:r>
          </a:p>
          <a:p>
            <a:pPr>
              <a:lnSpc>
                <a:spcPct val="100000"/>
              </a:lnSpc>
              <a:spcBef>
                <a:spcPts val="600"/>
              </a:spcBef>
              <a:spcAft>
                <a:spcPts val="600"/>
              </a:spcAft>
            </a:pPr>
            <a:r>
              <a:rPr lang="en-US" dirty="0"/>
              <a:t>Ready for Windows</a:t>
            </a:r>
          </a:p>
          <a:p>
            <a:pPr lvl="2">
              <a:lnSpc>
                <a:spcPct val="100000"/>
              </a:lnSpc>
              <a:spcBef>
                <a:spcPts val="0"/>
              </a:spcBef>
              <a:spcAft>
                <a:spcPts val="600"/>
              </a:spcAft>
            </a:pPr>
            <a:r>
              <a:rPr lang="en-US" sz="2400" dirty="0"/>
              <a:t>https://www.readyforwindows.com/</a:t>
            </a:r>
          </a:p>
        </p:txBody>
      </p:sp>
    </p:spTree>
    <p:extLst>
      <p:ext uri="{BB962C8B-B14F-4D97-AF65-F5344CB8AC3E}">
        <p14:creationId xmlns:p14="http://schemas.microsoft.com/office/powerpoint/2010/main" val="12110042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941" name="think-cell Slide" r:id="rId5" imgW="378" imgH="379" progId="TCLayout.ActiveDocument.1">
                  <p:embed/>
                </p:oleObj>
              </mc:Choice>
              <mc:Fallback>
                <p:oleObj name="think-cell Slide" r:id="rId5" imgW="378" imgH="379"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 Placeholder 2"/>
          <p:cNvSpPr>
            <a:spLocks noGrp="1"/>
          </p:cNvSpPr>
          <p:nvPr>
            <p:ph type="body" sz="quarter" idx="10"/>
          </p:nvPr>
        </p:nvSpPr>
        <p:spPr>
          <a:xfrm>
            <a:off x="457199" y="1592262"/>
            <a:ext cx="5959785" cy="4846638"/>
          </a:xfrm>
        </p:spPr>
        <p:txBody>
          <a:bodyPr lIns="0" tIns="0" rIns="0" bIns="0">
            <a:noAutofit/>
          </a:bodyPr>
          <a:lstStyle/>
          <a:p>
            <a:pPr marL="231775" indent="-231775">
              <a:lnSpc>
                <a:spcPct val="100000"/>
              </a:lnSpc>
              <a:spcBef>
                <a:spcPts val="600"/>
              </a:spcBef>
            </a:pPr>
            <a:r>
              <a:rPr lang="en-US" sz="2200" dirty="0">
                <a:solidFill>
                  <a:schemeClr val="tx1"/>
                </a:solidFill>
              </a:rPr>
              <a:t>Free service from Microsoft </a:t>
            </a:r>
          </a:p>
          <a:p>
            <a:pPr marL="231775" indent="-231775">
              <a:lnSpc>
                <a:spcPct val="100000"/>
              </a:lnSpc>
              <a:spcBef>
                <a:spcPts val="600"/>
              </a:spcBef>
            </a:pPr>
            <a:r>
              <a:rPr lang="en-US" sz="2200" dirty="0">
                <a:solidFill>
                  <a:schemeClr val="tx1"/>
                </a:solidFill>
              </a:rPr>
              <a:t>Uses “Tagged” telemetry feed from registered client site</a:t>
            </a:r>
          </a:p>
          <a:p>
            <a:pPr marL="231775" indent="-231775">
              <a:lnSpc>
                <a:spcPct val="100000"/>
              </a:lnSpc>
              <a:spcBef>
                <a:spcPts val="600"/>
              </a:spcBef>
            </a:pPr>
            <a:r>
              <a:rPr lang="en-US" sz="2200" dirty="0">
                <a:solidFill>
                  <a:schemeClr val="tx1"/>
                </a:solidFill>
              </a:rPr>
              <a:t>Deployment dashboard </a:t>
            </a:r>
          </a:p>
          <a:p>
            <a:pPr marL="231775" indent="-231775">
              <a:lnSpc>
                <a:spcPct val="100000"/>
              </a:lnSpc>
              <a:spcBef>
                <a:spcPts val="600"/>
              </a:spcBef>
            </a:pPr>
            <a:r>
              <a:rPr lang="en-US" sz="2200" dirty="0">
                <a:solidFill>
                  <a:schemeClr val="tx1"/>
                </a:solidFill>
              </a:rPr>
              <a:t>“Devices Ready to Deploy” Reports</a:t>
            </a:r>
          </a:p>
          <a:p>
            <a:pPr marL="231775" indent="-231775">
              <a:lnSpc>
                <a:spcPct val="100000"/>
              </a:lnSpc>
              <a:spcBef>
                <a:spcPts val="600"/>
              </a:spcBef>
            </a:pPr>
            <a:r>
              <a:rPr lang="en-US" sz="2200" dirty="0">
                <a:solidFill>
                  <a:schemeClr val="tx1"/>
                </a:solidFill>
              </a:rPr>
              <a:t>Inventory reports: devices, drivers and applications</a:t>
            </a:r>
          </a:p>
          <a:p>
            <a:pPr marL="231775" indent="-231775">
              <a:lnSpc>
                <a:spcPct val="100000"/>
              </a:lnSpc>
              <a:spcBef>
                <a:spcPts val="600"/>
              </a:spcBef>
            </a:pPr>
            <a:r>
              <a:rPr lang="en-US" sz="2200" dirty="0">
                <a:solidFill>
                  <a:schemeClr val="tx1"/>
                </a:solidFill>
              </a:rPr>
              <a:t>Device level app usage information </a:t>
            </a:r>
          </a:p>
          <a:p>
            <a:pPr marL="231775" indent="-231775">
              <a:lnSpc>
                <a:spcPct val="100000"/>
              </a:lnSpc>
              <a:spcBef>
                <a:spcPts val="600"/>
              </a:spcBef>
            </a:pPr>
            <a:r>
              <a:rPr lang="en-US" sz="2200" dirty="0">
                <a:solidFill>
                  <a:schemeClr val="tx1"/>
                </a:solidFill>
              </a:rPr>
              <a:t>App and driver report – known issues to Microsoft</a:t>
            </a:r>
          </a:p>
          <a:p>
            <a:pPr marL="231775" indent="-231775">
              <a:lnSpc>
                <a:spcPct val="100000"/>
              </a:lnSpc>
              <a:spcBef>
                <a:spcPts val="600"/>
              </a:spcBef>
            </a:pPr>
            <a:r>
              <a:rPr lang="en-US" sz="2200" dirty="0">
                <a:solidFill>
                  <a:schemeClr val="tx1"/>
                </a:solidFill>
              </a:rPr>
              <a:t>Deployment validation tool</a:t>
            </a:r>
          </a:p>
          <a:p>
            <a:pPr marL="231775" indent="-231775">
              <a:lnSpc>
                <a:spcPct val="100000"/>
              </a:lnSpc>
              <a:spcBef>
                <a:spcPts val="600"/>
              </a:spcBef>
            </a:pPr>
            <a:r>
              <a:rPr lang="en-US" sz="2200" dirty="0">
                <a:solidFill>
                  <a:schemeClr val="tx1"/>
                </a:solidFill>
              </a:rPr>
              <a:t>Data export into management tools (e.g. SCCM)</a:t>
            </a:r>
          </a:p>
        </p:txBody>
      </p:sp>
      <p:sp>
        <p:nvSpPr>
          <p:cNvPr id="2" name="Title 1"/>
          <p:cNvSpPr>
            <a:spLocks noGrp="1"/>
          </p:cNvSpPr>
          <p:nvPr>
            <p:ph type="title"/>
          </p:nvPr>
        </p:nvSpPr>
        <p:spPr>
          <a:xfrm>
            <a:off x="274639" y="144462"/>
            <a:ext cx="11889564" cy="917575"/>
          </a:xfrm>
        </p:spPr>
        <p:txBody>
          <a:bodyPr/>
          <a:lstStyle/>
          <a:p>
            <a:r>
              <a:rPr lang="en-US" sz="4400" dirty="0">
                <a:solidFill>
                  <a:schemeClr val="tx1"/>
                </a:solidFill>
              </a:rPr>
              <a:t>New Upgrade Analytics Service supports your management of Windows 10 and future upgrades</a:t>
            </a:r>
            <a:endParaRPr lang="en-US" sz="3200" dirty="0">
              <a:solidFill>
                <a:schemeClr val="tx1"/>
              </a:solidFill>
            </a:endParaRPr>
          </a:p>
        </p:txBody>
      </p:sp>
      <p:pic>
        <p:nvPicPr>
          <p:cNvPr id="5" name="Picture 4"/>
          <p:cNvPicPr>
            <a:picLocks noChangeAspect="1"/>
          </p:cNvPicPr>
          <p:nvPr/>
        </p:nvPicPr>
        <p:blipFill rotWithShape="1">
          <a:blip r:embed="rId7"/>
          <a:srcRect t="1344" b="33077"/>
          <a:stretch/>
        </p:blipFill>
        <p:spPr>
          <a:xfrm>
            <a:off x="9310230" y="1555431"/>
            <a:ext cx="2669045" cy="2875871"/>
          </a:xfrm>
          <a:prstGeom prst="rect">
            <a:avLst/>
          </a:prstGeom>
          <a:ln>
            <a:noFill/>
          </a:ln>
          <a:effectLst/>
        </p:spPr>
      </p:pic>
      <p:pic>
        <p:nvPicPr>
          <p:cNvPr id="6" name="Picture 5"/>
          <p:cNvPicPr>
            <a:picLocks noChangeAspect="1"/>
          </p:cNvPicPr>
          <p:nvPr/>
        </p:nvPicPr>
        <p:blipFill rotWithShape="1">
          <a:blip r:embed="rId8"/>
          <a:srcRect b="33077"/>
          <a:stretch/>
        </p:blipFill>
        <p:spPr>
          <a:xfrm>
            <a:off x="6551101" y="1555431"/>
            <a:ext cx="2625013" cy="2875871"/>
          </a:xfrm>
          <a:prstGeom prst="rect">
            <a:avLst/>
          </a:prstGeom>
          <a:ln>
            <a:noFill/>
          </a:ln>
          <a:effectLst/>
        </p:spPr>
      </p:pic>
      <p:pic>
        <p:nvPicPr>
          <p:cNvPr id="8" name="Picture 7"/>
          <p:cNvPicPr>
            <a:picLocks noChangeAspect="1"/>
          </p:cNvPicPr>
          <p:nvPr/>
        </p:nvPicPr>
        <p:blipFill rotWithShape="1">
          <a:blip r:embed="rId9"/>
          <a:srcRect b="35897"/>
          <a:stretch/>
        </p:blipFill>
        <p:spPr>
          <a:xfrm>
            <a:off x="6551101" y="4576360"/>
            <a:ext cx="5428174" cy="1821736"/>
          </a:xfrm>
          <a:prstGeom prst="rect">
            <a:avLst/>
          </a:prstGeom>
          <a:ln>
            <a:noFill/>
          </a:ln>
          <a:effectLst/>
        </p:spPr>
      </p:pic>
      <p:sp>
        <p:nvSpPr>
          <p:cNvPr id="4" name="TextBox 3"/>
          <p:cNvSpPr txBox="1"/>
          <p:nvPr/>
        </p:nvSpPr>
        <p:spPr>
          <a:xfrm>
            <a:off x="457200" y="6191251"/>
            <a:ext cx="612129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hlinkClick r:id="rId10"/>
              </a:rPr>
              <a:t>Upgrade Analytics Service for Windows 10</a:t>
            </a:r>
            <a:endParaRPr lang="en-US" sz="2400" dirty="0">
              <a:solidFill>
                <a:srgbClr val="FF0000"/>
              </a:solidFill>
              <a:highlight>
                <a:srgbClr val="FFFF00"/>
              </a:highlight>
            </a:endParaRPr>
          </a:p>
        </p:txBody>
      </p:sp>
    </p:spTree>
    <p:extLst>
      <p:ext uri="{BB962C8B-B14F-4D97-AF65-F5344CB8AC3E}">
        <p14:creationId xmlns:p14="http://schemas.microsoft.com/office/powerpoint/2010/main" val="4072886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a:t>
            </a:r>
            <a:r>
              <a:rPr lang="en-US" dirty="0">
                <a:solidFill>
                  <a:schemeClr val="tx2"/>
                </a:solidFill>
              </a:rPr>
              <a:t>e</a:t>
            </a:r>
            <a:r>
              <a:rPr lang="en-US" dirty="0"/>
              <a:t>ady for Windows program helps ISVs succeed with Windows 10 AND </a:t>
            </a:r>
            <a:r>
              <a:rPr lang="en-US" dirty="0" err="1"/>
              <a:t>WaaS</a:t>
            </a:r>
            <a:r>
              <a:rPr lang="en-US" dirty="0"/>
              <a:t> </a:t>
            </a:r>
          </a:p>
        </p:txBody>
      </p:sp>
      <p:grpSp>
        <p:nvGrpSpPr>
          <p:cNvPr id="2" name="Group 1"/>
          <p:cNvGrpSpPr/>
          <p:nvPr/>
        </p:nvGrpSpPr>
        <p:grpSpPr>
          <a:xfrm>
            <a:off x="292785" y="1781045"/>
            <a:ext cx="2285676" cy="5065978"/>
            <a:chOff x="291945" y="1780801"/>
            <a:chExt cx="2286000" cy="5066697"/>
          </a:xfrm>
        </p:grpSpPr>
        <p:sp>
          <p:nvSpPr>
            <p:cNvPr id="10" name="Rectangle 9"/>
            <p:cNvSpPr/>
            <p:nvPr/>
          </p:nvSpPr>
          <p:spPr bwMode="auto">
            <a:xfrm>
              <a:off x="291945" y="1780801"/>
              <a:ext cx="2286000" cy="49246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274" y="1945835"/>
              <a:ext cx="1941342" cy="1941342"/>
            </a:xfrm>
            <a:prstGeom prst="rect">
              <a:avLst/>
            </a:prstGeom>
          </p:spPr>
        </p:pic>
        <p:sp>
          <p:nvSpPr>
            <p:cNvPr id="4" name="TextBox 3"/>
            <p:cNvSpPr txBox="1"/>
            <p:nvPr/>
          </p:nvSpPr>
          <p:spPr>
            <a:xfrm>
              <a:off x="468860" y="3956143"/>
              <a:ext cx="1954851" cy="988283"/>
            </a:xfrm>
            <a:prstGeom prst="rect">
              <a:avLst/>
            </a:prstGeom>
            <a:noFill/>
          </p:spPr>
          <p:txBody>
            <a:bodyPr wrap="square" lIns="0" tIns="0" rIns="0" bIns="0" rtlCol="0">
              <a:spAutoFit/>
            </a:bodyPr>
            <a:lstStyle/>
            <a:p>
              <a:pPr defTabSz="932597">
                <a:lnSpc>
                  <a:spcPct val="90000"/>
                </a:lnSpc>
                <a:spcAft>
                  <a:spcPts val="600"/>
                </a:spcAft>
              </a:pPr>
              <a:r>
                <a:rPr lang="en-US" sz="1399" kern="0" dirty="0">
                  <a:solidFill>
                    <a:sysClr val="windowText" lastClr="000000"/>
                  </a:solidFill>
                </a:rPr>
                <a:t>Join the Windows Insiders Program community to help shape the future of Windows, get early releases and more.</a:t>
              </a:r>
            </a:p>
          </p:txBody>
        </p:sp>
        <p:sp>
          <p:nvSpPr>
            <p:cNvPr id="16" name="TextBox 15"/>
            <p:cNvSpPr txBox="1"/>
            <p:nvPr/>
          </p:nvSpPr>
          <p:spPr>
            <a:xfrm>
              <a:off x="468860" y="5309342"/>
              <a:ext cx="2014458" cy="627896"/>
            </a:xfrm>
            <a:prstGeom prst="rect">
              <a:avLst/>
            </a:prstGeom>
            <a:noFill/>
          </p:spPr>
          <p:txBody>
            <a:bodyPr wrap="square" lIns="0" tIns="0" rIns="0" bIns="0" rtlCol="0">
              <a:spAutoFit/>
            </a:bodyPr>
            <a:lstStyle/>
            <a:p>
              <a:pPr defTabSz="932563"/>
              <a:r>
                <a:rPr lang="en-US" sz="1000" kern="0" dirty="0">
                  <a:solidFill>
                    <a:sysClr val="windowText" lastClr="000000"/>
                  </a:solidFill>
                  <a:hlinkClick r:id="rId4"/>
                </a:rPr>
                <a:t>Download</a:t>
              </a:r>
              <a:r>
                <a:rPr lang="en-US" sz="1000" kern="0" dirty="0">
                  <a:solidFill>
                    <a:sysClr val="windowText" lastClr="000000"/>
                  </a:solidFill>
                </a:rPr>
                <a:t> a preview build of the latest Windows SDK and Emulator to explore what's new in building apps. for Windows.</a:t>
              </a:r>
            </a:p>
          </p:txBody>
        </p:sp>
        <p:sp>
          <p:nvSpPr>
            <p:cNvPr id="9" name="TextBox 8"/>
            <p:cNvSpPr txBox="1"/>
            <p:nvPr/>
          </p:nvSpPr>
          <p:spPr>
            <a:xfrm>
              <a:off x="1682113" y="5943458"/>
              <a:ext cx="881149" cy="904040"/>
            </a:xfrm>
            <a:prstGeom prst="rect">
              <a:avLst/>
            </a:prstGeom>
            <a:noFill/>
          </p:spPr>
          <p:txBody>
            <a:bodyPr wrap="square" lIns="0" tIns="0" rIns="0" bIns="0" rtlCol="0" anchor="b">
              <a:spAutoFit/>
            </a:bodyPr>
            <a:lstStyle/>
            <a:p>
              <a:pPr algn="r" defTabSz="932597">
                <a:lnSpc>
                  <a:spcPct val="90000"/>
                </a:lnSpc>
                <a:spcAft>
                  <a:spcPts val="600"/>
                </a:spcAft>
              </a:pPr>
              <a:r>
                <a:rPr lang="en-US" sz="6399" kern="0" dirty="0">
                  <a:solidFill>
                    <a:schemeClr val="bg2">
                      <a:lumMod val="75000"/>
                    </a:schemeClr>
                  </a:solidFill>
                </a:rPr>
                <a:t>1</a:t>
              </a:r>
            </a:p>
          </p:txBody>
        </p:sp>
      </p:grpSp>
      <p:grpSp>
        <p:nvGrpSpPr>
          <p:cNvPr id="20" name="Group 19"/>
          <p:cNvGrpSpPr/>
          <p:nvPr/>
        </p:nvGrpSpPr>
        <p:grpSpPr>
          <a:xfrm>
            <a:off x="5055081" y="1779168"/>
            <a:ext cx="2363446" cy="5067855"/>
            <a:chOff x="7317960" y="1778924"/>
            <a:chExt cx="2363781" cy="5068574"/>
          </a:xfrm>
        </p:grpSpPr>
        <p:sp>
          <p:nvSpPr>
            <p:cNvPr id="39" name="Rectangle 38"/>
            <p:cNvSpPr/>
            <p:nvPr/>
          </p:nvSpPr>
          <p:spPr bwMode="auto">
            <a:xfrm>
              <a:off x="7342944" y="1778924"/>
              <a:ext cx="2286000" cy="49265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7494533" y="3948629"/>
              <a:ext cx="2187208" cy="1098165"/>
            </a:xfrm>
            <a:prstGeom prst="rect">
              <a:avLst/>
            </a:prstGeom>
            <a:noFill/>
          </p:spPr>
          <p:txBody>
            <a:bodyPr wrap="square" lIns="0" tIns="0" rIns="0" bIns="0" rtlCol="0">
              <a:spAutoFit/>
            </a:bodyPr>
            <a:lstStyle/>
            <a:p>
              <a:pPr defTabSz="932563"/>
              <a:r>
                <a:rPr lang="en-US" sz="1399" kern="0" dirty="0">
                  <a:solidFill>
                    <a:srgbClr val="505050"/>
                  </a:solidFill>
                </a:rPr>
                <a:t>Get your application in front of  Microsoft’s global </a:t>
              </a:r>
              <a:r>
                <a:rPr lang="en-US" sz="1399" kern="0" dirty="0">
                  <a:solidFill>
                    <a:srgbClr val="0078D7"/>
                  </a:solidFill>
                  <a:hlinkClick r:id="rId5"/>
                </a:rPr>
                <a:t>Ready for Windows Directory </a:t>
              </a:r>
              <a:r>
                <a:rPr lang="en-US" sz="1399" kern="0" dirty="0">
                  <a:solidFill>
                    <a:srgbClr val="505050"/>
                  </a:solidFill>
                </a:rPr>
                <a:t>for IT decision makers around the world.</a:t>
              </a:r>
            </a:p>
          </p:txBody>
        </p:sp>
        <p:sp>
          <p:nvSpPr>
            <p:cNvPr id="31" name="TextBox 30"/>
            <p:cNvSpPr txBox="1"/>
            <p:nvPr/>
          </p:nvSpPr>
          <p:spPr>
            <a:xfrm>
              <a:off x="7494533" y="5301828"/>
              <a:ext cx="2130730" cy="313949"/>
            </a:xfrm>
            <a:prstGeom prst="rect">
              <a:avLst/>
            </a:prstGeom>
            <a:noFill/>
          </p:spPr>
          <p:txBody>
            <a:bodyPr wrap="square" lIns="0" tIns="0" rIns="91427" bIns="0" rtlCol="0">
              <a:spAutoFit/>
            </a:bodyPr>
            <a:lstStyle/>
            <a:p>
              <a:pPr defTabSz="932563"/>
              <a:r>
                <a:rPr lang="en-US" sz="1000" kern="0" dirty="0">
                  <a:solidFill>
                    <a:sysClr val="windowText" lastClr="000000"/>
                  </a:solidFill>
                  <a:hlinkClick r:id="rId6"/>
                </a:rPr>
                <a:t>Submit</a:t>
              </a:r>
              <a:r>
                <a:rPr lang="en-US" sz="1000" kern="0" dirty="0">
                  <a:solidFill>
                    <a:sysClr val="windowText" lastClr="000000"/>
                  </a:solidFill>
                </a:rPr>
                <a:t> your compatible application to the Ready for Windows Directory.</a:t>
              </a:r>
            </a:p>
          </p:txBody>
        </p:sp>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r="8407"/>
            <a:stretch/>
          </p:blipFill>
          <p:spPr>
            <a:xfrm>
              <a:off x="7317960" y="2383971"/>
              <a:ext cx="2333686" cy="1292865"/>
            </a:xfrm>
            <a:prstGeom prst="rect">
              <a:avLst/>
            </a:prstGeom>
          </p:spPr>
        </p:pic>
        <p:sp>
          <p:nvSpPr>
            <p:cNvPr id="44" name="TextBox 43"/>
            <p:cNvSpPr txBox="1"/>
            <p:nvPr/>
          </p:nvSpPr>
          <p:spPr>
            <a:xfrm>
              <a:off x="8734600" y="5943458"/>
              <a:ext cx="881149" cy="904040"/>
            </a:xfrm>
            <a:prstGeom prst="rect">
              <a:avLst/>
            </a:prstGeom>
            <a:noFill/>
          </p:spPr>
          <p:txBody>
            <a:bodyPr wrap="square" lIns="0" tIns="0" rIns="0" bIns="0" rtlCol="0" anchor="b">
              <a:spAutoFit/>
            </a:bodyPr>
            <a:lstStyle/>
            <a:p>
              <a:pPr algn="r" defTabSz="932597">
                <a:lnSpc>
                  <a:spcPct val="90000"/>
                </a:lnSpc>
                <a:spcAft>
                  <a:spcPts val="600"/>
                </a:spcAft>
              </a:pPr>
              <a:r>
                <a:rPr lang="en-US" sz="6399" kern="0" dirty="0">
                  <a:solidFill>
                    <a:schemeClr val="bg2">
                      <a:lumMod val="75000"/>
                    </a:schemeClr>
                  </a:solidFill>
                </a:rPr>
                <a:t>3</a:t>
              </a:r>
            </a:p>
          </p:txBody>
        </p:sp>
      </p:grpSp>
      <p:grpSp>
        <p:nvGrpSpPr>
          <p:cNvPr id="26" name="Group 25"/>
          <p:cNvGrpSpPr/>
          <p:nvPr/>
        </p:nvGrpSpPr>
        <p:grpSpPr>
          <a:xfrm>
            <a:off x="7430059" y="1776119"/>
            <a:ext cx="2285676" cy="5070905"/>
            <a:chOff x="9693275" y="1775873"/>
            <a:chExt cx="2286000" cy="5071625"/>
          </a:xfrm>
        </p:grpSpPr>
        <p:sp>
          <p:nvSpPr>
            <p:cNvPr id="38" name="Rectangle 37"/>
            <p:cNvSpPr/>
            <p:nvPr/>
          </p:nvSpPr>
          <p:spPr bwMode="auto">
            <a:xfrm>
              <a:off x="9693275" y="1775873"/>
              <a:ext cx="2286000" cy="49265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9844651" y="3959647"/>
              <a:ext cx="1946296" cy="1098165"/>
            </a:xfrm>
            <a:prstGeom prst="rect">
              <a:avLst/>
            </a:prstGeom>
            <a:noFill/>
          </p:spPr>
          <p:txBody>
            <a:bodyPr wrap="square" lIns="0" tIns="0" rIns="0" bIns="0" rtlCol="0">
              <a:spAutoFit/>
            </a:bodyPr>
            <a:lstStyle/>
            <a:p>
              <a:pPr defTabSz="932563"/>
              <a:r>
                <a:rPr lang="en-US" sz="1399" kern="0" dirty="0">
                  <a:solidFill>
                    <a:srgbClr val="505050"/>
                  </a:solidFill>
                </a:rPr>
                <a:t>Use the new Windows </a:t>
              </a:r>
              <a:r>
                <a:rPr lang="en-US" sz="1399" kern="0" dirty="0">
                  <a:solidFill>
                    <a:srgbClr val="0078D7"/>
                  </a:solidFill>
                  <a:hlinkClick r:id="rId5"/>
                </a:rPr>
                <a:t>Compatible Logo </a:t>
              </a:r>
              <a:r>
                <a:rPr lang="en-US" sz="1399" kern="0" dirty="0">
                  <a:solidFill>
                    <a:srgbClr val="505050"/>
                  </a:solidFill>
                </a:rPr>
                <a:t>in your marketing materials and websites to grow sales opportunities.</a:t>
              </a:r>
            </a:p>
          </p:txBody>
        </p:sp>
        <p:sp>
          <p:nvSpPr>
            <p:cNvPr id="34" name="TextBox 33"/>
            <p:cNvSpPr txBox="1"/>
            <p:nvPr/>
          </p:nvSpPr>
          <p:spPr>
            <a:xfrm>
              <a:off x="9844651" y="5312846"/>
              <a:ext cx="1827108" cy="627896"/>
            </a:xfrm>
            <a:prstGeom prst="rect">
              <a:avLst/>
            </a:prstGeom>
            <a:noFill/>
          </p:spPr>
          <p:txBody>
            <a:bodyPr wrap="square" lIns="0" tIns="0" rIns="0" bIns="0" rtlCol="0">
              <a:spAutoFit/>
            </a:bodyPr>
            <a:lstStyle/>
            <a:p>
              <a:pPr defTabSz="932563"/>
              <a:r>
                <a:rPr lang="en-US" sz="1000" kern="0" dirty="0">
                  <a:solidFill>
                    <a:sysClr val="windowText" lastClr="000000"/>
                  </a:solidFill>
                  <a:hlinkClick r:id="rId8"/>
                </a:rPr>
                <a:t>Register</a:t>
              </a:r>
              <a:r>
                <a:rPr lang="en-US" sz="1000" kern="0" dirty="0">
                  <a:solidFill>
                    <a:sysClr val="windowText" lastClr="000000"/>
                  </a:solidFill>
                </a:rPr>
                <a:t> for the Windows 10 Compatible Logo Program and assure your customers of quality and compatibility.</a:t>
              </a:r>
            </a:p>
          </p:txBody>
        </p: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51366" y="2367530"/>
              <a:ext cx="1214889" cy="1517005"/>
            </a:xfrm>
            <a:prstGeom prst="rect">
              <a:avLst/>
            </a:prstGeom>
          </p:spPr>
        </p:pic>
        <p:sp>
          <p:nvSpPr>
            <p:cNvPr id="45" name="TextBox 44"/>
            <p:cNvSpPr txBox="1"/>
            <p:nvPr/>
          </p:nvSpPr>
          <p:spPr>
            <a:xfrm>
              <a:off x="11088682" y="5943458"/>
              <a:ext cx="881149" cy="904040"/>
            </a:xfrm>
            <a:prstGeom prst="rect">
              <a:avLst/>
            </a:prstGeom>
            <a:noFill/>
          </p:spPr>
          <p:txBody>
            <a:bodyPr wrap="square" lIns="0" tIns="0" rIns="0" bIns="0" rtlCol="0" anchor="b">
              <a:spAutoFit/>
            </a:bodyPr>
            <a:lstStyle/>
            <a:p>
              <a:pPr algn="r" defTabSz="932597">
                <a:lnSpc>
                  <a:spcPct val="90000"/>
                </a:lnSpc>
                <a:spcAft>
                  <a:spcPts val="600"/>
                </a:spcAft>
              </a:pPr>
              <a:r>
                <a:rPr lang="en-US" sz="6399" kern="0" dirty="0">
                  <a:solidFill>
                    <a:schemeClr val="bg2">
                      <a:lumMod val="75000"/>
                    </a:schemeClr>
                  </a:solidFill>
                </a:rPr>
                <a:t>4</a:t>
              </a:r>
            </a:p>
          </p:txBody>
        </p:sp>
      </p:grpSp>
      <p:grpSp>
        <p:nvGrpSpPr>
          <p:cNvPr id="21" name="Group 20"/>
          <p:cNvGrpSpPr/>
          <p:nvPr/>
        </p:nvGrpSpPr>
        <p:grpSpPr>
          <a:xfrm>
            <a:off x="9792275" y="1788995"/>
            <a:ext cx="2333652" cy="5058029"/>
            <a:chOff x="2642278" y="1783294"/>
            <a:chExt cx="2333983" cy="5058746"/>
          </a:xfrm>
        </p:grpSpPr>
        <p:sp>
          <p:nvSpPr>
            <p:cNvPr id="40" name="Rectangle 39"/>
            <p:cNvSpPr/>
            <p:nvPr/>
          </p:nvSpPr>
          <p:spPr bwMode="auto">
            <a:xfrm>
              <a:off x="2642278" y="1783294"/>
              <a:ext cx="2286000" cy="49265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p:cNvSpPr txBox="1"/>
            <p:nvPr/>
          </p:nvSpPr>
          <p:spPr>
            <a:xfrm>
              <a:off x="2779820" y="3959647"/>
              <a:ext cx="2187208" cy="878531"/>
            </a:xfrm>
            <a:prstGeom prst="rect">
              <a:avLst/>
            </a:prstGeom>
            <a:noFill/>
          </p:spPr>
          <p:txBody>
            <a:bodyPr wrap="square" lIns="0" tIns="0" rIns="0" bIns="0" rtlCol="0">
              <a:spAutoFit/>
            </a:bodyPr>
            <a:lstStyle/>
            <a:p>
              <a:pPr defTabSz="932563"/>
              <a:r>
                <a:rPr lang="en-US" sz="1399" kern="0" dirty="0">
                  <a:solidFill>
                    <a:srgbClr val="505050"/>
                  </a:solidFill>
                </a:rPr>
                <a:t>Use the Desktop Bridge to bring your existing desktop apps to the Universal Windows Platform</a:t>
              </a:r>
            </a:p>
          </p:txBody>
        </p:sp>
        <p:sp>
          <p:nvSpPr>
            <p:cNvPr id="37" name="TextBox 36"/>
            <p:cNvSpPr txBox="1"/>
            <p:nvPr/>
          </p:nvSpPr>
          <p:spPr>
            <a:xfrm>
              <a:off x="2779820" y="5312846"/>
              <a:ext cx="2196441" cy="563254"/>
            </a:xfrm>
            <a:prstGeom prst="rect">
              <a:avLst/>
            </a:prstGeom>
            <a:noFill/>
          </p:spPr>
          <p:txBody>
            <a:bodyPr wrap="square" lIns="0" tIns="0" rIns="91427" bIns="91427" rtlCol="0">
              <a:spAutoFit/>
            </a:bodyPr>
            <a:lstStyle/>
            <a:p>
              <a:pPr defTabSz="932563"/>
              <a:r>
                <a:rPr lang="en-US" sz="1000" kern="0" dirty="0">
                  <a:solidFill>
                    <a:sysClr val="windowText" lastClr="000000"/>
                  </a:solidFill>
                  <a:hlinkClick r:id="rId10"/>
                </a:rPr>
                <a:t>Download Desktop Application Converter</a:t>
              </a:r>
              <a:r>
                <a:rPr lang="en-US" sz="1000" kern="0" dirty="0">
                  <a:solidFill>
                    <a:sysClr val="windowText" lastClr="000000"/>
                  </a:solidFill>
                </a:rPr>
                <a:t> to make your applications available in the Windows Store. </a:t>
              </a:r>
            </a:p>
          </p:txBody>
        </p:sp>
        <p:grpSp>
          <p:nvGrpSpPr>
            <p:cNvPr id="14" name="Group 13"/>
            <p:cNvGrpSpPr/>
            <p:nvPr/>
          </p:nvGrpSpPr>
          <p:grpSpPr>
            <a:xfrm>
              <a:off x="2775052" y="1946006"/>
              <a:ext cx="1961669" cy="1938529"/>
              <a:chOff x="10017605" y="2313394"/>
              <a:chExt cx="1961669" cy="1938529"/>
            </a:xfrm>
          </p:grpSpPr>
          <p:pic>
            <p:nvPicPr>
              <p:cNvPr id="54" name="Picture 53"/>
              <p:cNvPicPr>
                <a:picLocks noChangeAspect="1"/>
              </p:cNvPicPr>
              <p:nvPr/>
            </p:nvPicPr>
            <p:blipFill rotWithShape="1">
              <a:blip r:embed="rId11" cstate="print">
                <a:extLst>
                  <a:ext uri="{28A0092B-C50C-407E-A947-70E740481C1C}">
                    <a14:useLocalDpi xmlns:a14="http://schemas.microsoft.com/office/drawing/2010/main" val="0"/>
                  </a:ext>
                </a:extLst>
              </a:blip>
              <a:srcRect l="31597" t="2490" r="30581" b="31066"/>
              <a:stretch/>
            </p:blipFill>
            <p:spPr>
              <a:xfrm>
                <a:off x="10017605" y="2313394"/>
                <a:ext cx="1961669" cy="1938529"/>
              </a:xfrm>
              <a:prstGeom prst="rect">
                <a:avLst/>
              </a:prstGeom>
            </p:spPr>
          </p:pic>
          <p:sp>
            <p:nvSpPr>
              <p:cNvPr id="5" name="Rectangle 4"/>
              <p:cNvSpPr/>
              <p:nvPr/>
            </p:nvSpPr>
            <p:spPr bwMode="auto">
              <a:xfrm>
                <a:off x="10481701" y="2345040"/>
                <a:ext cx="1095938" cy="210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6" name="TextBox 45"/>
            <p:cNvSpPr txBox="1"/>
            <p:nvPr/>
          </p:nvSpPr>
          <p:spPr>
            <a:xfrm>
              <a:off x="4030794" y="5938001"/>
              <a:ext cx="881149" cy="904039"/>
            </a:xfrm>
            <a:prstGeom prst="rect">
              <a:avLst/>
            </a:prstGeom>
            <a:noFill/>
          </p:spPr>
          <p:txBody>
            <a:bodyPr wrap="square" lIns="0" tIns="0" rIns="0" bIns="0" rtlCol="0" anchor="b">
              <a:spAutoFit/>
            </a:bodyPr>
            <a:lstStyle/>
            <a:p>
              <a:pPr algn="r" defTabSz="932597">
                <a:lnSpc>
                  <a:spcPct val="90000"/>
                </a:lnSpc>
                <a:spcAft>
                  <a:spcPts val="600"/>
                </a:spcAft>
              </a:pPr>
              <a:r>
                <a:rPr lang="en-US" sz="6399" kern="0" dirty="0">
                  <a:solidFill>
                    <a:schemeClr val="bg2">
                      <a:lumMod val="75000"/>
                    </a:schemeClr>
                  </a:solidFill>
                </a:rPr>
                <a:t>5</a:t>
              </a:r>
            </a:p>
          </p:txBody>
        </p:sp>
        <p:sp>
          <p:nvSpPr>
            <p:cNvPr id="11" name="TextBox 10"/>
            <p:cNvSpPr txBox="1"/>
            <p:nvPr/>
          </p:nvSpPr>
          <p:spPr>
            <a:xfrm>
              <a:off x="2858074" y="1983218"/>
              <a:ext cx="1837990" cy="410577"/>
            </a:xfrm>
            <a:prstGeom prst="rect">
              <a:avLst/>
            </a:prstGeom>
            <a:solidFill>
              <a:schemeClr val="bg1"/>
            </a:solidFill>
          </p:spPr>
          <p:txBody>
            <a:bodyPr wrap="square" lIns="91427" tIns="91427" rIns="91427" bIns="91427" rtlCol="0">
              <a:spAutoFit/>
            </a:bodyPr>
            <a:lstStyle/>
            <a:p>
              <a:pPr algn="ctr" defTabSz="932597">
                <a:lnSpc>
                  <a:spcPct val="90000"/>
                </a:lnSpc>
                <a:spcAft>
                  <a:spcPts val="600"/>
                </a:spcAft>
              </a:pPr>
              <a:r>
                <a:rPr lang="en-US" sz="1599" kern="0" dirty="0">
                  <a:solidFill>
                    <a:schemeClr val="tx2"/>
                  </a:solidFill>
                </a:rPr>
                <a:t>Desktop Bridge</a:t>
              </a:r>
            </a:p>
          </p:txBody>
        </p:sp>
      </p:grpSp>
      <p:sp>
        <p:nvSpPr>
          <p:cNvPr id="41" name="Rectangle 40"/>
          <p:cNvSpPr/>
          <p:nvPr/>
        </p:nvSpPr>
        <p:spPr bwMode="auto">
          <a:xfrm>
            <a:off x="2730062" y="1779168"/>
            <a:ext cx="2285676" cy="49258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2860809" y="3959581"/>
            <a:ext cx="2104898" cy="1317610"/>
          </a:xfrm>
          <a:prstGeom prst="rect">
            <a:avLst/>
          </a:prstGeom>
          <a:noFill/>
        </p:spPr>
        <p:txBody>
          <a:bodyPr wrap="square" lIns="0" tIns="0" rIns="0" bIns="0" rtlCol="0">
            <a:spAutoFit/>
          </a:bodyPr>
          <a:lstStyle/>
          <a:p>
            <a:pPr defTabSz="932563"/>
            <a:r>
              <a:rPr lang="en-US" sz="1399" kern="0" dirty="0">
                <a:solidFill>
                  <a:srgbClr val="505050"/>
                </a:solidFill>
              </a:rPr>
              <a:t>Leverage  the </a:t>
            </a:r>
            <a:r>
              <a:rPr lang="en-US" sz="1399" kern="0" dirty="0">
                <a:solidFill>
                  <a:srgbClr val="0078D7"/>
                </a:solidFill>
              </a:rPr>
              <a:t>Application Compatibility Cookbook </a:t>
            </a:r>
            <a:r>
              <a:rPr lang="en-US" sz="1399" kern="0" dirty="0">
                <a:solidFill>
                  <a:srgbClr val="505050"/>
                </a:solidFill>
              </a:rPr>
              <a:t>for guidance in verifying compatibility of existing and planned apps. for Windows 10. </a:t>
            </a:r>
          </a:p>
        </p:txBody>
      </p:sp>
      <p:sp>
        <p:nvSpPr>
          <p:cNvPr id="18" name="TextBox 17"/>
          <p:cNvSpPr txBox="1"/>
          <p:nvPr/>
        </p:nvSpPr>
        <p:spPr>
          <a:xfrm>
            <a:off x="2860810" y="5312589"/>
            <a:ext cx="2119229" cy="470856"/>
          </a:xfrm>
          <a:prstGeom prst="rect">
            <a:avLst/>
          </a:prstGeom>
          <a:noFill/>
        </p:spPr>
        <p:txBody>
          <a:bodyPr wrap="square" lIns="0" tIns="0" rIns="91427" bIns="0" rtlCol="0">
            <a:spAutoFit/>
          </a:bodyPr>
          <a:lstStyle/>
          <a:p>
            <a:pPr defTabSz="932563"/>
            <a:r>
              <a:rPr lang="en-US" sz="1000" kern="0" dirty="0">
                <a:solidFill>
                  <a:sysClr val="windowText" lastClr="000000"/>
                </a:solidFill>
                <a:hlinkClick r:id="rId12"/>
              </a:rPr>
              <a:t>Download</a:t>
            </a:r>
            <a:r>
              <a:rPr lang="en-US" sz="1000" kern="0" dirty="0">
                <a:solidFill>
                  <a:sysClr val="windowText" lastClr="000000"/>
                </a:solidFill>
              </a:rPr>
              <a:t> the Application Compatibility Cookbook for Windows 10.</a:t>
            </a:r>
          </a:p>
        </p:txBody>
      </p:sp>
      <p:sp>
        <p:nvSpPr>
          <p:cNvPr id="43" name="TextBox 42"/>
          <p:cNvSpPr txBox="1"/>
          <p:nvPr/>
        </p:nvSpPr>
        <p:spPr>
          <a:xfrm>
            <a:off x="4133656" y="5943112"/>
            <a:ext cx="881024" cy="903911"/>
          </a:xfrm>
          <a:prstGeom prst="rect">
            <a:avLst/>
          </a:prstGeom>
          <a:noFill/>
        </p:spPr>
        <p:txBody>
          <a:bodyPr wrap="square" lIns="0" tIns="0" rIns="0" bIns="0" rtlCol="0" anchor="b">
            <a:spAutoFit/>
          </a:bodyPr>
          <a:lstStyle/>
          <a:p>
            <a:pPr algn="r" defTabSz="932597">
              <a:lnSpc>
                <a:spcPct val="90000"/>
              </a:lnSpc>
              <a:spcAft>
                <a:spcPts val="600"/>
              </a:spcAft>
            </a:pPr>
            <a:r>
              <a:rPr lang="en-US" sz="6399" kern="0" dirty="0">
                <a:solidFill>
                  <a:schemeClr val="bg2">
                    <a:lumMod val="75000"/>
                  </a:schemeClr>
                </a:solidFill>
              </a:rPr>
              <a:t>2</a:t>
            </a:r>
          </a:p>
        </p:txBody>
      </p:sp>
      <p:pic>
        <p:nvPicPr>
          <p:cNvPr id="15" name="Picture 14"/>
          <p:cNvPicPr>
            <a:picLocks noChangeAspect="1"/>
          </p:cNvPicPr>
          <p:nvPr/>
        </p:nvPicPr>
        <p:blipFill>
          <a:blip r:embed="rId13"/>
          <a:stretch>
            <a:fillRect/>
          </a:stretch>
        </p:blipFill>
        <p:spPr>
          <a:xfrm>
            <a:off x="3110871" y="2610688"/>
            <a:ext cx="1577731" cy="1226049"/>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108144" y="2015566"/>
            <a:ext cx="1553941" cy="287479"/>
          </a:xfrm>
          <a:prstGeom prst="rect">
            <a:avLst/>
          </a:prstGeom>
        </p:spPr>
      </p:pic>
      <p:sp>
        <p:nvSpPr>
          <p:cNvPr id="6" name="TextBox 5"/>
          <p:cNvSpPr txBox="1"/>
          <p:nvPr/>
        </p:nvSpPr>
        <p:spPr>
          <a:xfrm>
            <a:off x="3269026" y="2131997"/>
            <a:ext cx="1687504" cy="572383"/>
          </a:xfrm>
          <a:prstGeom prst="rect">
            <a:avLst/>
          </a:prstGeom>
          <a:noFill/>
        </p:spPr>
        <p:txBody>
          <a:bodyPr wrap="square" lIns="182854" tIns="146283" rIns="182854" bIns="146283" rtlCol="0">
            <a:spAutoFit/>
          </a:bodyPr>
          <a:lstStyle/>
          <a:p>
            <a:pPr defTabSz="932597">
              <a:lnSpc>
                <a:spcPct val="90000"/>
              </a:lnSpc>
              <a:spcAft>
                <a:spcPts val="600"/>
              </a:spcAft>
            </a:pPr>
            <a:r>
              <a:rPr lang="en-US" sz="2000" kern="0" dirty="0">
                <a:solidFill>
                  <a:schemeClr val="tx2"/>
                </a:solidFill>
              </a:rPr>
              <a:t>Cookbook</a:t>
            </a:r>
          </a:p>
        </p:txBody>
      </p:sp>
      <p:sp>
        <p:nvSpPr>
          <p:cNvPr id="12" name="TextBox 11"/>
          <p:cNvSpPr txBox="1"/>
          <p:nvPr/>
        </p:nvSpPr>
        <p:spPr>
          <a:xfrm>
            <a:off x="4938992" y="1854948"/>
            <a:ext cx="2772173" cy="572383"/>
          </a:xfrm>
          <a:prstGeom prst="rect">
            <a:avLst/>
          </a:prstGeom>
          <a:noFill/>
        </p:spPr>
        <p:txBody>
          <a:bodyPr wrap="square" lIns="182854" tIns="146283" rIns="182854" bIns="146283" rtlCol="0">
            <a:spAutoFit/>
          </a:bodyPr>
          <a:lstStyle/>
          <a:p>
            <a:pPr defTabSz="932597">
              <a:lnSpc>
                <a:spcPct val="90000"/>
              </a:lnSpc>
              <a:spcAft>
                <a:spcPts val="600"/>
              </a:spcAft>
            </a:pPr>
            <a:r>
              <a:rPr lang="en-US" sz="2000" kern="0" dirty="0">
                <a:solidFill>
                  <a:schemeClr val="tx2"/>
                </a:solidFill>
              </a:rPr>
              <a:t>Ready For Windows</a:t>
            </a:r>
          </a:p>
        </p:txBody>
      </p:sp>
      <p:sp>
        <p:nvSpPr>
          <p:cNvPr id="25" name="TextBox 24"/>
          <p:cNvSpPr txBox="1"/>
          <p:nvPr/>
        </p:nvSpPr>
        <p:spPr>
          <a:xfrm>
            <a:off x="7352545" y="1811746"/>
            <a:ext cx="2720111" cy="572383"/>
          </a:xfrm>
          <a:prstGeom prst="rect">
            <a:avLst/>
          </a:prstGeom>
          <a:noFill/>
        </p:spPr>
        <p:txBody>
          <a:bodyPr wrap="square" lIns="182854" tIns="146283" rIns="182854" bIns="146283" rtlCol="0">
            <a:spAutoFit/>
          </a:bodyPr>
          <a:lstStyle/>
          <a:p>
            <a:pPr defTabSz="932597">
              <a:lnSpc>
                <a:spcPct val="90000"/>
              </a:lnSpc>
              <a:spcAft>
                <a:spcPts val="600"/>
              </a:spcAft>
            </a:pPr>
            <a:r>
              <a:rPr lang="en-US" sz="2000" kern="0" dirty="0" err="1">
                <a:solidFill>
                  <a:schemeClr val="tx2"/>
                </a:solidFill>
              </a:rPr>
              <a:t>WaaS</a:t>
            </a:r>
            <a:r>
              <a:rPr lang="en-US" sz="2000" kern="0" dirty="0">
                <a:solidFill>
                  <a:schemeClr val="tx2"/>
                </a:solidFill>
              </a:rPr>
              <a:t> Logo Program</a:t>
            </a:r>
          </a:p>
        </p:txBody>
      </p:sp>
    </p:spTree>
    <p:extLst>
      <p:ext uri="{BB962C8B-B14F-4D97-AF65-F5344CB8AC3E}">
        <p14:creationId xmlns:p14="http://schemas.microsoft.com/office/powerpoint/2010/main" val="32180921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Hydration</a:t>
            </a:r>
          </a:p>
        </p:txBody>
      </p:sp>
      <p:sp>
        <p:nvSpPr>
          <p:cNvPr id="4" name="Text Placeholder 3"/>
          <p:cNvSpPr>
            <a:spLocks noGrp="1"/>
          </p:cNvSpPr>
          <p:nvPr>
            <p:ph type="body" sz="quarter" idx="12"/>
          </p:nvPr>
        </p:nvSpPr>
        <p:spPr/>
        <p:txBody>
          <a:bodyPr/>
          <a:lstStyle/>
          <a:p>
            <a:r>
              <a:rPr lang="en-US" dirty="0"/>
              <a:t>http://connect.microsoft.com/Accelerate</a:t>
            </a:r>
          </a:p>
        </p:txBody>
      </p:sp>
    </p:spTree>
    <p:extLst>
      <p:ext uri="{BB962C8B-B14F-4D97-AF65-F5344CB8AC3E}">
        <p14:creationId xmlns:p14="http://schemas.microsoft.com/office/powerpoint/2010/main" val="2903404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2" normalizeH="0" baseline="0" noProof="0">
                <a:ln w="3175">
                  <a:noFill/>
                </a:ln>
                <a:gradFill>
                  <a:gsLst>
                    <a:gs pos="1250">
                      <a:schemeClr val="tx1"/>
                    </a:gs>
                    <a:gs pos="100000">
                      <a:schemeClr val="tx1"/>
                    </a:gs>
                  </a:gsLst>
                  <a:lin ang="5400000" scaled="0"/>
                </a:gradFill>
                <a:effectLst/>
                <a:uLnTx/>
                <a:uFillTx/>
                <a:latin typeface="+mj-lt"/>
                <a:ea typeface="+mn-ea"/>
                <a:cs typeface="Segoe UI" pitchFamily="34" charset="0"/>
              </a:rPr>
              <a:t>Why Hydration?</a:t>
            </a:r>
          </a:p>
        </p:txBody>
      </p:sp>
      <p:sp>
        <p:nvSpPr>
          <p:cNvPr id="5" name="TextBox 4"/>
          <p:cNvSpPr txBox="1"/>
          <p:nvPr/>
        </p:nvSpPr>
        <p:spPr>
          <a:xfrm>
            <a:off x="7688490" y="2808621"/>
            <a:ext cx="5322682" cy="331899"/>
          </a:xfrm>
          <a:prstGeom prst="rect">
            <a:avLst/>
          </a:prstGeom>
          <a:noFill/>
        </p:spPr>
        <p:txBody>
          <a:bodyPr wrap="square" rtlCol="0">
            <a:spAutoFit/>
          </a:bodyPr>
          <a:lstStyle/>
          <a:p>
            <a:pPr marL="0" marR="0" lvl="0" indent="0" defTabSz="1657252" eaLnBrk="1" fontAlgn="base" latinLnBrk="0" hangingPunct="1">
              <a:lnSpc>
                <a:spcPct val="80000"/>
              </a:lnSpc>
              <a:spcBef>
                <a:spcPts val="0"/>
              </a:spcBef>
              <a:spcAft>
                <a:spcPts val="588"/>
              </a:spcAft>
              <a:buClr>
                <a:srgbClr val="00BCF2"/>
              </a:buClr>
              <a:buSzPct val="110000"/>
              <a:buFontTx/>
              <a:buNone/>
              <a:tabLst/>
              <a:defRPr/>
            </a:pPr>
            <a:r>
              <a:rPr kumimoji="0" lang="en-US" sz="1961"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Windows Assessment and Deployment Kit</a:t>
            </a:r>
          </a:p>
        </p:txBody>
      </p:sp>
      <p:sp>
        <p:nvSpPr>
          <p:cNvPr id="6" name="Rectangle 5"/>
          <p:cNvSpPr/>
          <p:nvPr/>
        </p:nvSpPr>
        <p:spPr>
          <a:xfrm>
            <a:off x="2833763" y="4842572"/>
            <a:ext cx="3719095" cy="39408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Application Virtualization (App-V)</a:t>
            </a:r>
          </a:p>
        </p:txBody>
      </p:sp>
      <p:sp>
        <p:nvSpPr>
          <p:cNvPr id="7" name="Rectangle 6"/>
          <p:cNvSpPr/>
          <p:nvPr/>
        </p:nvSpPr>
        <p:spPr>
          <a:xfrm>
            <a:off x="4626357" y="1206860"/>
            <a:ext cx="7089691" cy="392245"/>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Microsoft BitLocker Administration and Monitoring (MBAM)</a:t>
            </a:r>
          </a:p>
        </p:txBody>
      </p:sp>
      <p:sp>
        <p:nvSpPr>
          <p:cNvPr id="8" name="Rectangle 7"/>
          <p:cNvSpPr/>
          <p:nvPr/>
        </p:nvSpPr>
        <p:spPr>
          <a:xfrm>
            <a:off x="9941892" y="2028908"/>
            <a:ext cx="1908792" cy="333746"/>
          </a:xfrm>
          <a:prstGeom prst="rect">
            <a:avLst/>
          </a:prstGeom>
          <a:noFill/>
        </p:spPr>
        <p:txBody>
          <a:bodyPr wrap="square" rtlCol="0">
            <a:spAutoFit/>
          </a:bodyPr>
          <a:lstStyle/>
          <a:p>
            <a:pPr marL="0" marR="0" lvl="0" indent="0" defTabSz="1657252" eaLnBrk="1" fontAlgn="base" latinLnBrk="0" hangingPunct="1">
              <a:lnSpc>
                <a:spcPct val="80000"/>
              </a:lnSpc>
              <a:spcBef>
                <a:spcPts val="0"/>
              </a:spcBef>
              <a:spcAft>
                <a:spcPts val="588"/>
              </a:spcAft>
              <a:buClr>
                <a:srgbClr val="00BCF2"/>
              </a:buClr>
              <a:buSzPct val="110000"/>
              <a:buFontTx/>
              <a:buNone/>
              <a:tabLst/>
              <a:defRPr/>
            </a:pPr>
            <a:r>
              <a:rPr kumimoji="0" lang="en-US" sz="1961" b="0" i="0" u="none" strike="noStrike" kern="0" cap="none" spc="0" normalizeH="0" baseline="0" noProof="0">
                <a:ln>
                  <a:noFill/>
                </a:ln>
                <a:solidFill>
                  <a:schemeClr val="accent1"/>
                </a:solidFill>
                <a:effectLst/>
                <a:uLnTx/>
                <a:uFillTx/>
                <a:latin typeface="Segoe UI Light" panose="020B0502040204020203" pitchFamily="34" charset="0"/>
                <a:cs typeface="Segoe UI Light" panose="020B0502040204020203" pitchFamily="34" charset="0"/>
              </a:rPr>
              <a:t>SQL Server</a:t>
            </a:r>
            <a:endParaRPr kumimoji="0" lang="en-US" sz="1961"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endParaRPr>
          </a:p>
        </p:txBody>
      </p:sp>
      <p:sp>
        <p:nvSpPr>
          <p:cNvPr id="9" name="Rectangle 8"/>
          <p:cNvSpPr/>
          <p:nvPr/>
        </p:nvSpPr>
        <p:spPr>
          <a:xfrm>
            <a:off x="9125643" y="5193359"/>
            <a:ext cx="816249" cy="39408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DHCP</a:t>
            </a:r>
          </a:p>
        </p:txBody>
      </p:sp>
      <p:sp>
        <p:nvSpPr>
          <p:cNvPr id="10" name="Rectangle 9"/>
          <p:cNvSpPr/>
          <p:nvPr/>
        </p:nvSpPr>
        <p:spPr>
          <a:xfrm>
            <a:off x="11064504" y="4946166"/>
            <a:ext cx="657552" cy="39408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DNS</a:t>
            </a:r>
          </a:p>
        </p:txBody>
      </p:sp>
      <p:sp>
        <p:nvSpPr>
          <p:cNvPr id="11" name="Rectangle 10"/>
          <p:cNvSpPr/>
          <p:nvPr/>
        </p:nvSpPr>
        <p:spPr>
          <a:xfrm>
            <a:off x="6866648" y="4290960"/>
            <a:ext cx="3677545" cy="39408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Active Directory Domain Services</a:t>
            </a:r>
          </a:p>
        </p:txBody>
      </p:sp>
      <p:sp>
        <p:nvSpPr>
          <p:cNvPr id="12" name="Rectangle 11"/>
          <p:cNvSpPr/>
          <p:nvPr/>
        </p:nvSpPr>
        <p:spPr>
          <a:xfrm>
            <a:off x="1871747" y="6049423"/>
            <a:ext cx="4222631" cy="39408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System Center Configuration Manager</a:t>
            </a:r>
          </a:p>
        </p:txBody>
      </p:sp>
      <p:sp>
        <p:nvSpPr>
          <p:cNvPr id="14" name="Rectangle 13"/>
          <p:cNvSpPr/>
          <p:nvPr/>
        </p:nvSpPr>
        <p:spPr>
          <a:xfrm>
            <a:off x="7366665" y="3512459"/>
            <a:ext cx="4448540" cy="392245"/>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User Experience Virtualization (UE-V)</a:t>
            </a:r>
          </a:p>
        </p:txBody>
      </p:sp>
      <p:sp>
        <p:nvSpPr>
          <p:cNvPr id="15" name="Rectangle 14"/>
          <p:cNvSpPr/>
          <p:nvPr/>
        </p:nvSpPr>
        <p:spPr>
          <a:xfrm>
            <a:off x="731897" y="2765784"/>
            <a:ext cx="1433406" cy="39408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Windows 10</a:t>
            </a:r>
          </a:p>
        </p:txBody>
      </p:sp>
      <p:sp>
        <p:nvSpPr>
          <p:cNvPr id="16" name="Rectangle 15"/>
          <p:cNvSpPr/>
          <p:nvPr/>
        </p:nvSpPr>
        <p:spPr>
          <a:xfrm>
            <a:off x="279909" y="4255583"/>
            <a:ext cx="4432432" cy="39408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System Center Virtual Machine Manager</a:t>
            </a:r>
          </a:p>
        </p:txBody>
      </p:sp>
      <p:sp>
        <p:nvSpPr>
          <p:cNvPr id="17" name="Rectangle 16"/>
          <p:cNvSpPr/>
          <p:nvPr/>
        </p:nvSpPr>
        <p:spPr>
          <a:xfrm>
            <a:off x="2823734" y="3009246"/>
            <a:ext cx="3951723" cy="39408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System Center Operations Manager</a:t>
            </a:r>
          </a:p>
        </p:txBody>
      </p:sp>
      <p:sp>
        <p:nvSpPr>
          <p:cNvPr id="18" name="Rectangle 17"/>
          <p:cNvSpPr/>
          <p:nvPr/>
        </p:nvSpPr>
        <p:spPr>
          <a:xfrm>
            <a:off x="291767" y="1670068"/>
            <a:ext cx="3291286" cy="39408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Microsoft Deployment Toolkit</a:t>
            </a:r>
          </a:p>
        </p:txBody>
      </p:sp>
      <p:sp>
        <p:nvSpPr>
          <p:cNvPr id="19" name="Rectangle 18"/>
          <p:cNvSpPr/>
          <p:nvPr/>
        </p:nvSpPr>
        <p:spPr>
          <a:xfrm>
            <a:off x="4846637" y="3704466"/>
            <a:ext cx="1261884" cy="39408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Office 365</a:t>
            </a:r>
          </a:p>
        </p:txBody>
      </p:sp>
      <p:sp>
        <p:nvSpPr>
          <p:cNvPr id="20" name="Rectangle 19"/>
          <p:cNvSpPr/>
          <p:nvPr/>
        </p:nvSpPr>
        <p:spPr>
          <a:xfrm>
            <a:off x="5010759" y="5465380"/>
            <a:ext cx="2558970" cy="39408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Web Application Proxy</a:t>
            </a:r>
          </a:p>
        </p:txBody>
      </p:sp>
      <p:sp>
        <p:nvSpPr>
          <p:cNvPr id="21" name="Rectangle 20"/>
          <p:cNvSpPr/>
          <p:nvPr/>
        </p:nvSpPr>
        <p:spPr>
          <a:xfrm>
            <a:off x="7796069" y="6107392"/>
            <a:ext cx="3970895" cy="39408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Active Directory Federation Services</a:t>
            </a:r>
          </a:p>
        </p:txBody>
      </p:sp>
      <p:sp>
        <p:nvSpPr>
          <p:cNvPr id="22" name="Rectangle 21"/>
          <p:cNvSpPr/>
          <p:nvPr/>
        </p:nvSpPr>
        <p:spPr>
          <a:xfrm>
            <a:off x="910319" y="5294516"/>
            <a:ext cx="1566198" cy="39408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Work Folders</a:t>
            </a:r>
          </a:p>
        </p:txBody>
      </p:sp>
      <p:sp>
        <p:nvSpPr>
          <p:cNvPr id="23" name="Rectangle 22"/>
          <p:cNvSpPr/>
          <p:nvPr/>
        </p:nvSpPr>
        <p:spPr>
          <a:xfrm>
            <a:off x="3777098" y="2214141"/>
            <a:ext cx="3911392" cy="39408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Active Directory Certificate Services</a:t>
            </a:r>
          </a:p>
        </p:txBody>
      </p:sp>
      <p:sp>
        <p:nvSpPr>
          <p:cNvPr id="24" name="Rectangle 23"/>
          <p:cNvSpPr/>
          <p:nvPr/>
        </p:nvSpPr>
        <p:spPr>
          <a:xfrm>
            <a:off x="2094624" y="3654097"/>
            <a:ext cx="1503681" cy="39408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DirectAccess</a:t>
            </a:r>
          </a:p>
        </p:txBody>
      </p:sp>
    </p:spTree>
    <p:extLst>
      <p:ext uri="{BB962C8B-B14F-4D97-AF65-F5344CB8AC3E}">
        <p14:creationId xmlns:p14="http://schemas.microsoft.com/office/powerpoint/2010/main" val="1975239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0" name="think-cell Slide" r:id="rId5" imgW="378" imgH="379" progId="TCLayout.ActiveDocument.1">
                  <p:embed/>
                </p:oleObj>
              </mc:Choice>
              <mc:Fallback>
                <p:oleObj name="think-cell Slide" r:id="rId5" imgW="378" imgH="379" progId="TCLayout.ActiveDocument.1">
                  <p:embed/>
                  <p:pic>
                    <p:nvPicPr>
                      <p:cNvPr id="17" name="Object 1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z="3600" dirty="0"/>
              <a:t>There are 3 Windows 10 deployment choices for different customer situations</a:t>
            </a:r>
          </a:p>
        </p:txBody>
      </p:sp>
      <p:sp>
        <p:nvSpPr>
          <p:cNvPr id="6" name="Title 4"/>
          <p:cNvSpPr txBox="1">
            <a:spLocks/>
          </p:cNvSpPr>
          <p:nvPr/>
        </p:nvSpPr>
        <p:spPr>
          <a:xfrm>
            <a:off x="274639" y="68262"/>
            <a:ext cx="11889564" cy="917575"/>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dirty="0"/>
          </a:p>
        </p:txBody>
      </p:sp>
      <p:sp>
        <p:nvSpPr>
          <p:cNvPr id="4" name="Text Placeholder 5"/>
          <p:cNvSpPr txBox="1">
            <a:spLocks/>
          </p:cNvSpPr>
          <p:nvPr/>
        </p:nvSpPr>
        <p:spPr>
          <a:xfrm>
            <a:off x="457200" y="3275282"/>
            <a:ext cx="3784955" cy="3422380"/>
          </a:xfrm>
          <a:prstGeom prst="rect">
            <a:avLst/>
          </a:prstGeom>
          <a:solidFill>
            <a:srgbClr val="0078D7"/>
          </a:solidFill>
        </p:spPr>
        <p:txBody>
          <a:bodyPr vert="horz" wrap="square" lIns="137160" tIns="91440" rIns="91440"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lang="en-US" sz="3600" kern="1200" spc="-100" baseline="0" dirty="0" smtClean="0">
                <a:gradFill>
                  <a:gsLst>
                    <a:gs pos="1250">
                      <a:schemeClr val="tx1"/>
                    </a:gs>
                    <a:gs pos="99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00000"/>
              </a:lnSpc>
              <a:spcBef>
                <a:spcPts val="600"/>
              </a:spcBef>
              <a:spcAft>
                <a:spcPts val="600"/>
              </a:spcAft>
            </a:pPr>
            <a:r>
              <a:rPr sz="2800" dirty="0">
                <a:solidFill>
                  <a:schemeClr val="bg1"/>
                </a:solidFill>
                <a:cs typeface="Segoe UI Semibold" panose="020B0702040204020203" pitchFamily="34" charset="0"/>
              </a:rPr>
              <a:t>In-Place Upgrade</a:t>
            </a:r>
          </a:p>
          <a:p>
            <a:pPr defTabSz="913703" fontAlgn="base">
              <a:lnSpc>
                <a:spcPct val="100000"/>
              </a:lnSpc>
              <a:spcBef>
                <a:spcPts val="600"/>
              </a:spcBef>
              <a:buSzTx/>
            </a:pPr>
            <a:r>
              <a:rPr sz="1800" b="1" spc="-50" dirty="0">
                <a:solidFill>
                  <a:schemeClr val="bg1"/>
                </a:solidFill>
              </a:rPr>
              <a:t>Let Windows do the work</a:t>
            </a:r>
          </a:p>
          <a:p>
            <a:pPr marL="292100" indent="-238125" defTabSz="913703" fontAlgn="base">
              <a:lnSpc>
                <a:spcPct val="100000"/>
              </a:lnSpc>
              <a:spcBef>
                <a:spcPts val="600"/>
              </a:spcBef>
              <a:buSzTx/>
              <a:buFont typeface="Arial" pitchFamily="34" charset="0"/>
              <a:buChar char="•"/>
            </a:pPr>
            <a:r>
              <a:rPr sz="1800" spc="-50" dirty="0">
                <a:solidFill>
                  <a:schemeClr val="bg1"/>
                </a:solidFill>
              </a:rPr>
              <a:t>Preserve all data, settings, </a:t>
            </a:r>
            <a:br>
              <a:rPr sz="1800" spc="-50" dirty="0">
                <a:solidFill>
                  <a:schemeClr val="bg1"/>
                </a:solidFill>
              </a:rPr>
            </a:br>
            <a:r>
              <a:rPr sz="1800" spc="-50" dirty="0">
                <a:solidFill>
                  <a:schemeClr val="bg1"/>
                </a:solidFill>
              </a:rPr>
              <a:t>apps, drivers</a:t>
            </a:r>
          </a:p>
          <a:p>
            <a:pPr marL="292100" indent="-238125" defTabSz="913703" fontAlgn="base">
              <a:lnSpc>
                <a:spcPct val="100000"/>
              </a:lnSpc>
              <a:spcBef>
                <a:spcPts val="600"/>
              </a:spcBef>
              <a:buSzTx/>
              <a:buFont typeface="Arial" pitchFamily="34" charset="0"/>
              <a:buChar char="•"/>
            </a:pPr>
            <a:r>
              <a:rPr sz="1800" spc="-50" dirty="0">
                <a:solidFill>
                  <a:schemeClr val="bg1"/>
                </a:solidFill>
              </a:rPr>
              <a:t>Install (standard) OS image</a:t>
            </a:r>
          </a:p>
          <a:p>
            <a:pPr marL="292100" indent="-238125" defTabSz="913703" fontAlgn="base">
              <a:lnSpc>
                <a:spcPct val="100000"/>
              </a:lnSpc>
              <a:spcBef>
                <a:spcPts val="600"/>
              </a:spcBef>
              <a:buSzTx/>
              <a:buFont typeface="Arial" pitchFamily="34" charset="0"/>
              <a:buChar char="•"/>
            </a:pPr>
            <a:r>
              <a:rPr sz="1800" spc="-50" dirty="0">
                <a:solidFill>
                  <a:schemeClr val="bg1"/>
                </a:solidFill>
              </a:rPr>
              <a:t>Restore everything</a:t>
            </a:r>
          </a:p>
          <a:p>
            <a:pPr marL="0" indent="0" defTabSz="913703" fontAlgn="base">
              <a:lnSpc>
                <a:spcPct val="100000"/>
              </a:lnSpc>
              <a:spcBef>
                <a:spcPts val="600"/>
              </a:spcBef>
              <a:buSzTx/>
            </a:pPr>
            <a:r>
              <a:rPr sz="2000" b="1" spc="-50" dirty="0">
                <a:solidFill>
                  <a:schemeClr val="bg1"/>
                </a:solidFill>
                <a:cs typeface="Segoe UI Semibold" panose="020B0702040204020203" pitchFamily="34" charset="0"/>
              </a:rPr>
              <a:t>Recommended for existing devices (Windows 7/8/8.1)</a:t>
            </a:r>
          </a:p>
        </p:txBody>
      </p:sp>
      <p:sp>
        <p:nvSpPr>
          <p:cNvPr id="5" name="Text Placeholder 5"/>
          <p:cNvSpPr txBox="1">
            <a:spLocks/>
          </p:cNvSpPr>
          <p:nvPr/>
        </p:nvSpPr>
        <p:spPr>
          <a:xfrm>
            <a:off x="4325760" y="3275282"/>
            <a:ext cx="3784955" cy="3422380"/>
          </a:xfrm>
          <a:prstGeom prst="rect">
            <a:avLst/>
          </a:prstGeom>
          <a:solidFill>
            <a:srgbClr val="0078D7"/>
          </a:solidFill>
        </p:spPr>
        <p:txBody>
          <a:bodyPr vert="horz" wrap="square" lIns="137160" tIns="91440" rIns="91440"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lang="en-US" sz="3600" kern="1200" spc="-100" baseline="0" dirty="0" smtClean="0">
                <a:gradFill>
                  <a:gsLst>
                    <a:gs pos="1250">
                      <a:schemeClr val="tx1"/>
                    </a:gs>
                    <a:gs pos="99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00000"/>
              </a:lnSpc>
              <a:spcBef>
                <a:spcPts val="600"/>
              </a:spcBef>
              <a:spcAft>
                <a:spcPts val="600"/>
              </a:spcAft>
            </a:pPr>
            <a:r>
              <a:rPr sz="2800" dirty="0">
                <a:solidFill>
                  <a:schemeClr val="bg1"/>
                </a:solidFill>
                <a:cs typeface="Segoe UI Semibold" panose="020B0702040204020203" pitchFamily="34" charset="0"/>
              </a:rPr>
              <a:t>Provisioning</a:t>
            </a:r>
          </a:p>
          <a:p>
            <a:pPr defTabSz="913703" fontAlgn="base">
              <a:lnSpc>
                <a:spcPct val="100000"/>
              </a:lnSpc>
              <a:spcBef>
                <a:spcPts val="600"/>
              </a:spcBef>
              <a:buSzTx/>
            </a:pPr>
            <a:r>
              <a:rPr sz="1800" b="1" spc="-50" dirty="0">
                <a:solidFill>
                  <a:schemeClr val="bg1"/>
                </a:solidFill>
              </a:rPr>
              <a:t>Configure new devices out of box</a:t>
            </a:r>
          </a:p>
          <a:p>
            <a:pPr marL="292100" indent="-238125" defTabSz="913703" fontAlgn="base">
              <a:lnSpc>
                <a:spcPct val="100000"/>
              </a:lnSpc>
              <a:spcBef>
                <a:spcPts val="600"/>
              </a:spcBef>
              <a:buSzTx/>
              <a:buFont typeface="Arial" pitchFamily="34" charset="0"/>
              <a:buChar char="•"/>
            </a:pPr>
            <a:r>
              <a:rPr lang="en-US" sz="1800" spc="-50" dirty="0">
                <a:solidFill>
                  <a:schemeClr val="bg1"/>
                </a:solidFill>
              </a:rPr>
              <a:t>Upgrade OS to Windows Enterprise</a:t>
            </a:r>
          </a:p>
          <a:p>
            <a:pPr marL="292100" indent="-238125" defTabSz="913703" fontAlgn="base">
              <a:lnSpc>
                <a:spcPct val="100000"/>
              </a:lnSpc>
              <a:spcBef>
                <a:spcPts val="600"/>
              </a:spcBef>
              <a:buSzTx/>
              <a:buFont typeface="Arial" pitchFamily="34" charset="0"/>
              <a:buChar char="•"/>
            </a:pPr>
            <a:r>
              <a:rPr lang="en-US" sz="1800" spc="-50" dirty="0">
                <a:solidFill>
                  <a:schemeClr val="bg1"/>
                </a:solidFill>
              </a:rPr>
              <a:t>Remove extra items (e.g. OEM) </a:t>
            </a:r>
          </a:p>
          <a:p>
            <a:pPr marL="292100" indent="-238125" defTabSz="913703" fontAlgn="base">
              <a:lnSpc>
                <a:spcPct val="100000"/>
              </a:lnSpc>
              <a:spcBef>
                <a:spcPts val="600"/>
              </a:spcBef>
              <a:buSzTx/>
              <a:buFont typeface="Arial" pitchFamily="34" charset="0"/>
              <a:buChar char="•"/>
            </a:pPr>
            <a:r>
              <a:rPr lang="en-US" sz="1800" spc="-50" dirty="0">
                <a:solidFill>
                  <a:schemeClr val="bg1"/>
                </a:solidFill>
              </a:rPr>
              <a:t>Add organizational apps </a:t>
            </a:r>
          </a:p>
          <a:p>
            <a:pPr marL="292100" indent="-238125" defTabSz="913703" fontAlgn="base">
              <a:lnSpc>
                <a:spcPct val="100000"/>
              </a:lnSpc>
              <a:spcBef>
                <a:spcPts val="600"/>
              </a:spcBef>
              <a:buSzTx/>
              <a:buFont typeface="Arial" pitchFamily="34" charset="0"/>
              <a:buChar char="•"/>
            </a:pPr>
            <a:r>
              <a:rPr lang="en-US" sz="1800" spc="-50" dirty="0">
                <a:solidFill>
                  <a:schemeClr val="bg1"/>
                </a:solidFill>
              </a:rPr>
              <a:t>Configure settings and security</a:t>
            </a:r>
          </a:p>
          <a:p>
            <a:pPr defTabSz="913703" fontAlgn="base">
              <a:lnSpc>
                <a:spcPct val="100000"/>
              </a:lnSpc>
              <a:spcBef>
                <a:spcPts val="600"/>
              </a:spcBef>
              <a:buSzTx/>
            </a:pPr>
            <a:r>
              <a:rPr sz="2000" b="1" spc="-50" dirty="0">
                <a:solidFill>
                  <a:schemeClr val="bg1"/>
                </a:solidFill>
                <a:cs typeface="Segoe UI Semibold" panose="020B0702040204020203" pitchFamily="34" charset="0"/>
              </a:rPr>
              <a:t>New capability for new devices</a:t>
            </a:r>
          </a:p>
        </p:txBody>
      </p:sp>
      <p:sp>
        <p:nvSpPr>
          <p:cNvPr id="7" name="Text Placeholder 5"/>
          <p:cNvSpPr txBox="1">
            <a:spLocks/>
          </p:cNvSpPr>
          <p:nvPr/>
        </p:nvSpPr>
        <p:spPr>
          <a:xfrm>
            <a:off x="8194320" y="3275282"/>
            <a:ext cx="3784955" cy="3422380"/>
          </a:xfrm>
          <a:prstGeom prst="rect">
            <a:avLst/>
          </a:prstGeom>
          <a:solidFill>
            <a:srgbClr val="0078D7"/>
          </a:solidFill>
        </p:spPr>
        <p:txBody>
          <a:bodyPr vert="horz" wrap="square" lIns="137160" tIns="91440" rIns="91440" bIns="91440" rtlCol="0">
            <a:noAutofit/>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600"/>
              </a:spcBef>
              <a:spcAft>
                <a:spcPts val="600"/>
              </a:spcAft>
              <a:buNone/>
            </a:pPr>
            <a:r>
              <a:rPr lang="en-US" sz="2800" dirty="0">
                <a:solidFill>
                  <a:schemeClr val="bg1"/>
                </a:solidFill>
                <a:latin typeface="+mn-lt"/>
                <a:cs typeface="Segoe UI Semibold" panose="020B0702040204020203" pitchFamily="34" charset="0"/>
              </a:rPr>
              <a:t>Wipe-and-Load</a:t>
            </a:r>
          </a:p>
          <a:p>
            <a:pPr marL="0" indent="0" defTabSz="913703" fontAlgn="base">
              <a:lnSpc>
                <a:spcPct val="100000"/>
              </a:lnSpc>
              <a:spcBef>
                <a:spcPts val="600"/>
              </a:spcBef>
              <a:buSzTx/>
              <a:buNone/>
            </a:pPr>
            <a:r>
              <a:rPr lang="en-US" sz="1800" b="1" spc="-50" dirty="0">
                <a:solidFill>
                  <a:schemeClr val="bg1"/>
                </a:solidFill>
                <a:latin typeface="+mn-lt"/>
              </a:rPr>
              <a:t>Traditional process</a:t>
            </a:r>
          </a:p>
          <a:p>
            <a:pPr marL="292100" indent="-238125" defTabSz="913703" fontAlgn="base">
              <a:lnSpc>
                <a:spcPct val="100000"/>
              </a:lnSpc>
              <a:spcBef>
                <a:spcPts val="600"/>
              </a:spcBef>
              <a:buSzTx/>
            </a:pPr>
            <a:r>
              <a:rPr lang="en-US" sz="1800" spc="-50" dirty="0">
                <a:solidFill>
                  <a:schemeClr val="bg1"/>
                </a:solidFill>
                <a:latin typeface="+mn-lt"/>
              </a:rPr>
              <a:t>Capture data and settings</a:t>
            </a:r>
          </a:p>
          <a:p>
            <a:pPr marL="292100" indent="-238125" defTabSz="913703" fontAlgn="base">
              <a:lnSpc>
                <a:spcPct val="100000"/>
              </a:lnSpc>
              <a:spcBef>
                <a:spcPts val="600"/>
              </a:spcBef>
              <a:buSzTx/>
            </a:pPr>
            <a:r>
              <a:rPr lang="en-US" sz="1800" spc="-50" dirty="0">
                <a:solidFill>
                  <a:schemeClr val="bg1"/>
                </a:solidFill>
                <a:latin typeface="+mn-lt"/>
              </a:rPr>
              <a:t>Deploy (custom) OS image</a:t>
            </a:r>
          </a:p>
          <a:p>
            <a:pPr marL="292100" indent="-238125" defTabSz="913703" fontAlgn="base">
              <a:lnSpc>
                <a:spcPct val="100000"/>
              </a:lnSpc>
              <a:spcBef>
                <a:spcPts val="600"/>
              </a:spcBef>
              <a:buSzTx/>
            </a:pPr>
            <a:r>
              <a:rPr lang="en-US" sz="1800" spc="-50" dirty="0">
                <a:solidFill>
                  <a:schemeClr val="bg1"/>
                </a:solidFill>
                <a:latin typeface="+mn-lt"/>
              </a:rPr>
              <a:t>Inject drivers</a:t>
            </a:r>
          </a:p>
          <a:p>
            <a:pPr marL="292100" indent="-238125" defTabSz="913703" fontAlgn="base">
              <a:lnSpc>
                <a:spcPct val="100000"/>
              </a:lnSpc>
              <a:spcBef>
                <a:spcPts val="600"/>
              </a:spcBef>
              <a:buSzTx/>
            </a:pPr>
            <a:r>
              <a:rPr lang="en-US" sz="1800" spc="-50" dirty="0">
                <a:solidFill>
                  <a:schemeClr val="bg1"/>
                </a:solidFill>
                <a:latin typeface="+mn-lt"/>
              </a:rPr>
              <a:t>Install apps</a:t>
            </a:r>
          </a:p>
          <a:p>
            <a:pPr marL="292100" indent="-238125" defTabSz="913703" fontAlgn="base">
              <a:lnSpc>
                <a:spcPct val="100000"/>
              </a:lnSpc>
              <a:spcBef>
                <a:spcPts val="600"/>
              </a:spcBef>
              <a:buSzTx/>
            </a:pPr>
            <a:r>
              <a:rPr lang="en-US" sz="1800" spc="-50" dirty="0">
                <a:solidFill>
                  <a:schemeClr val="bg1"/>
                </a:solidFill>
                <a:latin typeface="+mn-lt"/>
              </a:rPr>
              <a:t>Restore data and setting</a:t>
            </a:r>
          </a:p>
          <a:p>
            <a:pPr marL="0" indent="0" defTabSz="913703" fontAlgn="base">
              <a:lnSpc>
                <a:spcPct val="100000"/>
              </a:lnSpc>
              <a:spcBef>
                <a:spcPts val="600"/>
              </a:spcBef>
              <a:buSzTx/>
              <a:buNone/>
            </a:pPr>
            <a:r>
              <a:rPr lang="en-US" sz="2000" b="1" spc="-50" dirty="0">
                <a:solidFill>
                  <a:schemeClr val="bg1"/>
                </a:solidFill>
                <a:latin typeface="+mn-lt"/>
                <a:cs typeface="Segoe UI Semibold" panose="020B0702040204020203" pitchFamily="34" charset="0"/>
              </a:rPr>
              <a:t>Still an option for all scenarios</a:t>
            </a:r>
          </a:p>
        </p:txBody>
      </p:sp>
      <p:sp>
        <p:nvSpPr>
          <p:cNvPr id="8" name="Rectangle 7"/>
          <p:cNvSpPr/>
          <p:nvPr/>
        </p:nvSpPr>
        <p:spPr>
          <a:xfrm>
            <a:off x="819451" y="1392261"/>
            <a:ext cx="3060453" cy="584775"/>
          </a:xfrm>
          <a:prstGeom prst="rect">
            <a:avLst/>
          </a:prstGeom>
        </p:spPr>
        <p:txBody>
          <a:bodyPr wrap="none">
            <a:spAutoFit/>
          </a:bodyPr>
          <a:lstStyle/>
          <a:p>
            <a:pPr algn="ctr"/>
            <a:r>
              <a:rPr lang="en-US" sz="3200" dirty="0">
                <a:solidFill>
                  <a:schemeClr val="accent2"/>
                </a:solidFill>
              </a:rPr>
              <a:t>Existing Devices</a:t>
            </a:r>
          </a:p>
        </p:txBody>
      </p:sp>
      <p:sp>
        <p:nvSpPr>
          <p:cNvPr id="9" name="Text Placeholder 7"/>
          <p:cNvSpPr txBox="1">
            <a:spLocks/>
          </p:cNvSpPr>
          <p:nvPr/>
        </p:nvSpPr>
        <p:spPr>
          <a:xfrm>
            <a:off x="457200" y="2036762"/>
            <a:ext cx="3784955" cy="1143000"/>
          </a:xfrm>
          <a:prstGeom prst="rect">
            <a:avLst/>
          </a:prstGeom>
        </p:spPr>
        <p:txBody>
          <a:bodyPr anchor="b"/>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lang="en-US" sz="3600" kern="1200" spc="-100" baseline="0" dirty="0" smtClean="0">
                <a:gradFill>
                  <a:gsLst>
                    <a:gs pos="1250">
                      <a:schemeClr val="tx1"/>
                    </a:gs>
                    <a:gs pos="99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pPr>
            <a:r>
              <a:rPr lang="en-US" sz="2400" dirty="0">
                <a:solidFill>
                  <a:schemeClr val="tx1"/>
                </a:solidFill>
                <a:latin typeface="+mj-lt"/>
              </a:rPr>
              <a:t>Managed in-place upgrade</a:t>
            </a:r>
          </a:p>
        </p:txBody>
      </p:sp>
      <p:sp>
        <p:nvSpPr>
          <p:cNvPr id="10" name="Text Placeholder 7"/>
          <p:cNvSpPr txBox="1">
            <a:spLocks/>
          </p:cNvSpPr>
          <p:nvPr/>
        </p:nvSpPr>
        <p:spPr>
          <a:xfrm>
            <a:off x="4325760" y="2036762"/>
            <a:ext cx="3784955" cy="1143000"/>
          </a:xfrm>
          <a:prstGeom prst="rect">
            <a:avLst/>
          </a:prstGeom>
        </p:spPr>
        <p:txBody>
          <a:bodyPr anchor="b"/>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lang="en-US" sz="3600" kern="1200" spc="-100" baseline="0" dirty="0" smtClean="0">
                <a:gradFill>
                  <a:gsLst>
                    <a:gs pos="1250">
                      <a:schemeClr val="tx1"/>
                    </a:gs>
                    <a:gs pos="99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pPr>
            <a:r>
              <a:rPr lang="en-US" sz="2400" dirty="0">
                <a:solidFill>
                  <a:schemeClr val="tx1"/>
                </a:solidFill>
                <a:latin typeface="+mj-lt"/>
              </a:rPr>
              <a:t>Runtime configuration to customize without imaging</a:t>
            </a:r>
          </a:p>
        </p:txBody>
      </p:sp>
      <p:sp>
        <p:nvSpPr>
          <p:cNvPr id="11" name="Text Placeholder 7"/>
          <p:cNvSpPr txBox="1">
            <a:spLocks/>
          </p:cNvSpPr>
          <p:nvPr/>
        </p:nvSpPr>
        <p:spPr>
          <a:xfrm>
            <a:off x="8194320" y="2036762"/>
            <a:ext cx="3784955" cy="1143000"/>
          </a:xfrm>
          <a:prstGeom prst="rect">
            <a:avLst/>
          </a:prstGeom>
        </p:spPr>
        <p:txBody>
          <a:bodyPr anchor="b"/>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lang="en-US" sz="3600" kern="1200" spc="-100" baseline="0" dirty="0" smtClean="0">
                <a:gradFill>
                  <a:gsLst>
                    <a:gs pos="1250">
                      <a:schemeClr val="tx1"/>
                    </a:gs>
                    <a:gs pos="99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pPr>
            <a:r>
              <a:rPr lang="en-US" sz="2400" dirty="0">
                <a:solidFill>
                  <a:schemeClr val="tx1"/>
                </a:solidFill>
                <a:latin typeface="+mj-lt"/>
              </a:rPr>
              <a:t>Reduced application, driver, and installation validation and deployment costs</a:t>
            </a:r>
          </a:p>
        </p:txBody>
      </p:sp>
      <p:sp>
        <p:nvSpPr>
          <p:cNvPr id="12" name="Rectangle 11"/>
          <p:cNvSpPr/>
          <p:nvPr/>
        </p:nvSpPr>
        <p:spPr>
          <a:xfrm>
            <a:off x="4970941" y="1392261"/>
            <a:ext cx="2494593" cy="584775"/>
          </a:xfrm>
          <a:prstGeom prst="rect">
            <a:avLst/>
          </a:prstGeom>
        </p:spPr>
        <p:txBody>
          <a:bodyPr wrap="none">
            <a:spAutoFit/>
          </a:bodyPr>
          <a:lstStyle/>
          <a:p>
            <a:pPr algn="ctr"/>
            <a:r>
              <a:rPr lang="en-US" sz="3200" dirty="0">
                <a:solidFill>
                  <a:schemeClr val="accent2"/>
                </a:solidFill>
              </a:rPr>
              <a:t>New Devices</a:t>
            </a:r>
          </a:p>
        </p:txBody>
      </p:sp>
      <p:sp>
        <p:nvSpPr>
          <p:cNvPr id="13" name="Rectangle 12"/>
          <p:cNvSpPr/>
          <p:nvPr/>
        </p:nvSpPr>
        <p:spPr>
          <a:xfrm>
            <a:off x="8677598" y="1392261"/>
            <a:ext cx="2818399" cy="584775"/>
          </a:xfrm>
          <a:prstGeom prst="rect">
            <a:avLst/>
          </a:prstGeom>
        </p:spPr>
        <p:txBody>
          <a:bodyPr wrap="none">
            <a:spAutoFit/>
          </a:bodyPr>
          <a:lstStyle/>
          <a:p>
            <a:pPr algn="ctr"/>
            <a:r>
              <a:rPr lang="en-US" sz="3200" dirty="0">
                <a:solidFill>
                  <a:schemeClr val="accent2"/>
                </a:solidFill>
              </a:rPr>
              <a:t>Custom Image</a:t>
            </a:r>
          </a:p>
        </p:txBody>
      </p:sp>
    </p:spTree>
    <p:extLst>
      <p:ext uri="{BB962C8B-B14F-4D97-AF65-F5344CB8AC3E}">
        <p14:creationId xmlns:p14="http://schemas.microsoft.com/office/powerpoint/2010/main" val="9450174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549019" y="1485604"/>
            <a:ext cx="11521314" cy="4741595"/>
          </a:xfrm>
          <a:prstGeom prst="rect">
            <a:avLst/>
          </a:prstGeom>
          <a:solidFill>
            <a:schemeClr val="bg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Where is Hydration used?</a:t>
            </a:r>
          </a:p>
        </p:txBody>
      </p:sp>
      <p:sp>
        <p:nvSpPr>
          <p:cNvPr id="4" name="TextBox 3"/>
          <p:cNvSpPr txBox="1"/>
          <p:nvPr/>
        </p:nvSpPr>
        <p:spPr>
          <a:xfrm>
            <a:off x="731897" y="1651803"/>
            <a:ext cx="4754828"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lumMod val="50000"/>
                  </a:schemeClr>
                </a:solidFill>
                <a:effectLst/>
                <a:uLnTx/>
                <a:uFillTx/>
              </a:rPr>
              <a:t>Offering Activity</a:t>
            </a:r>
          </a:p>
        </p:txBody>
      </p:sp>
      <p:sp>
        <p:nvSpPr>
          <p:cNvPr id="5" name="TextBox 4"/>
          <p:cNvSpPr txBox="1"/>
          <p:nvPr/>
        </p:nvSpPr>
        <p:spPr>
          <a:xfrm>
            <a:off x="7174207" y="1573597"/>
            <a:ext cx="1372769"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lumMod val="50000"/>
                  </a:schemeClr>
                </a:solidFill>
                <a:effectLst/>
                <a:uLnTx/>
                <a:uFillTx/>
              </a:rPr>
              <a:t>Train</a:t>
            </a:r>
          </a:p>
        </p:txBody>
      </p:sp>
      <p:sp>
        <p:nvSpPr>
          <p:cNvPr id="6" name="TextBox 5"/>
          <p:cNvSpPr txBox="1"/>
          <p:nvPr/>
        </p:nvSpPr>
        <p:spPr>
          <a:xfrm>
            <a:off x="8362876" y="1573597"/>
            <a:ext cx="2194536"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lumMod val="50000"/>
                  </a:schemeClr>
                </a:solidFill>
                <a:effectLst/>
                <a:uLnTx/>
                <a:uFillTx/>
              </a:rPr>
              <a:t>Educate</a:t>
            </a:r>
          </a:p>
        </p:txBody>
      </p:sp>
      <p:sp>
        <p:nvSpPr>
          <p:cNvPr id="7" name="TextBox 6"/>
          <p:cNvSpPr txBox="1"/>
          <p:nvPr/>
        </p:nvSpPr>
        <p:spPr>
          <a:xfrm>
            <a:off x="9985052" y="1407398"/>
            <a:ext cx="2493826" cy="96026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lumMod val="50000"/>
                  </a:schemeClr>
                </a:solidFill>
                <a:effectLst/>
                <a:uLnTx/>
                <a:uFillTx/>
              </a:rPr>
              <a:t>Validate</a:t>
            </a:r>
            <a:br>
              <a:rPr kumimoji="0" lang="en-US" sz="2400" b="0" i="0" u="none" strike="noStrike" kern="0" cap="none" spc="0" normalizeH="0" baseline="0" noProof="0" dirty="0">
                <a:ln>
                  <a:noFill/>
                </a:ln>
                <a:solidFill>
                  <a:schemeClr val="bg1">
                    <a:lumMod val="50000"/>
                  </a:schemeClr>
                </a:solidFill>
                <a:effectLst/>
                <a:uLnTx/>
                <a:uFillTx/>
              </a:rPr>
            </a:br>
            <a:r>
              <a:rPr kumimoji="0" lang="en-US" sz="2400" b="0" i="0" u="none" strike="noStrike" kern="0" cap="none" spc="0" normalizeH="0" baseline="0" noProof="0" dirty="0">
                <a:ln>
                  <a:noFill/>
                </a:ln>
                <a:solidFill>
                  <a:schemeClr val="bg1">
                    <a:lumMod val="50000"/>
                  </a:schemeClr>
                </a:solidFill>
                <a:effectLst/>
                <a:uLnTx/>
                <a:uFillTx/>
              </a:rPr>
              <a:t>Design</a:t>
            </a:r>
          </a:p>
        </p:txBody>
      </p:sp>
      <p:sp>
        <p:nvSpPr>
          <p:cNvPr id="8" name="TextBox 7"/>
          <p:cNvSpPr txBox="1"/>
          <p:nvPr/>
        </p:nvSpPr>
        <p:spPr>
          <a:xfrm>
            <a:off x="731897" y="2538833"/>
            <a:ext cx="4754828"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lumMod val="50000"/>
                  </a:schemeClr>
                </a:solidFill>
                <a:effectLst/>
                <a:uLnTx/>
                <a:uFillTx/>
              </a:rPr>
              <a:t>Prep</a:t>
            </a:r>
          </a:p>
        </p:txBody>
      </p:sp>
      <p:sp>
        <p:nvSpPr>
          <p:cNvPr id="9" name="TextBox 8"/>
          <p:cNvSpPr txBox="1"/>
          <p:nvPr/>
        </p:nvSpPr>
        <p:spPr>
          <a:xfrm>
            <a:off x="741142" y="3353737"/>
            <a:ext cx="5212023"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lumMod val="50000"/>
                  </a:schemeClr>
                </a:solidFill>
                <a:effectLst/>
                <a:uLnTx/>
                <a:uFillTx/>
              </a:rPr>
              <a:t>Delivery : Windows 10 </a:t>
            </a:r>
            <a:r>
              <a:rPr kumimoji="0" lang="en-US" sz="2400" b="0" i="0" u="none" strike="noStrike" kern="0" cap="none" spc="0" normalizeH="0" baseline="0" noProof="0" dirty="0" err="1">
                <a:ln>
                  <a:noFill/>
                </a:ln>
                <a:solidFill>
                  <a:schemeClr val="bg1">
                    <a:lumMod val="50000"/>
                  </a:schemeClr>
                </a:solidFill>
                <a:effectLst/>
                <a:uLnTx/>
                <a:uFillTx/>
              </a:rPr>
              <a:t>PoC</a:t>
            </a:r>
            <a:endParaRPr kumimoji="0" lang="en-US" sz="2400" b="0" i="0" u="none" strike="noStrike" kern="0" cap="none" spc="0" normalizeH="0" baseline="0" noProof="0" dirty="0">
              <a:ln>
                <a:noFill/>
              </a:ln>
              <a:solidFill>
                <a:schemeClr val="bg1">
                  <a:lumMod val="50000"/>
                </a:schemeClr>
              </a:solidFill>
              <a:effectLst/>
              <a:uLnTx/>
              <a:uFillTx/>
            </a:endParaRPr>
          </a:p>
        </p:txBody>
      </p:sp>
      <p:sp>
        <p:nvSpPr>
          <p:cNvPr id="10" name="TextBox 9"/>
          <p:cNvSpPr txBox="1"/>
          <p:nvPr/>
        </p:nvSpPr>
        <p:spPr>
          <a:xfrm>
            <a:off x="741142" y="4268629"/>
            <a:ext cx="556853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lumMod val="50000"/>
                  </a:schemeClr>
                </a:solidFill>
                <a:effectLst/>
                <a:uLnTx/>
                <a:uFillTx/>
              </a:rPr>
              <a:t>Delivery : Windows 10 Pilot</a:t>
            </a:r>
          </a:p>
        </p:txBody>
      </p:sp>
      <p:sp>
        <p:nvSpPr>
          <p:cNvPr id="11" name="TextBox 10"/>
          <p:cNvSpPr txBox="1"/>
          <p:nvPr/>
        </p:nvSpPr>
        <p:spPr>
          <a:xfrm>
            <a:off x="741142" y="5132061"/>
            <a:ext cx="7040803"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lumMod val="50000"/>
                  </a:schemeClr>
                </a:solidFill>
                <a:effectLst/>
                <a:uLnTx/>
                <a:uFillTx/>
              </a:rPr>
              <a:t>Delivery : System Center </a:t>
            </a:r>
            <a:br>
              <a:rPr kumimoji="0" lang="en-US" sz="2400" b="0" i="0" u="none" strike="noStrike" kern="0" cap="none" spc="0" normalizeH="0" baseline="0" noProof="0" dirty="0">
                <a:ln>
                  <a:noFill/>
                </a:ln>
                <a:solidFill>
                  <a:schemeClr val="bg1">
                    <a:lumMod val="50000"/>
                  </a:schemeClr>
                </a:solidFill>
                <a:effectLst/>
                <a:uLnTx/>
                <a:uFillTx/>
              </a:rPr>
            </a:br>
            <a:r>
              <a:rPr kumimoji="0" lang="en-US" sz="2400" b="0" i="0" u="none" strike="noStrike" kern="0" cap="none" spc="0" normalizeH="0" baseline="0" noProof="0" dirty="0">
                <a:ln>
                  <a:noFill/>
                </a:ln>
                <a:solidFill>
                  <a:schemeClr val="bg1">
                    <a:lumMod val="50000"/>
                  </a:schemeClr>
                </a:solidFill>
                <a:effectLst/>
                <a:uLnTx/>
                <a:uFillTx/>
              </a:rPr>
              <a:t>Configuration Manager</a:t>
            </a:r>
          </a:p>
        </p:txBody>
      </p:sp>
      <p:sp>
        <p:nvSpPr>
          <p:cNvPr id="12" name="Rectangle 11"/>
          <p:cNvSpPr/>
          <p:nvPr/>
        </p:nvSpPr>
        <p:spPr>
          <a:xfrm>
            <a:off x="7746318" y="2480881"/>
            <a:ext cx="3936975"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4C22"/>
                </a:solidFill>
                <a:effectLst/>
                <a:uLnTx/>
                <a:uFillTx/>
                <a:cs typeface="Segoe UI Light" panose="020B0502040204020203" pitchFamily="34" charset="0"/>
                <a:sym typeface="Wingdings" panose="05000000000000000000" pitchFamily="2" charset="2"/>
              </a:rPr>
              <a:t></a:t>
            </a:r>
            <a:r>
              <a:rPr kumimoji="0" lang="en-US" sz="3600" b="1" i="0" u="none" strike="noStrike" kern="0" cap="none" spc="0" normalizeH="0" baseline="0" noProof="0" dirty="0">
                <a:ln>
                  <a:noFill/>
                </a:ln>
                <a:solidFill>
                  <a:srgbClr val="92D050"/>
                </a:solidFill>
                <a:effectLst/>
                <a:uLnTx/>
                <a:uFillTx/>
                <a:cs typeface="Segoe UI Light" panose="020B0502040204020203" pitchFamily="34" charset="0"/>
                <a:sym typeface="Wingdings" panose="05000000000000000000" pitchFamily="2" charset="2"/>
              </a:rPr>
              <a:t>  	     </a:t>
            </a:r>
            <a:r>
              <a:rPr kumimoji="0" lang="en-US" sz="3600" b="1" i="0" u="none" strike="noStrike" kern="0" cap="none" spc="0" normalizeH="0" baseline="0" noProof="0" dirty="0">
                <a:ln>
                  <a:noFill/>
                </a:ln>
                <a:solidFill>
                  <a:srgbClr val="004C22"/>
                </a:solidFill>
                <a:effectLst/>
                <a:uLnTx/>
                <a:uFillTx/>
                <a:cs typeface="Segoe UI Light" panose="020B0502040204020203" pitchFamily="34" charset="0"/>
                <a:sym typeface="Wingdings" panose="05000000000000000000" pitchFamily="2" charset="2"/>
              </a:rPr>
              <a:t> </a:t>
            </a:r>
            <a:r>
              <a:rPr kumimoji="0" lang="en-US" sz="3600" b="1" i="0" u="none" strike="noStrike" kern="0" cap="none" spc="0" normalizeH="0" baseline="0" noProof="0" dirty="0">
                <a:ln>
                  <a:noFill/>
                </a:ln>
                <a:solidFill>
                  <a:srgbClr val="92D050"/>
                </a:solidFill>
                <a:effectLst/>
                <a:uLnTx/>
                <a:uFillTx/>
                <a:cs typeface="Segoe UI Light" panose="020B0502040204020203" pitchFamily="34" charset="0"/>
                <a:sym typeface="Wingdings" panose="05000000000000000000" pitchFamily="2" charset="2"/>
              </a:rPr>
              <a:t>	    </a:t>
            </a:r>
            <a:r>
              <a:rPr kumimoji="0" lang="en-US" sz="3600" b="1" i="0" u="none" strike="noStrike" kern="0" cap="none" spc="0" normalizeH="0" baseline="0" noProof="0" dirty="0">
                <a:ln>
                  <a:noFill/>
                </a:ln>
                <a:solidFill>
                  <a:srgbClr val="C00000"/>
                </a:solidFill>
                <a:effectLst/>
                <a:uLnTx/>
                <a:uFillTx/>
                <a:cs typeface="Segoe UI Light" panose="020B0502040204020203" pitchFamily="34" charset="0"/>
                <a:sym typeface="Wingdings" panose="05000000000000000000" pitchFamily="2" charset="2"/>
              </a:rPr>
              <a:t> </a:t>
            </a:r>
            <a:endParaRPr kumimoji="0" lang="en-US" sz="3600" b="0" i="0" u="none" strike="noStrike" kern="0" cap="none" spc="0" normalizeH="0" baseline="0" noProof="0" dirty="0">
              <a:ln>
                <a:noFill/>
              </a:ln>
              <a:solidFill>
                <a:sysClr val="windowText" lastClr="000000"/>
              </a:solidFill>
              <a:effectLst/>
              <a:uLnTx/>
              <a:uFillTx/>
            </a:endParaRPr>
          </a:p>
        </p:txBody>
      </p:sp>
      <p:sp>
        <p:nvSpPr>
          <p:cNvPr id="13" name="Rectangle 12"/>
          <p:cNvSpPr/>
          <p:nvPr/>
        </p:nvSpPr>
        <p:spPr>
          <a:xfrm>
            <a:off x="7755563" y="3314252"/>
            <a:ext cx="3936975"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C00000"/>
                </a:solidFill>
                <a:effectLst/>
                <a:uLnTx/>
                <a:uFillTx/>
                <a:cs typeface="Segoe UI Light" panose="020B0502040204020203" pitchFamily="34" charset="0"/>
                <a:sym typeface="Wingdings" panose="05000000000000000000" pitchFamily="2" charset="2"/>
              </a:rPr>
              <a:t></a:t>
            </a:r>
            <a:r>
              <a:rPr kumimoji="0" lang="en-US" sz="3600" b="1" i="0" u="none" strike="noStrike" kern="0" cap="none" spc="0" normalizeH="0" baseline="0" noProof="0" dirty="0">
                <a:ln>
                  <a:noFill/>
                </a:ln>
                <a:solidFill>
                  <a:srgbClr val="92D050"/>
                </a:solidFill>
                <a:effectLst/>
                <a:uLnTx/>
                <a:uFillTx/>
                <a:cs typeface="Segoe UI Light" panose="020B0502040204020203" pitchFamily="34" charset="0"/>
                <a:sym typeface="Wingdings" panose="05000000000000000000" pitchFamily="2" charset="2"/>
              </a:rPr>
              <a:t>  	     </a:t>
            </a:r>
            <a:r>
              <a:rPr kumimoji="0" lang="en-US" sz="3600" b="1" i="0" u="none" strike="noStrike" kern="0" cap="none" spc="0" normalizeH="0" baseline="0" noProof="0" dirty="0">
                <a:ln>
                  <a:noFill/>
                </a:ln>
                <a:solidFill>
                  <a:srgbClr val="004C22"/>
                </a:solidFill>
                <a:effectLst/>
                <a:uLnTx/>
                <a:uFillTx/>
                <a:cs typeface="Segoe UI Light" panose="020B0502040204020203" pitchFamily="34" charset="0"/>
                <a:sym typeface="Wingdings" panose="05000000000000000000" pitchFamily="2" charset="2"/>
              </a:rPr>
              <a:t> </a:t>
            </a:r>
            <a:r>
              <a:rPr kumimoji="0" lang="en-US" sz="3600" b="1" i="0" u="none" strike="noStrike" kern="0" cap="none" spc="0" normalizeH="0" baseline="0" noProof="0" dirty="0">
                <a:ln>
                  <a:noFill/>
                </a:ln>
                <a:solidFill>
                  <a:srgbClr val="92D050"/>
                </a:solidFill>
                <a:effectLst/>
                <a:uLnTx/>
                <a:uFillTx/>
                <a:cs typeface="Segoe UI Light" panose="020B0502040204020203" pitchFamily="34" charset="0"/>
                <a:sym typeface="Wingdings" panose="05000000000000000000" pitchFamily="2" charset="2"/>
              </a:rPr>
              <a:t>	    </a:t>
            </a:r>
            <a:r>
              <a:rPr kumimoji="0" lang="en-US" sz="3600" b="1" i="0" u="none" strike="noStrike" kern="0" cap="none" spc="0" normalizeH="0" baseline="0" noProof="0" dirty="0">
                <a:ln>
                  <a:noFill/>
                </a:ln>
                <a:solidFill>
                  <a:srgbClr val="C00000"/>
                </a:solidFill>
                <a:effectLst/>
                <a:uLnTx/>
                <a:uFillTx/>
                <a:cs typeface="Segoe UI Light" panose="020B0502040204020203" pitchFamily="34" charset="0"/>
                <a:sym typeface="Wingdings" panose="05000000000000000000" pitchFamily="2" charset="2"/>
              </a:rPr>
              <a:t> </a:t>
            </a:r>
            <a:endParaRPr kumimoji="0" lang="en-US" sz="3600" b="0" i="0" u="none" strike="noStrike" kern="0" cap="none" spc="0" normalizeH="0" baseline="0" noProof="0" dirty="0">
              <a:ln>
                <a:noFill/>
              </a:ln>
              <a:solidFill>
                <a:sysClr val="windowText" lastClr="000000"/>
              </a:solidFill>
              <a:effectLst/>
              <a:uLnTx/>
              <a:uFillTx/>
            </a:endParaRPr>
          </a:p>
        </p:txBody>
      </p:sp>
      <p:sp>
        <p:nvSpPr>
          <p:cNvPr id="14" name="Rectangle 13"/>
          <p:cNvSpPr/>
          <p:nvPr/>
        </p:nvSpPr>
        <p:spPr>
          <a:xfrm>
            <a:off x="7772699" y="4247611"/>
            <a:ext cx="4005905"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C00000"/>
                </a:solidFill>
                <a:effectLst/>
                <a:uLnTx/>
                <a:uFillTx/>
                <a:cs typeface="Segoe UI Light" panose="020B0502040204020203" pitchFamily="34" charset="0"/>
                <a:sym typeface="Wingdings" panose="05000000000000000000" pitchFamily="2" charset="2"/>
              </a:rPr>
              <a:t></a:t>
            </a:r>
            <a:r>
              <a:rPr kumimoji="0" lang="en-US" sz="3600" b="1" i="0" u="none" strike="noStrike" kern="0" cap="none" spc="0" normalizeH="0" baseline="0" noProof="0" dirty="0">
                <a:ln>
                  <a:noFill/>
                </a:ln>
                <a:solidFill>
                  <a:srgbClr val="92D050"/>
                </a:solidFill>
                <a:effectLst/>
                <a:uLnTx/>
                <a:uFillTx/>
                <a:cs typeface="Segoe UI Light" panose="020B0502040204020203" pitchFamily="34" charset="0"/>
                <a:sym typeface="Wingdings" panose="05000000000000000000" pitchFamily="2" charset="2"/>
              </a:rPr>
              <a:t>  	     </a:t>
            </a:r>
            <a:r>
              <a:rPr kumimoji="0" lang="en-US" sz="3600" b="1" i="0" u="none" strike="noStrike" kern="0" cap="none" spc="0" normalizeH="0" baseline="0" noProof="0" dirty="0">
                <a:ln>
                  <a:noFill/>
                </a:ln>
                <a:solidFill>
                  <a:srgbClr val="C00000"/>
                </a:solidFill>
                <a:effectLst/>
                <a:uLnTx/>
                <a:uFillTx/>
                <a:cs typeface="Segoe UI Light" panose="020B0502040204020203" pitchFamily="34" charset="0"/>
                <a:sym typeface="Wingdings" panose="05000000000000000000" pitchFamily="2" charset="2"/>
              </a:rPr>
              <a:t></a:t>
            </a:r>
            <a:r>
              <a:rPr kumimoji="0" lang="en-US" sz="3600" b="1" i="0" u="none" strike="noStrike" kern="0" cap="none" spc="0" normalizeH="0" baseline="0" noProof="0" dirty="0">
                <a:ln>
                  <a:noFill/>
                </a:ln>
                <a:solidFill>
                  <a:srgbClr val="004C22"/>
                </a:solidFill>
                <a:effectLst/>
                <a:uLnTx/>
                <a:uFillTx/>
                <a:cs typeface="Segoe UI Light" panose="020B0502040204020203" pitchFamily="34" charset="0"/>
                <a:sym typeface="Wingdings" panose="05000000000000000000" pitchFamily="2" charset="2"/>
              </a:rPr>
              <a:t> </a:t>
            </a:r>
            <a:r>
              <a:rPr kumimoji="0" lang="en-US" sz="3600" b="1" i="0" u="none" strike="noStrike" kern="0" cap="none" spc="0" normalizeH="0" baseline="0" noProof="0" dirty="0">
                <a:ln>
                  <a:noFill/>
                </a:ln>
                <a:solidFill>
                  <a:srgbClr val="92D050"/>
                </a:solidFill>
                <a:effectLst/>
                <a:uLnTx/>
                <a:uFillTx/>
                <a:cs typeface="Segoe UI Light" panose="020B0502040204020203" pitchFamily="34" charset="0"/>
                <a:sym typeface="Wingdings" panose="05000000000000000000" pitchFamily="2" charset="2"/>
              </a:rPr>
              <a:t>	    </a:t>
            </a:r>
            <a:r>
              <a:rPr kumimoji="0" lang="en-US" sz="3600" b="1" i="0" u="none" strike="noStrike" kern="0" cap="none" spc="0" normalizeH="0" baseline="0" noProof="0" dirty="0">
                <a:ln>
                  <a:noFill/>
                </a:ln>
                <a:solidFill>
                  <a:srgbClr val="004C22"/>
                </a:solidFill>
                <a:effectLst/>
                <a:uLnTx/>
                <a:uFillTx/>
                <a:cs typeface="Segoe UI Light" panose="020B0502040204020203" pitchFamily="34" charset="0"/>
                <a:sym typeface="Wingdings" panose="05000000000000000000" pitchFamily="2" charset="2"/>
              </a:rPr>
              <a:t></a:t>
            </a:r>
            <a:r>
              <a:rPr kumimoji="0" lang="en-US" sz="3600" b="1" i="0" u="none" strike="noStrike" kern="0" cap="none" spc="0" normalizeH="0" baseline="0" noProof="0" dirty="0">
                <a:ln>
                  <a:noFill/>
                </a:ln>
                <a:solidFill>
                  <a:srgbClr val="C00000"/>
                </a:solidFill>
                <a:effectLst/>
                <a:uLnTx/>
                <a:uFillTx/>
                <a:cs typeface="Segoe UI Light" panose="020B0502040204020203" pitchFamily="34" charset="0"/>
                <a:sym typeface="Wingdings" panose="05000000000000000000" pitchFamily="2" charset="2"/>
              </a:rPr>
              <a:t> </a:t>
            </a:r>
            <a:endParaRPr kumimoji="0" lang="en-US" sz="3600" b="0" i="0" u="none" strike="noStrike" kern="0" cap="none" spc="0" normalizeH="0" baseline="0" noProof="0" dirty="0">
              <a:ln>
                <a:noFill/>
              </a:ln>
              <a:solidFill>
                <a:sysClr val="windowText" lastClr="000000"/>
              </a:solidFill>
              <a:effectLst/>
              <a:uLnTx/>
              <a:uFillTx/>
            </a:endParaRPr>
          </a:p>
        </p:txBody>
      </p:sp>
      <p:sp>
        <p:nvSpPr>
          <p:cNvPr id="15" name="Rectangle 14"/>
          <p:cNvSpPr/>
          <p:nvPr/>
        </p:nvSpPr>
        <p:spPr>
          <a:xfrm>
            <a:off x="7781944" y="5289026"/>
            <a:ext cx="4005905"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C00000"/>
                </a:solidFill>
                <a:effectLst/>
                <a:uLnTx/>
                <a:uFillTx/>
                <a:cs typeface="Segoe UI Light" panose="020B0502040204020203" pitchFamily="34" charset="0"/>
                <a:sym typeface="Wingdings" panose="05000000000000000000" pitchFamily="2" charset="2"/>
              </a:rPr>
              <a:t></a:t>
            </a:r>
            <a:r>
              <a:rPr kumimoji="0" lang="en-US" sz="3600" b="1" i="0" u="none" strike="noStrike" kern="0" cap="none" spc="0" normalizeH="0" baseline="0" noProof="0" dirty="0">
                <a:ln>
                  <a:noFill/>
                </a:ln>
                <a:solidFill>
                  <a:srgbClr val="92D050"/>
                </a:solidFill>
                <a:effectLst/>
                <a:uLnTx/>
                <a:uFillTx/>
                <a:cs typeface="Segoe UI Light" panose="020B0502040204020203" pitchFamily="34" charset="0"/>
                <a:sym typeface="Wingdings" panose="05000000000000000000" pitchFamily="2" charset="2"/>
              </a:rPr>
              <a:t>  	     </a:t>
            </a:r>
            <a:r>
              <a:rPr kumimoji="0" lang="en-US" sz="3600" b="1" i="0" u="none" strike="noStrike" kern="0" cap="none" spc="0" normalizeH="0" baseline="0" noProof="0" dirty="0">
                <a:ln>
                  <a:noFill/>
                </a:ln>
                <a:solidFill>
                  <a:srgbClr val="C00000"/>
                </a:solidFill>
                <a:effectLst/>
                <a:uLnTx/>
                <a:uFillTx/>
                <a:cs typeface="Segoe UI Light" panose="020B0502040204020203" pitchFamily="34" charset="0"/>
                <a:sym typeface="Wingdings" panose="05000000000000000000" pitchFamily="2" charset="2"/>
              </a:rPr>
              <a:t></a:t>
            </a:r>
            <a:r>
              <a:rPr kumimoji="0" lang="en-US" sz="3600" b="1" i="0" u="none" strike="noStrike" kern="0" cap="none" spc="0" normalizeH="0" baseline="0" noProof="0" dirty="0">
                <a:ln>
                  <a:noFill/>
                </a:ln>
                <a:solidFill>
                  <a:srgbClr val="004C22"/>
                </a:solidFill>
                <a:effectLst/>
                <a:uLnTx/>
                <a:uFillTx/>
                <a:cs typeface="Segoe UI Light" panose="020B0502040204020203" pitchFamily="34" charset="0"/>
                <a:sym typeface="Wingdings" panose="05000000000000000000" pitchFamily="2" charset="2"/>
              </a:rPr>
              <a:t> </a:t>
            </a:r>
            <a:r>
              <a:rPr kumimoji="0" lang="en-US" sz="3600" b="1" i="0" u="none" strike="noStrike" kern="0" cap="none" spc="0" normalizeH="0" baseline="0" noProof="0" dirty="0">
                <a:ln>
                  <a:noFill/>
                </a:ln>
                <a:solidFill>
                  <a:srgbClr val="92D050"/>
                </a:solidFill>
                <a:effectLst/>
                <a:uLnTx/>
                <a:uFillTx/>
                <a:cs typeface="Segoe UI Light" panose="020B0502040204020203" pitchFamily="34" charset="0"/>
                <a:sym typeface="Wingdings" panose="05000000000000000000" pitchFamily="2" charset="2"/>
              </a:rPr>
              <a:t>	    </a:t>
            </a:r>
            <a:r>
              <a:rPr kumimoji="0" lang="en-US" sz="3600" b="1" i="0" u="none" strike="noStrike" kern="0" cap="none" spc="0" normalizeH="0" baseline="0" noProof="0" dirty="0">
                <a:ln>
                  <a:noFill/>
                </a:ln>
                <a:solidFill>
                  <a:srgbClr val="004C22"/>
                </a:solidFill>
                <a:effectLst/>
                <a:uLnTx/>
                <a:uFillTx/>
                <a:cs typeface="Segoe UI Light" panose="020B0502040204020203" pitchFamily="34" charset="0"/>
                <a:sym typeface="Wingdings" panose="05000000000000000000" pitchFamily="2" charset="2"/>
              </a:rPr>
              <a:t></a:t>
            </a:r>
            <a:r>
              <a:rPr kumimoji="0" lang="en-US" sz="3600" b="1" i="0" u="none" strike="noStrike" kern="0" cap="none" spc="0" normalizeH="0" baseline="0" noProof="0" dirty="0">
                <a:ln>
                  <a:noFill/>
                </a:ln>
                <a:solidFill>
                  <a:srgbClr val="C00000"/>
                </a:solidFill>
                <a:effectLst/>
                <a:uLnTx/>
                <a:uFillTx/>
                <a:cs typeface="Segoe UI Light" panose="020B0502040204020203" pitchFamily="34" charset="0"/>
                <a:sym typeface="Wingdings" panose="05000000000000000000" pitchFamily="2" charset="2"/>
              </a:rPr>
              <a:t> </a:t>
            </a:r>
            <a:endParaRPr kumimoji="0" lang="en-US" sz="36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0629628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Hydration 1607</a:t>
            </a:r>
          </a:p>
        </p:txBody>
      </p:sp>
      <p:sp>
        <p:nvSpPr>
          <p:cNvPr id="3" name="Rectangle 2"/>
          <p:cNvSpPr/>
          <p:nvPr/>
        </p:nvSpPr>
        <p:spPr bwMode="auto">
          <a:xfrm>
            <a:off x="884237" y="1511760"/>
            <a:ext cx="3108960" cy="938463"/>
          </a:xfrm>
          <a:prstGeom prst="rect">
            <a:avLst/>
          </a:prstGeom>
          <a:solidFill>
            <a:schemeClr val="accent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92" tIns="125499" rIns="152392" bIns="125499"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ts val="294"/>
              </a:spcAft>
              <a:buClrTx/>
              <a:buSzTx/>
              <a:buFontTx/>
              <a:buNone/>
              <a:tabLst/>
              <a:defRPr/>
            </a:pPr>
            <a:r>
              <a:rPr kumimoji="0" lang="en-US" sz="4000" b="0" i="0" u="none" strike="noStrike" kern="0" cap="none" spc="-70" normalizeH="0" baseline="0" noProof="0" dirty="0">
                <a:ln>
                  <a:noFill/>
                </a:ln>
                <a:solidFill>
                  <a:schemeClr val="tx1">
                    <a:lumMod val="20000"/>
                    <a:lumOff val="80000"/>
                  </a:schemeClr>
                </a:solidFill>
                <a:effectLst/>
                <a:uLnTx/>
                <a:uFillTx/>
                <a:latin typeface="Segoe UI Light" panose="020B0502040204020203" pitchFamily="34" charset="0"/>
                <a:ea typeface="Segoe UI" pitchFamily="34" charset="0"/>
                <a:cs typeface="Segoe UI Light" panose="020B0502040204020203" pitchFamily="34" charset="0"/>
              </a:rPr>
              <a:t>New</a:t>
            </a:r>
          </a:p>
        </p:txBody>
      </p:sp>
      <p:sp>
        <p:nvSpPr>
          <p:cNvPr id="4" name="Rectangle 3"/>
          <p:cNvSpPr/>
          <p:nvPr/>
        </p:nvSpPr>
        <p:spPr bwMode="auto">
          <a:xfrm>
            <a:off x="8342532" y="1511760"/>
            <a:ext cx="3108960" cy="938463"/>
          </a:xfrm>
          <a:prstGeom prst="rect">
            <a:avLst/>
          </a:prstGeom>
          <a:solidFill>
            <a:srgbClr val="32145A"/>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92" tIns="125499" rIns="152392" bIns="125499"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ts val="294"/>
              </a:spcAft>
              <a:buClrTx/>
              <a:buSzTx/>
              <a:buFontTx/>
              <a:buNone/>
              <a:tabLst/>
              <a:defRPr/>
            </a:pPr>
            <a:r>
              <a:rPr kumimoji="0" lang="en-US" sz="4000" b="0" i="0" u="none" strike="noStrike" kern="0" cap="none" spc="-70" normalizeH="0" baseline="0" noProof="0" dirty="0">
                <a:ln>
                  <a:noFill/>
                </a:ln>
                <a:solidFill>
                  <a:schemeClr val="tx1">
                    <a:lumMod val="20000"/>
                    <a:lumOff val="80000"/>
                  </a:schemeClr>
                </a:solidFill>
                <a:effectLst/>
                <a:uLnTx/>
                <a:uFillTx/>
                <a:latin typeface="Segoe UI Light" panose="020B0502040204020203" pitchFamily="34" charset="0"/>
                <a:ea typeface="Segoe UI" pitchFamily="34" charset="0"/>
                <a:cs typeface="Segoe UI Light" panose="020B0502040204020203" pitchFamily="34" charset="0"/>
              </a:rPr>
              <a:t>Deprecated</a:t>
            </a:r>
          </a:p>
        </p:txBody>
      </p:sp>
      <p:sp>
        <p:nvSpPr>
          <p:cNvPr id="5" name="Rectangle 4"/>
          <p:cNvSpPr/>
          <p:nvPr/>
        </p:nvSpPr>
        <p:spPr bwMode="auto">
          <a:xfrm>
            <a:off x="4613384" y="1511760"/>
            <a:ext cx="3108960" cy="938463"/>
          </a:xfrm>
          <a:prstGeom prst="rect">
            <a:avLst/>
          </a:prstGeom>
          <a:solidFill>
            <a:srgbClr val="92D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92" tIns="125499" rIns="152392" bIns="125499"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ts val="294"/>
              </a:spcAft>
              <a:buClrTx/>
              <a:buSzTx/>
              <a:buFontTx/>
              <a:buNone/>
              <a:tabLst/>
              <a:defRPr/>
            </a:pPr>
            <a:r>
              <a:rPr kumimoji="0" lang="en-US" sz="4000" b="0" i="0" u="none" strike="noStrike" kern="0" cap="none" spc="-70" normalizeH="0" baseline="0" noProof="0" dirty="0">
                <a:ln>
                  <a:noFill/>
                </a:ln>
                <a:solidFill>
                  <a:schemeClr val="accent5">
                    <a:lumMod val="75000"/>
                  </a:schemeClr>
                </a:solidFill>
                <a:effectLst/>
                <a:uLnTx/>
                <a:uFillTx/>
                <a:latin typeface="Segoe UI Light" panose="020B0502040204020203" pitchFamily="34" charset="0"/>
                <a:ea typeface="Segoe UI" pitchFamily="34" charset="0"/>
                <a:cs typeface="Segoe UI Light" panose="020B0502040204020203" pitchFamily="34" charset="0"/>
              </a:rPr>
              <a:t>Changed</a:t>
            </a:r>
          </a:p>
        </p:txBody>
      </p:sp>
      <p:grpSp>
        <p:nvGrpSpPr>
          <p:cNvPr id="6" name="Group 5"/>
          <p:cNvGrpSpPr/>
          <p:nvPr/>
        </p:nvGrpSpPr>
        <p:grpSpPr>
          <a:xfrm>
            <a:off x="858812" y="2597855"/>
            <a:ext cx="3378225" cy="4186323"/>
            <a:chOff x="503237" y="2450224"/>
            <a:chExt cx="3759225" cy="4186323"/>
          </a:xfrm>
        </p:grpSpPr>
        <p:sp>
          <p:nvSpPr>
            <p:cNvPr id="7" name="TextBox 6"/>
            <p:cNvSpPr txBox="1"/>
            <p:nvPr/>
          </p:nvSpPr>
          <p:spPr>
            <a:xfrm>
              <a:off x="503237" y="2558508"/>
              <a:ext cx="3759225" cy="4078039"/>
            </a:xfrm>
            <a:prstGeom prst="rect">
              <a:avLst/>
            </a:prstGeom>
            <a:noFill/>
            <a:ln>
              <a:noFill/>
            </a:ln>
          </p:spPr>
          <p:txBody>
            <a:bodyPr wrap="square" lIns="0" tIns="0" rIns="0" bIns="0" rtlCol="0">
              <a:spAutoFit/>
            </a:bodyPr>
            <a:lstStyle/>
            <a:p>
              <a:pPr marL="460375" marR="0" lvl="0" indent="-460375" defTabSz="914400" eaLnBrk="1" fontAlgn="auto" latinLnBrk="0" hangingPunct="1">
                <a:spcBef>
                  <a:spcPct val="20000"/>
                </a:spcBef>
                <a:spcAft>
                  <a:spcPts val="600"/>
                </a:spcAft>
                <a:buClrTx/>
                <a:buSzPct val="80000"/>
                <a:buFont typeface="Wingdings" panose="05000000000000000000" pitchFamily="2" charset="2"/>
                <a:buChar char="§"/>
                <a:tabLst/>
                <a:defRPr/>
              </a:pPr>
              <a:r>
                <a:rPr kumimoji="0" lang="en-US" sz="2400"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Windows 10 1607</a:t>
              </a:r>
            </a:p>
            <a:p>
              <a:pPr marL="460375" marR="0" lvl="0" indent="-460375" defTabSz="914400" eaLnBrk="1" fontAlgn="auto" latinLnBrk="0" hangingPunct="1">
                <a:spcBef>
                  <a:spcPct val="20000"/>
                </a:spcBef>
                <a:spcAft>
                  <a:spcPts val="600"/>
                </a:spcAft>
                <a:buClrTx/>
                <a:buSzPct val="80000"/>
                <a:buFont typeface="Wingdings" panose="05000000000000000000" pitchFamily="2" charset="2"/>
                <a:buChar char="§"/>
                <a:tabLst/>
                <a:defRPr/>
              </a:pPr>
              <a:r>
                <a:rPr kumimoji="0" lang="en-US" sz="2400"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Windows 10 ADK 1607</a:t>
              </a:r>
            </a:p>
            <a:p>
              <a:pPr marL="460375" marR="0" lvl="0" indent="-460375" defTabSz="914400" eaLnBrk="1" fontAlgn="auto" latinLnBrk="0" hangingPunct="1">
                <a:spcBef>
                  <a:spcPct val="20000"/>
                </a:spcBef>
                <a:spcAft>
                  <a:spcPts val="600"/>
                </a:spcAft>
                <a:buClrTx/>
                <a:buSzPct val="80000"/>
                <a:buFont typeface="Wingdings" panose="05000000000000000000" pitchFamily="2" charset="2"/>
                <a:buChar char="§"/>
                <a:tabLst/>
                <a:defRPr/>
              </a:pPr>
              <a:r>
                <a:rPr kumimoji="0" lang="en-US" sz="2400"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MDT 2013 Update 2</a:t>
              </a:r>
            </a:p>
            <a:p>
              <a:pPr marL="460375" marR="0" lvl="0" indent="-460375" defTabSz="914400" eaLnBrk="1" fontAlgn="auto" latinLnBrk="0" hangingPunct="1">
                <a:spcBef>
                  <a:spcPct val="20000"/>
                </a:spcBef>
                <a:spcAft>
                  <a:spcPts val="600"/>
                </a:spcAft>
                <a:buClrTx/>
                <a:buSzPct val="80000"/>
                <a:buFont typeface="Wingdings" panose="05000000000000000000" pitchFamily="2" charset="2"/>
                <a:buChar char="§"/>
                <a:tabLst/>
                <a:defRPr/>
              </a:pPr>
              <a:r>
                <a:rPr kumimoji="0" lang="en-US" sz="2400"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Configuration Manager 1511 (can update to 1606)</a:t>
              </a:r>
            </a:p>
            <a:p>
              <a:pPr marL="460375" marR="0" lvl="0" indent="-460375" defTabSz="914400" eaLnBrk="1" fontAlgn="auto" latinLnBrk="0" hangingPunct="1">
                <a:spcBef>
                  <a:spcPct val="20000"/>
                </a:spcBef>
                <a:spcAft>
                  <a:spcPts val="600"/>
                </a:spcAft>
                <a:buClrTx/>
                <a:buSzPct val="80000"/>
                <a:buFont typeface="Wingdings" panose="05000000000000000000" pitchFamily="2" charset="2"/>
                <a:buChar char="§"/>
                <a:tabLst/>
                <a:defRPr/>
              </a:pPr>
              <a:r>
                <a:rPr kumimoji="0" lang="en-US" sz="2400"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MBAM 2.5 SP1</a:t>
              </a:r>
            </a:p>
            <a:p>
              <a:pPr marL="460375" marR="0" lvl="0" indent="-460375" defTabSz="914400" eaLnBrk="1" fontAlgn="auto" latinLnBrk="0" hangingPunct="1">
                <a:spcBef>
                  <a:spcPct val="20000"/>
                </a:spcBef>
                <a:spcAft>
                  <a:spcPts val="600"/>
                </a:spcAft>
                <a:buClrTx/>
                <a:buSzPct val="80000"/>
                <a:buFont typeface="Wingdings" panose="05000000000000000000" pitchFamily="2" charset="2"/>
                <a:buChar char="§"/>
                <a:tabLst/>
                <a:defRPr/>
              </a:pPr>
              <a:r>
                <a:rPr kumimoji="0" lang="en-US" sz="2400"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App-V 5.1</a:t>
              </a:r>
            </a:p>
          </p:txBody>
        </p:sp>
        <p:sp>
          <p:nvSpPr>
            <p:cNvPr id="8" name="Rectangle 7"/>
            <p:cNvSpPr/>
            <p:nvPr/>
          </p:nvSpPr>
          <p:spPr bwMode="auto">
            <a:xfrm>
              <a:off x="1193039" y="2450224"/>
              <a:ext cx="3069421" cy="25704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spcBef>
                  <a:spcPct val="0"/>
                </a:spcBef>
                <a:spcAft>
                  <a:spcPts val="600"/>
                </a:spcAft>
                <a:buClrTx/>
                <a:buSzTx/>
                <a:buFontTx/>
                <a:buNone/>
                <a:tabLst/>
                <a:defRPr/>
              </a:pPr>
              <a:endParaRPr kumimoji="0" lang="en-US" sz="2400" b="0" i="0" u="none" strike="noStrike" kern="0" cap="none" spc="0" normalizeH="0" baseline="0" noProof="0" dirty="0">
                <a:ln>
                  <a:noFill/>
                </a:ln>
                <a:solidFill>
                  <a:schemeClr val="accent1"/>
                </a:solidFill>
                <a:effectLst/>
                <a:uLnTx/>
                <a:uFillTx/>
              </a:endParaRPr>
            </a:p>
          </p:txBody>
        </p:sp>
      </p:grpSp>
      <p:grpSp>
        <p:nvGrpSpPr>
          <p:cNvPr id="9" name="Group 8"/>
          <p:cNvGrpSpPr/>
          <p:nvPr/>
        </p:nvGrpSpPr>
        <p:grpSpPr>
          <a:xfrm>
            <a:off x="4596612" y="2450224"/>
            <a:ext cx="3125732" cy="2570497"/>
            <a:chOff x="4577283" y="2450224"/>
            <a:chExt cx="3069425" cy="2570497"/>
          </a:xfrm>
        </p:grpSpPr>
        <p:sp>
          <p:nvSpPr>
            <p:cNvPr id="10" name="TextBox 9"/>
            <p:cNvSpPr txBox="1"/>
            <p:nvPr/>
          </p:nvSpPr>
          <p:spPr>
            <a:xfrm>
              <a:off x="4577286" y="2558508"/>
              <a:ext cx="3069422" cy="1997470"/>
            </a:xfrm>
            <a:prstGeom prst="rect">
              <a:avLst/>
            </a:prstGeom>
            <a:noFill/>
            <a:ln>
              <a:noFill/>
            </a:ln>
          </p:spPr>
          <p:txBody>
            <a:bodyPr wrap="square" lIns="0" tIns="0" rIns="0" bIns="0" rtlCol="0">
              <a:spAutoFit/>
            </a:bodyPr>
            <a:lstStyle/>
            <a:p>
              <a:pPr marL="460375" marR="0" lvl="0" indent="-460375" defTabSz="914400" eaLnBrk="1" fontAlgn="auto" latinLnBrk="0" hangingPunct="1">
                <a:spcBef>
                  <a:spcPct val="20000"/>
                </a:spcBef>
                <a:spcAft>
                  <a:spcPts val="600"/>
                </a:spcAft>
                <a:buClrTx/>
                <a:buSzPct val="80000"/>
                <a:buFont typeface="Wingdings" panose="05000000000000000000" pitchFamily="2" charset="2"/>
                <a:buChar char="§"/>
                <a:tabLst/>
                <a:defRPr/>
              </a:pPr>
              <a:r>
                <a:rPr kumimoji="0" lang="en-US" sz="2400"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Updated </a:t>
              </a:r>
              <a:r>
                <a:rPr kumimoji="0" lang="en-US" sz="2400" b="0" i="0" u="none" strike="noStrike" kern="0" cap="none" spc="0" normalizeH="0" baseline="0" noProof="0" dirty="0" err="1">
                  <a:ln>
                    <a:noFill/>
                  </a:ln>
                  <a:solidFill>
                    <a:schemeClr val="accent1"/>
                  </a:solidFill>
                  <a:effectLst/>
                  <a:uLnTx/>
                  <a:uFillTx/>
                  <a:latin typeface="Segoe UI Light" panose="020B0502040204020203" pitchFamily="34" charset="0"/>
                  <a:cs typeface="Segoe UI Light" panose="020B0502040204020203" pitchFamily="34" charset="0"/>
                </a:rPr>
                <a:t>PoC</a:t>
              </a:r>
              <a:r>
                <a:rPr kumimoji="0" lang="en-US" sz="2400"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 labs to support new products and features</a:t>
              </a:r>
            </a:p>
            <a:p>
              <a:pPr marL="460375" marR="0" lvl="0" indent="-460375" defTabSz="914400" eaLnBrk="1" fontAlgn="auto" latinLnBrk="0" hangingPunct="1">
                <a:spcBef>
                  <a:spcPct val="20000"/>
                </a:spcBef>
                <a:spcAft>
                  <a:spcPts val="600"/>
                </a:spcAft>
                <a:buClrTx/>
                <a:buSzPct val="80000"/>
                <a:buFont typeface="Wingdings" panose="05000000000000000000" pitchFamily="2" charset="2"/>
                <a:buChar char="§"/>
                <a:tabLst/>
                <a:defRPr/>
              </a:pPr>
              <a:r>
                <a:rPr kumimoji="0" lang="en-US" sz="2400"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Fixed lab issues</a:t>
              </a:r>
            </a:p>
          </p:txBody>
        </p:sp>
        <p:sp>
          <p:nvSpPr>
            <p:cNvPr id="11" name="Rectangle 10"/>
            <p:cNvSpPr/>
            <p:nvPr/>
          </p:nvSpPr>
          <p:spPr bwMode="auto">
            <a:xfrm>
              <a:off x="4577283" y="2450224"/>
              <a:ext cx="3069423" cy="25704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spcBef>
                  <a:spcPct val="0"/>
                </a:spcBef>
                <a:spcAft>
                  <a:spcPts val="600"/>
                </a:spcAft>
                <a:buClrTx/>
                <a:buSzTx/>
                <a:buFontTx/>
                <a:buNone/>
                <a:tabLst/>
                <a:defRPr/>
              </a:pPr>
              <a:endParaRPr kumimoji="0" lang="en-US" sz="2400" b="0" i="0" u="none" strike="noStrike" kern="0" cap="none" spc="0" normalizeH="0" baseline="0" noProof="0" dirty="0">
                <a:ln>
                  <a:noFill/>
                </a:ln>
                <a:solidFill>
                  <a:schemeClr val="accent1"/>
                </a:solidFill>
                <a:effectLst/>
                <a:uLnTx/>
                <a:uFillTx/>
              </a:endParaRPr>
            </a:p>
          </p:txBody>
        </p:sp>
      </p:grpSp>
      <p:grpSp>
        <p:nvGrpSpPr>
          <p:cNvPr id="12" name="Group 11"/>
          <p:cNvGrpSpPr/>
          <p:nvPr/>
        </p:nvGrpSpPr>
        <p:grpSpPr>
          <a:xfrm>
            <a:off x="8330414" y="2450224"/>
            <a:ext cx="3121077" cy="2570497"/>
            <a:chOff x="7961532" y="2450224"/>
            <a:chExt cx="3069422" cy="2570497"/>
          </a:xfrm>
        </p:grpSpPr>
        <p:sp>
          <p:nvSpPr>
            <p:cNvPr id="13" name="TextBox 12"/>
            <p:cNvSpPr txBox="1"/>
            <p:nvPr/>
          </p:nvSpPr>
          <p:spPr>
            <a:xfrm>
              <a:off x="7961532" y="2558508"/>
              <a:ext cx="3069422" cy="369332"/>
            </a:xfrm>
            <a:prstGeom prst="rect">
              <a:avLst/>
            </a:prstGeom>
            <a:noFill/>
            <a:ln>
              <a:noFill/>
            </a:ln>
          </p:spPr>
          <p:txBody>
            <a:bodyPr wrap="square" lIns="0" tIns="0" rIns="0" bIns="0" rtlCol="0">
              <a:spAutoFit/>
            </a:bodyPr>
            <a:lstStyle/>
            <a:p>
              <a:pPr marL="460375" marR="0" lvl="0" indent="-460375" defTabSz="914400" eaLnBrk="1" fontAlgn="auto" latinLnBrk="0" hangingPunct="1">
                <a:spcBef>
                  <a:spcPct val="20000"/>
                </a:spcBef>
                <a:spcAft>
                  <a:spcPts val="600"/>
                </a:spcAft>
                <a:buClrTx/>
                <a:buSzPct val="80000"/>
                <a:buFont typeface="Wingdings" panose="05000000000000000000" pitchFamily="2" charset="2"/>
                <a:buChar char="§"/>
                <a:tabLst/>
                <a:defRPr/>
              </a:pPr>
              <a:r>
                <a:rPr kumimoji="0" lang="en-US" sz="2400"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InfoPath Designer</a:t>
              </a:r>
            </a:p>
          </p:txBody>
        </p:sp>
        <p:sp>
          <p:nvSpPr>
            <p:cNvPr id="14" name="Rectangle 13"/>
            <p:cNvSpPr/>
            <p:nvPr/>
          </p:nvSpPr>
          <p:spPr bwMode="auto">
            <a:xfrm>
              <a:off x="7961532" y="2450224"/>
              <a:ext cx="3069422" cy="25704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spcBef>
                  <a:spcPct val="0"/>
                </a:spcBef>
                <a:spcAft>
                  <a:spcPts val="600"/>
                </a:spcAft>
                <a:buClrTx/>
                <a:buSzTx/>
                <a:buFontTx/>
                <a:buNone/>
                <a:tabLst/>
                <a:defRPr/>
              </a:pPr>
              <a:endParaRPr kumimoji="0" lang="en-US" sz="2400" b="0" i="0" u="none" strike="noStrike" kern="0" cap="none" spc="0" normalizeH="0" baseline="0" noProof="0" dirty="0">
                <a:ln>
                  <a:noFill/>
                </a:ln>
                <a:solidFill>
                  <a:schemeClr val="accent1"/>
                </a:solidFill>
                <a:effectLst/>
                <a:uLnTx/>
                <a:uFillTx/>
              </a:endParaRPr>
            </a:p>
          </p:txBody>
        </p:sp>
      </p:grpSp>
    </p:spTree>
    <p:extLst>
      <p:ext uri="{BB962C8B-B14F-4D97-AF65-F5344CB8AC3E}">
        <p14:creationId xmlns:p14="http://schemas.microsoft.com/office/powerpoint/2010/main" val="2793727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gradFill>
                  <a:gsLst>
                    <a:gs pos="1250">
                      <a:schemeClr val="tx1"/>
                    </a:gs>
                    <a:gs pos="100000">
                      <a:schemeClr val="tx1"/>
                    </a:gs>
                  </a:gsLst>
                  <a:lin ang="5400000" scaled="0"/>
                </a:gradFill>
                <a:effectLst/>
                <a:uLnTx/>
                <a:uFillTx/>
                <a:latin typeface="+mj-lt"/>
                <a:ea typeface="+mn-ea"/>
                <a:cs typeface="Segoe UI" pitchFamily="34" charset="0"/>
              </a:rPr>
              <a:t>How Does Hydration Work?</a:t>
            </a:r>
          </a:p>
        </p:txBody>
      </p:sp>
      <p:sp>
        <p:nvSpPr>
          <p:cNvPr id="5" name="Rectangle 4"/>
          <p:cNvSpPr/>
          <p:nvPr/>
        </p:nvSpPr>
        <p:spPr bwMode="auto">
          <a:xfrm>
            <a:off x="796521" y="3279259"/>
            <a:ext cx="4875925" cy="1048817"/>
          </a:xfrm>
          <a:prstGeom prst="rect">
            <a:avLst/>
          </a:prstGeom>
          <a:solidFill>
            <a:schemeClr val="accent3"/>
          </a:solidFill>
          <a:ln w="952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92" tIns="125499" rIns="152392" bIns="125499" numCol="1" spcCol="0" rtlCol="0" fromWordArt="0" anchor="b"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bg1">
                    <a:lumMod val="75000"/>
                  </a:schemeClr>
                </a:solidFill>
                <a:effectLst/>
                <a:uLnTx/>
                <a:uFillTx/>
                <a:latin typeface="Segoe UI" panose="020B0502040204020203" pitchFamily="34" charset="0"/>
                <a:cs typeface="Segoe UI" panose="020B0502040204020203" pitchFamily="34" charset="0"/>
              </a:rPr>
              <a:t>Microsoft Deployment Toolkit</a:t>
            </a:r>
          </a:p>
        </p:txBody>
      </p:sp>
      <p:sp>
        <p:nvSpPr>
          <p:cNvPr id="6" name="Rectangle 5"/>
          <p:cNvSpPr/>
          <p:nvPr/>
        </p:nvSpPr>
        <p:spPr bwMode="auto">
          <a:xfrm>
            <a:off x="796521" y="4400182"/>
            <a:ext cx="4875925" cy="104582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92" tIns="125499" rIns="152392" bIns="125499" numCol="1" spcCol="0" rtlCol="0" fromWordArt="0" anchor="b"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bg1">
                    <a:lumMod val="75000"/>
                  </a:schemeClr>
                </a:solidFill>
                <a:effectLst/>
                <a:uLnTx/>
                <a:uFillTx/>
                <a:latin typeface="Segoe UI" panose="020B0502040204020203" pitchFamily="34" charset="0"/>
                <a:cs typeface="Segoe UI" panose="020B0502040204020203" pitchFamily="34" charset="0"/>
              </a:rPr>
              <a:t>Dynamic Configuration</a:t>
            </a:r>
          </a:p>
        </p:txBody>
      </p:sp>
      <p:sp>
        <p:nvSpPr>
          <p:cNvPr id="7" name="Rectangle 6"/>
          <p:cNvSpPr/>
          <p:nvPr/>
        </p:nvSpPr>
        <p:spPr bwMode="auto">
          <a:xfrm>
            <a:off x="796521" y="2158335"/>
            <a:ext cx="4875925" cy="1048817"/>
          </a:xfrm>
          <a:prstGeom prst="rect">
            <a:avLst/>
          </a:prstGeom>
          <a:solidFill>
            <a:schemeClr val="accent3"/>
          </a:solidFill>
          <a:ln w="952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92" tIns="125499" rIns="152392" bIns="125499" numCol="1" spcCol="0" rtlCol="0" fromWordArt="0" anchor="b" anchorCtr="0" forceAA="0" compatLnSpc="1">
            <a:prstTxWarp prst="textNoShape">
              <a:avLst/>
            </a:prstTxWarp>
            <a:noAutofit/>
          </a:bodyPr>
          <a:lstStyle/>
          <a:p>
            <a:pPr marL="0" marR="0" lvl="0" indent="0" defTabSz="914102" eaLnBrk="1" fontAlgn="base" latinLnBrk="0" hangingPunct="1">
              <a:lnSpc>
                <a:spcPct val="90000"/>
              </a:lnSpc>
              <a:spcBef>
                <a:spcPct val="0"/>
              </a:spcBef>
              <a:spcAft>
                <a:spcPts val="294"/>
              </a:spcAft>
              <a:buClrTx/>
              <a:buSzTx/>
              <a:buFontTx/>
              <a:buNone/>
              <a:tabLst/>
              <a:defRPr/>
            </a:pPr>
            <a:r>
              <a:rPr kumimoji="0" lang="en-US" sz="2353" b="0" i="0" u="none" strike="noStrike" kern="0" cap="none" spc="-70" normalizeH="0" baseline="0" noProof="0" dirty="0">
                <a:ln>
                  <a:noFill/>
                </a:ln>
                <a:solidFill>
                  <a:schemeClr val="bg1">
                    <a:lumMod val="75000"/>
                  </a:schemeClr>
                </a:solidFill>
                <a:effectLst/>
                <a:uLnTx/>
                <a:uFillTx/>
                <a:latin typeface="Segoe UI" panose="020B0502040204020203" pitchFamily="34" charset="0"/>
                <a:ea typeface="Segoe UI" panose="020B0502040204020203" pitchFamily="34" charset="0"/>
                <a:cs typeface="Segoe UI" panose="020B0502040204020203" pitchFamily="34" charset="0"/>
              </a:rPr>
              <a:t>PowerShell</a:t>
            </a:r>
          </a:p>
        </p:txBody>
      </p:sp>
      <p:pic>
        <p:nvPicPr>
          <p:cNvPr id="8" name="Picture 7"/>
          <p:cNvPicPr>
            <a:picLocks noChangeAspect="1"/>
          </p:cNvPicPr>
          <p:nvPr/>
        </p:nvPicPr>
        <p:blipFill rotWithShape="1">
          <a:blip r:embed="rId2"/>
          <a:srcRect l="1755" t="688" r="1701" b="968"/>
          <a:stretch/>
        </p:blipFill>
        <p:spPr>
          <a:xfrm>
            <a:off x="6761747" y="1082843"/>
            <a:ext cx="2731168" cy="5426242"/>
          </a:xfrm>
          <a:prstGeom prst="rect">
            <a:avLst/>
          </a:prstGeom>
        </p:spPr>
      </p:pic>
      <p:pic>
        <p:nvPicPr>
          <p:cNvPr id="9" name="Picture 8"/>
          <p:cNvPicPr>
            <a:picLocks noChangeAspect="1"/>
          </p:cNvPicPr>
          <p:nvPr/>
        </p:nvPicPr>
        <p:blipFill rotWithShape="1">
          <a:blip r:embed="rId3"/>
          <a:srcRect l="624" r="693" b="9432"/>
          <a:stretch/>
        </p:blipFill>
        <p:spPr>
          <a:xfrm>
            <a:off x="6268452" y="2073192"/>
            <a:ext cx="5715001" cy="3545556"/>
          </a:xfrm>
          <a:prstGeom prst="rect">
            <a:avLst/>
          </a:prstGeom>
        </p:spPr>
      </p:pic>
    </p:spTree>
    <p:extLst>
      <p:ext uri="{BB962C8B-B14F-4D97-AF65-F5344CB8AC3E}">
        <p14:creationId xmlns:p14="http://schemas.microsoft.com/office/powerpoint/2010/main" val="33621891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Hydration Lab Guide</a:t>
            </a:r>
          </a:p>
        </p:txBody>
      </p:sp>
      <p:sp>
        <p:nvSpPr>
          <p:cNvPr id="3" name="Rectangle 2"/>
          <p:cNvSpPr/>
          <p:nvPr/>
        </p:nvSpPr>
        <p:spPr>
          <a:xfrm>
            <a:off x="549019" y="1942799"/>
            <a:ext cx="11246997" cy="2015936"/>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Located at &lt;hydration zip&gt;\Guides\</a:t>
            </a:r>
          </a:p>
          <a:p>
            <a:pPr marL="571500" marR="0" lvl="0" indent="-571500"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Most of the common issues are resolved by </a:t>
            </a:r>
            <a:r>
              <a:rPr kumimoji="0" lang="en-US" sz="4000" i="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reading</a:t>
            </a:r>
            <a:r>
              <a:rPr kumimoji="0" lang="en-US" sz="4000" b="0"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 through the Lab Guide first!</a:t>
            </a:r>
          </a:p>
        </p:txBody>
      </p:sp>
    </p:spTree>
    <p:extLst>
      <p:ext uri="{BB962C8B-B14F-4D97-AF65-F5344CB8AC3E}">
        <p14:creationId xmlns:p14="http://schemas.microsoft.com/office/powerpoint/2010/main" val="1646735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63" name="think-cell Slide" r:id="rId5" imgW="378" imgH="379" progId="TCLayout.ActiveDocument.1">
                  <p:embed/>
                </p:oleObj>
              </mc:Choice>
              <mc:Fallback>
                <p:oleObj name="think-cell Slide" r:id="rId5" imgW="378" imgH="379"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 name="Picture 1"/>
          <p:cNvPicPr>
            <a:picLocks noChangeAspect="1"/>
          </p:cNvPicPr>
          <p:nvPr/>
        </p:nvPicPr>
        <p:blipFill>
          <a:blip r:embed="rId7"/>
          <a:stretch>
            <a:fillRect/>
          </a:stretch>
        </p:blipFill>
        <p:spPr>
          <a:xfrm>
            <a:off x="0" y="0"/>
            <a:ext cx="12435840" cy="6995160"/>
          </a:xfrm>
          <a:prstGeom prst="rect">
            <a:avLst/>
          </a:prstGeom>
        </p:spPr>
      </p:pic>
      <p:sp>
        <p:nvSpPr>
          <p:cNvPr id="5" name="Title 2"/>
          <p:cNvSpPr txBox="1">
            <a:spLocks/>
          </p:cNvSpPr>
          <p:nvPr/>
        </p:nvSpPr>
        <p:spPr>
          <a:xfrm>
            <a:off x="5260975" y="281852"/>
            <a:ext cx="6905625" cy="1169551"/>
          </a:xfrm>
          <a:prstGeom prst="rect">
            <a:avLst/>
          </a:prstGeom>
          <a:solidFill>
            <a:srgbClr val="0078D7">
              <a:alpha val="85098"/>
            </a:srgbClr>
          </a:solid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algn="ctr" defTabSz="932472" fontAlgn="base">
              <a:lnSpc>
                <a:spcPct val="100000"/>
              </a:lnSpc>
              <a:spcAft>
                <a:spcPct val="0"/>
              </a:spcAft>
              <a:defRPr/>
            </a:pPr>
            <a:r>
              <a:rPr lang="en-US" sz="3200" kern="0" spc="0" dirty="0">
                <a:ln>
                  <a:noFill/>
                </a:ln>
                <a:solidFill>
                  <a:schemeClr val="tx1"/>
                </a:solidFill>
                <a:latin typeface="+mn-lt"/>
                <a:cs typeface="+mn-cs"/>
              </a:rPr>
              <a:t>DRIVING CUSTOMER DEPLOYMENT – PROCESS GUIDANCE</a:t>
            </a:r>
          </a:p>
        </p:txBody>
      </p:sp>
    </p:spTree>
    <p:extLst>
      <p:ext uri="{BB962C8B-B14F-4D97-AF65-F5344CB8AC3E}">
        <p14:creationId xmlns:p14="http://schemas.microsoft.com/office/powerpoint/2010/main" val="4498780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987" name="think-cell Slide" r:id="rId5" imgW="378" imgH="379" progId="TCLayout.ActiveDocument.1">
                  <p:embed/>
                </p:oleObj>
              </mc:Choice>
              <mc:Fallback>
                <p:oleObj name="think-cell Slide" r:id="rId5" imgW="378" imgH="379" progId="TCLayout.ActiveDocument.1">
                  <p:embed/>
                  <p:pic>
                    <p:nvPicPr>
                      <p:cNvPr id="12" name="Object 1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Enterprise deployment process steps</a:t>
            </a:r>
            <a:endParaRPr lang="en-US" dirty="0"/>
          </a:p>
        </p:txBody>
      </p:sp>
      <p:sp>
        <p:nvSpPr>
          <p:cNvPr id="5" name="Freeform: Shape 4"/>
          <p:cNvSpPr/>
          <p:nvPr/>
        </p:nvSpPr>
        <p:spPr bwMode="auto">
          <a:xfrm>
            <a:off x="0" y="1625600"/>
            <a:ext cx="11979275" cy="4617020"/>
          </a:xfrm>
          <a:custGeom>
            <a:avLst/>
            <a:gdLst>
              <a:gd name="connsiteX0" fmla="*/ 0 w 12083242"/>
              <a:gd name="connsiteY0" fmla="*/ 0 h 4724400"/>
              <a:gd name="connsiteX1" fmla="*/ 9721042 w 12083242"/>
              <a:gd name="connsiteY1" fmla="*/ 0 h 4724400"/>
              <a:gd name="connsiteX2" fmla="*/ 12083242 w 12083242"/>
              <a:gd name="connsiteY2" fmla="*/ 2362200 h 4724400"/>
              <a:gd name="connsiteX3" fmla="*/ 9721042 w 12083242"/>
              <a:gd name="connsiteY3" fmla="*/ 4724400 h 4724400"/>
              <a:gd name="connsiteX4" fmla="*/ 0 w 12083242"/>
              <a:gd name="connsiteY4" fmla="*/ 4724400 h 4724400"/>
              <a:gd name="connsiteX0" fmla="*/ 0 w 12083242"/>
              <a:gd name="connsiteY0" fmla="*/ 0 h 4724400"/>
              <a:gd name="connsiteX1" fmla="*/ 9721042 w 12083242"/>
              <a:gd name="connsiteY1" fmla="*/ 0 h 4724400"/>
              <a:gd name="connsiteX2" fmla="*/ 12083242 w 12083242"/>
              <a:gd name="connsiteY2" fmla="*/ 2362200 h 4724400"/>
              <a:gd name="connsiteX3" fmla="*/ 9721042 w 12083242"/>
              <a:gd name="connsiteY3" fmla="*/ 4724400 h 4724400"/>
              <a:gd name="connsiteX4" fmla="*/ 0 w 12083242"/>
              <a:gd name="connsiteY4" fmla="*/ 4724400 h 4724400"/>
              <a:gd name="connsiteX5" fmla="*/ 0 w 12083242"/>
              <a:gd name="connsiteY5" fmla="*/ 2451100 h 4724400"/>
              <a:gd name="connsiteX6" fmla="*/ 0 w 12083242"/>
              <a:gd name="connsiteY6" fmla="*/ 0 h 4724400"/>
              <a:gd name="connsiteX0" fmla="*/ 0 w 12083242"/>
              <a:gd name="connsiteY0" fmla="*/ 2451100 h 4724400"/>
              <a:gd name="connsiteX1" fmla="*/ 0 w 12083242"/>
              <a:gd name="connsiteY1" fmla="*/ 0 h 4724400"/>
              <a:gd name="connsiteX2" fmla="*/ 9721042 w 12083242"/>
              <a:gd name="connsiteY2" fmla="*/ 0 h 4724400"/>
              <a:gd name="connsiteX3" fmla="*/ 12083242 w 12083242"/>
              <a:gd name="connsiteY3" fmla="*/ 2362200 h 4724400"/>
              <a:gd name="connsiteX4" fmla="*/ 9721042 w 12083242"/>
              <a:gd name="connsiteY4" fmla="*/ 4724400 h 4724400"/>
              <a:gd name="connsiteX5" fmla="*/ 0 w 12083242"/>
              <a:gd name="connsiteY5" fmla="*/ 4724400 h 4724400"/>
              <a:gd name="connsiteX6" fmla="*/ 91440 w 12083242"/>
              <a:gd name="connsiteY6" fmla="*/ 2542540 h 4724400"/>
              <a:gd name="connsiteX0" fmla="*/ 0 w 12083242"/>
              <a:gd name="connsiteY0" fmla="*/ 2451100 h 4724400"/>
              <a:gd name="connsiteX1" fmla="*/ 0 w 12083242"/>
              <a:gd name="connsiteY1" fmla="*/ 0 h 4724400"/>
              <a:gd name="connsiteX2" fmla="*/ 9721042 w 12083242"/>
              <a:gd name="connsiteY2" fmla="*/ 0 h 4724400"/>
              <a:gd name="connsiteX3" fmla="*/ 12083242 w 12083242"/>
              <a:gd name="connsiteY3" fmla="*/ 2362200 h 4724400"/>
              <a:gd name="connsiteX4" fmla="*/ 9721042 w 12083242"/>
              <a:gd name="connsiteY4" fmla="*/ 4724400 h 4724400"/>
              <a:gd name="connsiteX5" fmla="*/ 0 w 12083242"/>
              <a:gd name="connsiteY5" fmla="*/ 4724400 h 4724400"/>
              <a:gd name="connsiteX0" fmla="*/ 0 w 12083242"/>
              <a:gd name="connsiteY0" fmla="*/ 0 h 4724400"/>
              <a:gd name="connsiteX1" fmla="*/ 9721042 w 12083242"/>
              <a:gd name="connsiteY1" fmla="*/ 0 h 4724400"/>
              <a:gd name="connsiteX2" fmla="*/ 12083242 w 12083242"/>
              <a:gd name="connsiteY2" fmla="*/ 2362200 h 4724400"/>
              <a:gd name="connsiteX3" fmla="*/ 9721042 w 12083242"/>
              <a:gd name="connsiteY3" fmla="*/ 4724400 h 4724400"/>
              <a:gd name="connsiteX4" fmla="*/ 0 w 12083242"/>
              <a:gd name="connsiteY4" fmla="*/ 4724400 h 472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3242" h="4724400">
                <a:moveTo>
                  <a:pt x="0" y="0"/>
                </a:moveTo>
                <a:lnTo>
                  <a:pt x="9721042" y="0"/>
                </a:lnTo>
                <a:cubicBezTo>
                  <a:pt x="11025649" y="0"/>
                  <a:pt x="12083242" y="1057593"/>
                  <a:pt x="12083242" y="2362200"/>
                </a:cubicBezTo>
                <a:cubicBezTo>
                  <a:pt x="12083242" y="3666807"/>
                  <a:pt x="11025649" y="4724400"/>
                  <a:pt x="9721042" y="4724400"/>
                </a:cubicBezTo>
                <a:lnTo>
                  <a:pt x="0" y="4724400"/>
                </a:lnTo>
              </a:path>
            </a:pathLst>
          </a:custGeom>
          <a:noFill/>
          <a:ln w="317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p:nvSpPr>
        <p:spPr bwMode="auto">
          <a:xfrm>
            <a:off x="931129" y="1363662"/>
            <a:ext cx="548640" cy="548640"/>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r>
              <a:rPr lang="en-US" sz="2400" b="1" dirty="0">
                <a:solidFill>
                  <a:schemeClr val="bg1"/>
                </a:solidFill>
                <a:ea typeface="Segoe UI" pitchFamily="34" charset="0"/>
                <a:cs typeface="Segoe UI" pitchFamily="34" charset="0"/>
              </a:rPr>
              <a:t>1</a:t>
            </a:r>
          </a:p>
        </p:txBody>
      </p:sp>
      <p:sp>
        <p:nvSpPr>
          <p:cNvPr id="7" name="Oval 6"/>
          <p:cNvSpPr/>
          <p:nvPr/>
        </p:nvSpPr>
        <p:spPr bwMode="auto">
          <a:xfrm>
            <a:off x="3049647" y="1363662"/>
            <a:ext cx="548640" cy="548640"/>
          </a:xfrm>
          <a:prstGeom prst="ellipse">
            <a:avLst/>
          </a:prstGeom>
          <a:solidFill>
            <a:srgbClr val="7F7F7F"/>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r>
              <a:rPr lang="en-US" sz="2400" b="1" dirty="0">
                <a:solidFill>
                  <a:schemeClr val="bg1"/>
                </a:solidFill>
                <a:ea typeface="Segoe UI" pitchFamily="34" charset="0"/>
                <a:cs typeface="Segoe UI" pitchFamily="34" charset="0"/>
              </a:rPr>
              <a:t>2</a:t>
            </a:r>
          </a:p>
        </p:txBody>
      </p:sp>
      <p:sp>
        <p:nvSpPr>
          <p:cNvPr id="8" name="Oval 7"/>
          <p:cNvSpPr/>
          <p:nvPr/>
        </p:nvSpPr>
        <p:spPr bwMode="auto">
          <a:xfrm>
            <a:off x="5168165" y="1363662"/>
            <a:ext cx="548640" cy="548640"/>
          </a:xfrm>
          <a:prstGeom prst="ellipse">
            <a:avLst/>
          </a:prstGeom>
          <a:solidFill>
            <a:srgbClr val="3C3C3C"/>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r>
              <a:rPr lang="en-US" sz="2400" b="1" dirty="0">
                <a:solidFill>
                  <a:schemeClr val="bg1"/>
                </a:solidFill>
                <a:ea typeface="Segoe UI" pitchFamily="34" charset="0"/>
                <a:cs typeface="Segoe UI" pitchFamily="34" charset="0"/>
              </a:rPr>
              <a:t>3</a:t>
            </a:r>
          </a:p>
        </p:txBody>
      </p:sp>
      <p:sp>
        <p:nvSpPr>
          <p:cNvPr id="9" name="Oval 8"/>
          <p:cNvSpPr/>
          <p:nvPr/>
        </p:nvSpPr>
        <p:spPr bwMode="auto">
          <a:xfrm>
            <a:off x="7286683" y="1363662"/>
            <a:ext cx="548640" cy="548640"/>
          </a:xfrm>
          <a:prstGeom prst="ellipse">
            <a:avLst/>
          </a:prstGeom>
          <a:solidFill>
            <a:srgbClr val="171717"/>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r>
              <a:rPr lang="en-US" sz="2400" b="1" dirty="0">
                <a:solidFill>
                  <a:schemeClr val="bg1"/>
                </a:solidFill>
                <a:ea typeface="Segoe UI" pitchFamily="34" charset="0"/>
                <a:cs typeface="Segoe UI" pitchFamily="34" charset="0"/>
              </a:rPr>
              <a:t>4</a:t>
            </a:r>
          </a:p>
        </p:txBody>
      </p:sp>
      <p:sp>
        <p:nvSpPr>
          <p:cNvPr id="10" name="Oval 9"/>
          <p:cNvSpPr/>
          <p:nvPr/>
        </p:nvSpPr>
        <p:spPr bwMode="auto">
          <a:xfrm>
            <a:off x="9405204" y="1363662"/>
            <a:ext cx="548640" cy="548640"/>
          </a:xfrm>
          <a:prstGeom prst="ellipse">
            <a:avLst/>
          </a:prstGeom>
          <a:solidFill>
            <a:srgbClr val="BD9DE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r>
              <a:rPr lang="en-US" sz="2400" b="1" dirty="0">
                <a:solidFill>
                  <a:schemeClr val="bg1"/>
                </a:solidFill>
                <a:ea typeface="Segoe UI" pitchFamily="34" charset="0"/>
                <a:cs typeface="Segoe UI" pitchFamily="34" charset="0"/>
              </a:rPr>
              <a:t>5</a:t>
            </a:r>
          </a:p>
        </p:txBody>
      </p:sp>
      <p:sp>
        <p:nvSpPr>
          <p:cNvPr id="17" name="Oval 16"/>
          <p:cNvSpPr/>
          <p:nvPr/>
        </p:nvSpPr>
        <p:spPr bwMode="auto">
          <a:xfrm>
            <a:off x="931129" y="5973762"/>
            <a:ext cx="548640" cy="548640"/>
          </a:xfrm>
          <a:prstGeom prst="ellipse">
            <a:avLst/>
          </a:prstGeom>
          <a:solidFill>
            <a:srgbClr val="003C6C"/>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r>
              <a:rPr lang="en-US" sz="2400" b="1" dirty="0">
                <a:solidFill>
                  <a:schemeClr val="bg1"/>
                </a:solidFill>
                <a:ea typeface="Segoe UI" pitchFamily="34" charset="0"/>
                <a:cs typeface="Segoe UI" pitchFamily="34" charset="0"/>
              </a:rPr>
              <a:t>11</a:t>
            </a:r>
          </a:p>
        </p:txBody>
      </p:sp>
      <p:sp>
        <p:nvSpPr>
          <p:cNvPr id="18" name="Oval 17"/>
          <p:cNvSpPr/>
          <p:nvPr/>
        </p:nvSpPr>
        <p:spPr bwMode="auto">
          <a:xfrm>
            <a:off x="3049648" y="5973762"/>
            <a:ext cx="548640" cy="548640"/>
          </a:xfrm>
          <a:prstGeom prst="ellipse">
            <a:avLst/>
          </a:prstGeom>
          <a:solidFill>
            <a:srgbClr val="4EB1FF"/>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r>
              <a:rPr lang="en-US" sz="2400" b="1" dirty="0">
                <a:solidFill>
                  <a:schemeClr val="bg1"/>
                </a:solidFill>
                <a:ea typeface="Segoe UI" pitchFamily="34" charset="0"/>
                <a:cs typeface="Segoe UI" pitchFamily="34" charset="0"/>
              </a:rPr>
              <a:t>10</a:t>
            </a:r>
          </a:p>
        </p:txBody>
      </p:sp>
      <p:sp>
        <p:nvSpPr>
          <p:cNvPr id="19" name="Oval 18"/>
          <p:cNvSpPr/>
          <p:nvPr/>
        </p:nvSpPr>
        <p:spPr bwMode="auto">
          <a:xfrm>
            <a:off x="5168167" y="5973762"/>
            <a:ext cx="548640" cy="548640"/>
          </a:xfrm>
          <a:prstGeom prst="ellipse">
            <a:avLst/>
          </a:prstGeom>
          <a:solidFill>
            <a:srgbClr val="287EFF"/>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r>
              <a:rPr lang="en-US" sz="2400" b="1" dirty="0">
                <a:solidFill>
                  <a:schemeClr val="bg1"/>
                </a:solidFill>
                <a:ea typeface="Segoe UI" pitchFamily="34" charset="0"/>
                <a:cs typeface="Segoe UI" pitchFamily="34" charset="0"/>
              </a:rPr>
              <a:t>9</a:t>
            </a:r>
          </a:p>
        </p:txBody>
      </p:sp>
      <p:sp>
        <p:nvSpPr>
          <p:cNvPr id="20" name="Oval 19"/>
          <p:cNvSpPr/>
          <p:nvPr/>
        </p:nvSpPr>
        <p:spPr bwMode="auto">
          <a:xfrm>
            <a:off x="7286686" y="5973762"/>
            <a:ext cx="548640" cy="548640"/>
          </a:xfrm>
          <a:prstGeom prst="ellipse">
            <a:avLst/>
          </a:prstGeom>
          <a:solidFill>
            <a:srgbClr val="5B24A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r>
              <a:rPr lang="en-US" sz="2400" b="1" dirty="0">
                <a:solidFill>
                  <a:schemeClr val="bg1"/>
                </a:solidFill>
                <a:ea typeface="Segoe UI" pitchFamily="34" charset="0"/>
                <a:cs typeface="Segoe UI" pitchFamily="34" charset="0"/>
              </a:rPr>
              <a:t>8</a:t>
            </a:r>
          </a:p>
        </p:txBody>
      </p:sp>
      <p:sp>
        <p:nvSpPr>
          <p:cNvPr id="21" name="Oval 20"/>
          <p:cNvSpPr/>
          <p:nvPr/>
        </p:nvSpPr>
        <p:spPr bwMode="auto">
          <a:xfrm>
            <a:off x="9405204" y="5973762"/>
            <a:ext cx="548640" cy="548640"/>
          </a:xfrm>
          <a:prstGeom prst="ellipse">
            <a:avLst/>
          </a:prstGeom>
          <a:solidFill>
            <a:srgbClr val="7C3BD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r>
              <a:rPr lang="en-US" sz="2400" b="1" dirty="0">
                <a:solidFill>
                  <a:schemeClr val="bg1"/>
                </a:solidFill>
                <a:ea typeface="Segoe UI" pitchFamily="34" charset="0"/>
                <a:cs typeface="Segoe UI" pitchFamily="34" charset="0"/>
              </a:rPr>
              <a:t>7</a:t>
            </a:r>
          </a:p>
        </p:txBody>
      </p:sp>
      <p:sp>
        <p:nvSpPr>
          <p:cNvPr id="22" name="Oval 21"/>
          <p:cNvSpPr/>
          <p:nvPr/>
        </p:nvSpPr>
        <p:spPr bwMode="auto">
          <a:xfrm>
            <a:off x="11691204" y="3649662"/>
            <a:ext cx="548640" cy="548640"/>
          </a:xfrm>
          <a:prstGeom prst="ellipse">
            <a:avLst/>
          </a:prstGeom>
          <a:solidFill>
            <a:srgbClr val="9C6CD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r>
              <a:rPr lang="en-US" sz="2400" b="1" dirty="0">
                <a:solidFill>
                  <a:schemeClr val="bg1"/>
                </a:solidFill>
                <a:ea typeface="Segoe UI" pitchFamily="34" charset="0"/>
                <a:cs typeface="Segoe UI" pitchFamily="34" charset="0"/>
              </a:rPr>
              <a:t>6</a:t>
            </a:r>
          </a:p>
        </p:txBody>
      </p:sp>
      <p:sp>
        <p:nvSpPr>
          <p:cNvPr id="24" name="Rectangle 23"/>
          <p:cNvSpPr/>
          <p:nvPr/>
        </p:nvSpPr>
        <p:spPr bwMode="auto">
          <a:xfrm>
            <a:off x="274639" y="1947535"/>
            <a:ext cx="1889124" cy="11769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600" b="1" dirty="0">
                <a:solidFill>
                  <a:schemeClr val="bg1"/>
                </a:solidFill>
              </a:rPr>
              <a:t>Customer Targeting</a:t>
            </a:r>
          </a:p>
        </p:txBody>
      </p:sp>
      <p:sp>
        <p:nvSpPr>
          <p:cNvPr id="25" name="Rectangle 24"/>
          <p:cNvSpPr/>
          <p:nvPr/>
        </p:nvSpPr>
        <p:spPr bwMode="auto">
          <a:xfrm>
            <a:off x="2393158" y="1947535"/>
            <a:ext cx="1889124" cy="11769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600" b="1" dirty="0">
                <a:solidFill>
                  <a:schemeClr val="bg1"/>
                </a:solidFill>
              </a:rPr>
              <a:t>Deployment Pitch</a:t>
            </a:r>
          </a:p>
        </p:txBody>
      </p:sp>
      <p:sp>
        <p:nvSpPr>
          <p:cNvPr id="26" name="Rectangle 25"/>
          <p:cNvSpPr/>
          <p:nvPr/>
        </p:nvSpPr>
        <p:spPr bwMode="auto">
          <a:xfrm>
            <a:off x="4511677" y="1947535"/>
            <a:ext cx="1889124" cy="117699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600" b="1" dirty="0">
                <a:solidFill>
                  <a:schemeClr val="bg1"/>
                </a:solidFill>
              </a:rPr>
              <a:t>POC (Accelerate or Self Serve)</a:t>
            </a:r>
          </a:p>
        </p:txBody>
      </p:sp>
      <p:sp>
        <p:nvSpPr>
          <p:cNvPr id="27" name="Rectangle 26"/>
          <p:cNvSpPr/>
          <p:nvPr/>
        </p:nvSpPr>
        <p:spPr bwMode="auto">
          <a:xfrm>
            <a:off x="6630196" y="1947535"/>
            <a:ext cx="1889124" cy="117699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600" b="1" dirty="0">
                <a:solidFill>
                  <a:schemeClr val="bg1"/>
                </a:solidFill>
              </a:rPr>
              <a:t>POC Conclusion (Pilot Buy-in)</a:t>
            </a:r>
          </a:p>
        </p:txBody>
      </p:sp>
      <p:sp>
        <p:nvSpPr>
          <p:cNvPr id="28" name="Rectangle 27"/>
          <p:cNvSpPr/>
          <p:nvPr/>
        </p:nvSpPr>
        <p:spPr bwMode="auto">
          <a:xfrm>
            <a:off x="8748714" y="1947535"/>
            <a:ext cx="1889124" cy="117699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600" b="1" dirty="0">
                <a:solidFill>
                  <a:schemeClr val="bg1"/>
                </a:solidFill>
              </a:rPr>
              <a:t>Develop Deployment </a:t>
            </a:r>
            <a:br>
              <a:rPr lang="en-US" sz="1600" b="1" dirty="0">
                <a:solidFill>
                  <a:schemeClr val="bg1"/>
                </a:solidFill>
              </a:rPr>
            </a:br>
            <a:r>
              <a:rPr lang="en-US" sz="1600" b="1" dirty="0">
                <a:solidFill>
                  <a:schemeClr val="bg1"/>
                </a:solidFill>
              </a:rPr>
              <a:t>Plan and Pilot</a:t>
            </a:r>
          </a:p>
        </p:txBody>
      </p:sp>
      <p:sp>
        <p:nvSpPr>
          <p:cNvPr id="29" name="Rectangle 28"/>
          <p:cNvSpPr/>
          <p:nvPr/>
        </p:nvSpPr>
        <p:spPr bwMode="auto">
          <a:xfrm>
            <a:off x="274639" y="4682472"/>
            <a:ext cx="1889124" cy="117699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600" b="1" dirty="0">
                <a:solidFill>
                  <a:schemeClr val="bg1"/>
                </a:solidFill>
              </a:rPr>
              <a:t>Ongoing Windows-as-a-Service Management</a:t>
            </a:r>
          </a:p>
        </p:txBody>
      </p:sp>
      <p:sp>
        <p:nvSpPr>
          <p:cNvPr id="30" name="Rectangle 29"/>
          <p:cNvSpPr/>
          <p:nvPr/>
        </p:nvSpPr>
        <p:spPr bwMode="auto">
          <a:xfrm>
            <a:off x="2393158" y="4682472"/>
            <a:ext cx="1889124" cy="1176990"/>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600" b="1" dirty="0">
                <a:solidFill>
                  <a:schemeClr val="bg1"/>
                </a:solidFill>
              </a:rPr>
              <a:t>Breadth Deployment Launch</a:t>
            </a:r>
          </a:p>
        </p:txBody>
      </p:sp>
      <p:sp>
        <p:nvSpPr>
          <p:cNvPr id="31" name="Rectangle 30"/>
          <p:cNvSpPr/>
          <p:nvPr/>
        </p:nvSpPr>
        <p:spPr bwMode="auto">
          <a:xfrm>
            <a:off x="4511677" y="4682472"/>
            <a:ext cx="1889124" cy="1176990"/>
          </a:xfrm>
          <a:prstGeom prst="rect">
            <a:avLst/>
          </a:prstGeom>
          <a:solidFill>
            <a:schemeClr val="accent3">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600" b="1" dirty="0">
                <a:solidFill>
                  <a:schemeClr val="bg1"/>
                </a:solidFill>
              </a:rPr>
              <a:t>Pilot Conclusion, and Green Light to Extend Deployment</a:t>
            </a:r>
          </a:p>
        </p:txBody>
      </p:sp>
      <p:sp>
        <p:nvSpPr>
          <p:cNvPr id="32" name="Rectangle 31"/>
          <p:cNvSpPr/>
          <p:nvPr/>
        </p:nvSpPr>
        <p:spPr bwMode="auto">
          <a:xfrm>
            <a:off x="6630196" y="4682472"/>
            <a:ext cx="1889124" cy="1176990"/>
          </a:xfrm>
          <a:prstGeom prst="rect">
            <a:avLst/>
          </a:prstGeom>
          <a:solidFill>
            <a:srgbClr val="5B24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600" b="1" dirty="0">
                <a:solidFill>
                  <a:schemeClr val="bg1"/>
                </a:solidFill>
              </a:rPr>
              <a:t>Windows-as-a Service Support Discussion</a:t>
            </a:r>
          </a:p>
        </p:txBody>
      </p:sp>
      <p:sp>
        <p:nvSpPr>
          <p:cNvPr id="33" name="Rectangle 32"/>
          <p:cNvSpPr/>
          <p:nvPr/>
        </p:nvSpPr>
        <p:spPr bwMode="auto">
          <a:xfrm>
            <a:off x="8748714" y="4682472"/>
            <a:ext cx="1889124" cy="1176990"/>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600" b="1" dirty="0">
                <a:solidFill>
                  <a:schemeClr val="bg1"/>
                </a:solidFill>
              </a:rPr>
              <a:t>Security Services Evaluation</a:t>
            </a:r>
          </a:p>
        </p:txBody>
      </p:sp>
      <p:sp>
        <p:nvSpPr>
          <p:cNvPr id="34" name="Rectangle 33"/>
          <p:cNvSpPr/>
          <p:nvPr/>
        </p:nvSpPr>
        <p:spPr bwMode="auto">
          <a:xfrm>
            <a:off x="9739313" y="3344862"/>
            <a:ext cx="1881098" cy="114682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600" b="1" dirty="0">
                <a:solidFill>
                  <a:schemeClr val="bg1"/>
                </a:solidFill>
              </a:rPr>
              <a:t>Execute Pilot</a:t>
            </a:r>
          </a:p>
        </p:txBody>
      </p:sp>
      <p:sp>
        <p:nvSpPr>
          <p:cNvPr id="35" name="Arrow: Chevron 34"/>
          <p:cNvSpPr/>
          <p:nvPr/>
        </p:nvSpPr>
        <p:spPr bwMode="auto">
          <a:xfrm>
            <a:off x="2103437" y="1398831"/>
            <a:ext cx="365760" cy="457200"/>
          </a:xfrm>
          <a:prstGeom prst="chevron">
            <a:avLst/>
          </a:prstGeom>
          <a:solidFill>
            <a:schemeClr val="accent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Arrow: Chevron 35"/>
          <p:cNvSpPr/>
          <p:nvPr/>
        </p:nvSpPr>
        <p:spPr bwMode="auto">
          <a:xfrm>
            <a:off x="4221955" y="1398831"/>
            <a:ext cx="365760" cy="457200"/>
          </a:xfrm>
          <a:prstGeom prst="chevron">
            <a:avLst/>
          </a:prstGeom>
          <a:solidFill>
            <a:schemeClr val="accent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rrow: Chevron 36"/>
          <p:cNvSpPr/>
          <p:nvPr/>
        </p:nvSpPr>
        <p:spPr bwMode="auto">
          <a:xfrm>
            <a:off x="6340473" y="1398831"/>
            <a:ext cx="365760" cy="457200"/>
          </a:xfrm>
          <a:prstGeom prst="chevron">
            <a:avLst/>
          </a:prstGeom>
          <a:solidFill>
            <a:schemeClr val="accent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Arrow: Chevron 37"/>
          <p:cNvSpPr/>
          <p:nvPr/>
        </p:nvSpPr>
        <p:spPr bwMode="auto">
          <a:xfrm>
            <a:off x="8458991" y="1398831"/>
            <a:ext cx="365760" cy="457200"/>
          </a:xfrm>
          <a:prstGeom prst="chevron">
            <a:avLst/>
          </a:prstGeom>
          <a:solidFill>
            <a:schemeClr val="accent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Arrow: Chevron 38"/>
          <p:cNvSpPr/>
          <p:nvPr/>
        </p:nvSpPr>
        <p:spPr bwMode="auto">
          <a:xfrm flipH="1">
            <a:off x="2103437" y="6027819"/>
            <a:ext cx="365760" cy="457200"/>
          </a:xfrm>
          <a:prstGeom prst="chevron">
            <a:avLst/>
          </a:prstGeom>
          <a:solidFill>
            <a:schemeClr val="accent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Arrow: Chevron 39"/>
          <p:cNvSpPr/>
          <p:nvPr/>
        </p:nvSpPr>
        <p:spPr bwMode="auto">
          <a:xfrm flipH="1">
            <a:off x="4221955" y="6027819"/>
            <a:ext cx="365760" cy="457200"/>
          </a:xfrm>
          <a:prstGeom prst="chevron">
            <a:avLst/>
          </a:prstGeom>
          <a:solidFill>
            <a:schemeClr val="accent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Arrow: Chevron 40"/>
          <p:cNvSpPr/>
          <p:nvPr/>
        </p:nvSpPr>
        <p:spPr bwMode="auto">
          <a:xfrm flipH="1">
            <a:off x="6340473" y="6027819"/>
            <a:ext cx="365760" cy="457200"/>
          </a:xfrm>
          <a:prstGeom prst="chevron">
            <a:avLst/>
          </a:prstGeom>
          <a:solidFill>
            <a:schemeClr val="accent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Arrow: Chevron 41"/>
          <p:cNvSpPr/>
          <p:nvPr/>
        </p:nvSpPr>
        <p:spPr bwMode="auto">
          <a:xfrm flipH="1">
            <a:off x="8458991" y="6027819"/>
            <a:ext cx="365760" cy="457200"/>
          </a:xfrm>
          <a:prstGeom prst="chevron">
            <a:avLst/>
          </a:prstGeom>
          <a:solidFill>
            <a:schemeClr val="accent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Arrow: Chevron 42"/>
          <p:cNvSpPr/>
          <p:nvPr/>
        </p:nvSpPr>
        <p:spPr bwMode="auto">
          <a:xfrm rot="2929461">
            <a:off x="11229288" y="2177474"/>
            <a:ext cx="365760" cy="457200"/>
          </a:xfrm>
          <a:prstGeom prst="chevron">
            <a:avLst/>
          </a:prstGeom>
          <a:solidFill>
            <a:schemeClr val="accent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Arrow: Chevron 43"/>
          <p:cNvSpPr/>
          <p:nvPr/>
        </p:nvSpPr>
        <p:spPr bwMode="auto">
          <a:xfrm rot="18670539" flipH="1">
            <a:off x="11246124" y="5197832"/>
            <a:ext cx="365760" cy="457200"/>
          </a:xfrm>
          <a:prstGeom prst="chevron">
            <a:avLst/>
          </a:prstGeom>
          <a:solidFill>
            <a:schemeClr val="accent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05099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011" name="think-cell Slide" r:id="rId5" imgW="378" imgH="379" progId="TCLayout.ActiveDocument.1">
                  <p:embed/>
                </p:oleObj>
              </mc:Choice>
              <mc:Fallback>
                <p:oleObj name="think-cell Slide" r:id="rId5" imgW="378" imgH="379" progId="TCLayout.ActiveDocument.1">
                  <p:embed/>
                  <p:pic>
                    <p:nvPicPr>
                      <p:cNvPr id="18" name="Object 17"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74639" y="68262"/>
            <a:ext cx="11889564" cy="917575"/>
          </a:xfrm>
        </p:spPr>
        <p:txBody>
          <a:bodyPr/>
          <a:lstStyle/>
          <a:p>
            <a:r>
              <a:rPr lang="en-US" sz="1800" spc="0" dirty="0">
                <a:latin typeface="+mn-lt"/>
              </a:rPr>
              <a:t>Step 1 …</a:t>
            </a:r>
            <a:br>
              <a:rPr lang="en-US" dirty="0"/>
            </a:br>
            <a:r>
              <a:rPr lang="en-US" dirty="0"/>
              <a:t>Customer Targeting</a:t>
            </a:r>
          </a:p>
        </p:txBody>
      </p:sp>
      <p:sp>
        <p:nvSpPr>
          <p:cNvPr id="4" name="Rectangle 3"/>
          <p:cNvSpPr/>
          <p:nvPr/>
        </p:nvSpPr>
        <p:spPr bwMode="auto">
          <a:xfrm>
            <a:off x="467631" y="1221014"/>
            <a:ext cx="5577840" cy="2286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4572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2400" b="1" i="0" u="none" strike="noStrike" kern="0" cap="none" spc="0" normalizeH="0" baseline="0" noProof="0" dirty="0">
                <a:ln>
                  <a:noFill/>
                </a:ln>
                <a:solidFill>
                  <a:schemeClr val="bg1"/>
                </a:solidFill>
                <a:effectLst/>
                <a:uLnTx/>
                <a:uFillTx/>
              </a:rPr>
              <a:t>Your Windows 7/8 </a:t>
            </a:r>
            <a:br>
              <a:rPr kumimoji="0" lang="en-US" sz="2400" b="1" i="0" u="none" strike="noStrike" kern="0" cap="none" spc="0" normalizeH="0" baseline="0" noProof="0" dirty="0">
                <a:ln>
                  <a:noFill/>
                </a:ln>
                <a:solidFill>
                  <a:schemeClr val="bg1"/>
                </a:solidFill>
                <a:effectLst/>
                <a:uLnTx/>
                <a:uFillTx/>
              </a:rPr>
            </a:br>
            <a:r>
              <a:rPr kumimoji="0" lang="en-US" sz="2400" b="1" i="0" u="none" strike="noStrike" kern="0" cap="none" spc="0" normalizeH="0" baseline="0" noProof="0" dirty="0">
                <a:ln>
                  <a:noFill/>
                </a:ln>
                <a:solidFill>
                  <a:schemeClr val="bg1"/>
                </a:solidFill>
                <a:effectLst/>
                <a:uLnTx/>
                <a:uFillTx/>
              </a:rPr>
              <a:t>Deployment Customers</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Customers</a:t>
            </a:r>
            <a:r>
              <a:rPr kumimoji="0" lang="en-US" sz="2000" b="0" i="0" u="none" strike="noStrike" kern="0" cap="none" spc="0" normalizeH="0" noProof="0" dirty="0">
                <a:ln>
                  <a:noFill/>
                </a:ln>
                <a:solidFill>
                  <a:schemeClr val="bg1"/>
                </a:solidFill>
                <a:effectLst/>
                <a:uLnTx/>
                <a:uFillTx/>
              </a:rPr>
              <a:t> for whom you installed Windows 7/8, a few years ago, and are ready to take next step</a:t>
            </a:r>
            <a:endParaRPr kumimoji="0" lang="en-US" sz="2000" b="0" i="0" u="none" strike="noStrike" kern="0" cap="none" spc="0" normalizeH="0" baseline="0" noProof="0" dirty="0">
              <a:ln>
                <a:noFill/>
              </a:ln>
              <a:solidFill>
                <a:schemeClr val="bg1"/>
              </a:solidFill>
              <a:effectLst/>
              <a:uLnTx/>
              <a:uFillTx/>
            </a:endParaRPr>
          </a:p>
        </p:txBody>
      </p:sp>
      <p:sp>
        <p:nvSpPr>
          <p:cNvPr id="9" name="Rectangle 8"/>
          <p:cNvSpPr/>
          <p:nvPr/>
        </p:nvSpPr>
        <p:spPr bwMode="auto">
          <a:xfrm>
            <a:off x="6400205" y="1220242"/>
            <a:ext cx="5577840" cy="2286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45720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2400" b="1" i="0" u="none" strike="noStrike" kern="0" cap="none" spc="0" normalizeH="0" baseline="0" noProof="0" dirty="0">
                <a:ln>
                  <a:noFill/>
                </a:ln>
                <a:solidFill>
                  <a:schemeClr val="bg1"/>
                </a:solidFill>
                <a:effectLst/>
                <a:uLnTx/>
                <a:uFillTx/>
              </a:rPr>
              <a:t>Security And Compliance </a:t>
            </a:r>
            <a:br>
              <a:rPr kumimoji="0" lang="en-US" sz="2400" b="1" i="0" u="none" strike="noStrike" kern="0" cap="none" spc="0" normalizeH="0" baseline="0" noProof="0" dirty="0">
                <a:ln>
                  <a:noFill/>
                </a:ln>
                <a:solidFill>
                  <a:schemeClr val="bg1"/>
                </a:solidFill>
                <a:effectLst/>
                <a:uLnTx/>
                <a:uFillTx/>
              </a:rPr>
            </a:br>
            <a:r>
              <a:rPr kumimoji="0" lang="en-US" sz="2400" b="1" i="0" u="none" strike="noStrike" kern="0" cap="none" spc="0" normalizeH="0" baseline="0" noProof="0" dirty="0">
                <a:ln>
                  <a:noFill/>
                </a:ln>
                <a:solidFill>
                  <a:schemeClr val="bg1"/>
                </a:solidFill>
                <a:effectLst/>
                <a:uLnTx/>
                <a:uFillTx/>
              </a:rPr>
              <a:t>Driven Customers </a:t>
            </a:r>
          </a:p>
          <a:p>
            <a:pPr marL="0" marR="0" lvl="0" indent="-285750" defTabSz="914400" eaLnBrk="1" fontAlgn="auto" latinLnBrk="0" hangingPunct="1">
              <a:lnSpc>
                <a:spcPct val="100000"/>
              </a:lnSpc>
              <a:spcBef>
                <a:spcPts val="6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Especially those with a recent security breach</a:t>
            </a:r>
          </a:p>
        </p:txBody>
      </p:sp>
      <p:sp>
        <p:nvSpPr>
          <p:cNvPr id="10" name="Rectangle 9"/>
          <p:cNvSpPr/>
          <p:nvPr/>
        </p:nvSpPr>
        <p:spPr bwMode="auto">
          <a:xfrm>
            <a:off x="467631" y="3820885"/>
            <a:ext cx="557784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457200" bIns="146304" numCol="1" spcCol="0" rtlCol="0" fromWordArt="0" anchor="t" anchorCtr="0" forceAA="0" compatLnSpc="1">
            <a:prstTxWarp prst="textNoShape">
              <a:avLst/>
            </a:prstTxWarp>
            <a:noAutofit/>
          </a:bodyPr>
          <a:lstStyle/>
          <a:p>
            <a:pPr marL="0" marR="0" lvl="0" indent="-285750" algn="ctr" defTabSz="914400" eaLnBrk="1" fontAlgn="auto" latinLnBrk="0" hangingPunct="1">
              <a:lnSpc>
                <a:spcPct val="100000"/>
              </a:lnSpc>
              <a:spcBef>
                <a:spcPts val="600"/>
              </a:spcBef>
              <a:spcAft>
                <a:spcPts val="0"/>
              </a:spcAft>
              <a:buClrTx/>
              <a:buSzTx/>
              <a:buFontTx/>
              <a:buNone/>
              <a:tabLst/>
              <a:defRPr/>
            </a:pPr>
            <a:r>
              <a:rPr kumimoji="0" lang="en-US" sz="2400" b="1" i="0" u="none" strike="noStrike" kern="0" cap="none" spc="0" normalizeH="0" baseline="0" noProof="0" dirty="0">
                <a:ln>
                  <a:noFill/>
                </a:ln>
                <a:solidFill>
                  <a:schemeClr val="bg1"/>
                </a:solidFill>
                <a:effectLst/>
                <a:uLnTx/>
                <a:uFillTx/>
              </a:rPr>
              <a:t>Device Refresh Customers </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Those that updated at XP end of life have machines ready to retire</a:t>
            </a:r>
          </a:p>
        </p:txBody>
      </p:sp>
      <p:sp>
        <p:nvSpPr>
          <p:cNvPr id="11" name="Rectangle 10"/>
          <p:cNvSpPr/>
          <p:nvPr/>
        </p:nvSpPr>
        <p:spPr bwMode="auto">
          <a:xfrm>
            <a:off x="6411103" y="3820885"/>
            <a:ext cx="5577840" cy="2286000"/>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365760" bIns="146304" numCol="1" spcCol="0" rtlCol="0" fromWordArt="0" anchor="t" anchorCtr="0" forceAA="0" compatLnSpc="1">
            <a:prstTxWarp prst="textNoShape">
              <a:avLst/>
            </a:prstTxWarp>
            <a:noAutofit/>
          </a:bodyPr>
          <a:lstStyle/>
          <a:p>
            <a:pPr marL="0" marR="0" lvl="0" indent="0" algn="r" defTabSz="914400" eaLnBrk="1" fontAlgn="auto" latinLnBrk="0" hangingPunct="1">
              <a:lnSpc>
                <a:spcPct val="100000"/>
              </a:lnSpc>
              <a:spcBef>
                <a:spcPts val="600"/>
              </a:spcBef>
              <a:spcAft>
                <a:spcPts val="0"/>
              </a:spcAft>
              <a:buClrTx/>
              <a:buSzTx/>
              <a:buFontTx/>
              <a:buNone/>
              <a:tabLst/>
              <a:defRPr/>
            </a:pPr>
            <a:r>
              <a:rPr kumimoji="0" lang="en-US" sz="2400" b="1" i="0" u="none" strike="noStrike" kern="0" cap="none" spc="0" normalizeH="0" baseline="0" noProof="0" dirty="0">
                <a:ln>
                  <a:noFill/>
                </a:ln>
                <a:solidFill>
                  <a:schemeClr val="bg1"/>
                </a:solidFill>
                <a:effectLst/>
                <a:uLnTx/>
                <a:uFillTx/>
              </a:rPr>
              <a:t> </a:t>
            </a:r>
            <a:r>
              <a:rPr kumimoji="0" lang="en-US" sz="2400" b="1" i="0" u="none" strike="noStrike" kern="0" cap="none" spc="-50" normalizeH="0" noProof="0" dirty="0">
                <a:ln>
                  <a:noFill/>
                </a:ln>
                <a:solidFill>
                  <a:schemeClr val="bg1"/>
                </a:solidFill>
                <a:effectLst/>
                <a:uLnTx/>
                <a:uFillTx/>
              </a:rPr>
              <a:t>LOB/Industry Mobility Scenarios</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Where Windows 10/EMS features enable new capabilities e.g. </a:t>
            </a:r>
          </a:p>
          <a:p>
            <a:pPr marL="292100" marR="0" lvl="1" indent="-215900" defTabSz="914400" eaLnBrk="1" fontAlgn="auto" latinLnBrk="0" hangingPunct="1">
              <a:lnSpc>
                <a:spcPct val="100000"/>
              </a:lnSpc>
              <a:spcAft>
                <a:spcPts val="2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rPr>
              <a:t>Mobile sales and service</a:t>
            </a:r>
          </a:p>
          <a:p>
            <a:pPr marL="292100" marR="0" lvl="1" indent="-215900" defTabSz="914400" eaLnBrk="1" fontAlgn="auto" latinLnBrk="0" hangingPunct="1">
              <a:lnSpc>
                <a:spcPct val="100000"/>
              </a:lnSpc>
              <a:spcAft>
                <a:spcPts val="2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rPr>
              <a:t>Retail &amp; kiosk</a:t>
            </a:r>
          </a:p>
          <a:p>
            <a:pPr marL="292100" marR="0" lvl="1" indent="-215900" defTabSz="914400" eaLnBrk="1" fontAlgn="auto" latinLnBrk="0" hangingPunct="1">
              <a:lnSpc>
                <a:spcPct val="100000"/>
              </a:lnSpc>
              <a:spcAft>
                <a:spcPts val="2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rPr>
              <a:t>Secure collaboration beyond firewall</a:t>
            </a:r>
          </a:p>
          <a:p>
            <a:pPr marL="292100" marR="0" lvl="1" indent="-215900" defTabSz="914400" eaLnBrk="1" fontAlgn="auto" latinLnBrk="0" hangingPunct="1">
              <a:lnSpc>
                <a:spcPct val="100000"/>
              </a:lnSpc>
              <a:spcAft>
                <a:spcPts val="2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rPr>
              <a:t>Band branch transformation</a:t>
            </a:r>
            <a:endParaRPr kumimoji="0" lang="en-US" sz="2800" b="0" i="0" u="none" strike="noStrike" kern="0" cap="none" spc="0" normalizeH="0" baseline="0" noProof="0" dirty="0">
              <a:ln>
                <a:noFill/>
              </a:ln>
              <a:solidFill>
                <a:schemeClr val="bg1"/>
              </a:solidFill>
              <a:effectLst/>
              <a:uLnTx/>
              <a:uFillTx/>
            </a:endParaRPr>
          </a:p>
        </p:txBody>
      </p:sp>
      <p:sp>
        <p:nvSpPr>
          <p:cNvPr id="12" name="Oval 11"/>
          <p:cNvSpPr/>
          <p:nvPr/>
        </p:nvSpPr>
        <p:spPr bwMode="auto">
          <a:xfrm>
            <a:off x="388937" y="1147762"/>
            <a:ext cx="411480" cy="411480"/>
          </a:xfrm>
          <a:prstGeom prst="ellipse">
            <a:avLst/>
          </a:prstGeom>
          <a:solidFill>
            <a:srgbClr val="002050"/>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ea typeface="Segoe UI" pitchFamily="34" charset="0"/>
                <a:cs typeface="Segoe UI" pitchFamily="34" charset="0"/>
              </a:rPr>
              <a:t>1</a:t>
            </a:r>
          </a:p>
        </p:txBody>
      </p:sp>
      <p:sp>
        <p:nvSpPr>
          <p:cNvPr id="13" name="Oval 12"/>
          <p:cNvSpPr/>
          <p:nvPr/>
        </p:nvSpPr>
        <p:spPr bwMode="auto">
          <a:xfrm>
            <a:off x="388937" y="3750640"/>
            <a:ext cx="411480" cy="411480"/>
          </a:xfrm>
          <a:prstGeom prst="ellipse">
            <a:avLst/>
          </a:prstGeom>
          <a:solidFill>
            <a:srgbClr val="0078D7"/>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ea typeface="Segoe UI" pitchFamily="34" charset="0"/>
                <a:cs typeface="Segoe UI" pitchFamily="34" charset="0"/>
              </a:rPr>
              <a:t>3</a:t>
            </a:r>
          </a:p>
        </p:txBody>
      </p:sp>
      <p:sp>
        <p:nvSpPr>
          <p:cNvPr id="14" name="Oval 13"/>
          <p:cNvSpPr/>
          <p:nvPr/>
        </p:nvSpPr>
        <p:spPr bwMode="auto">
          <a:xfrm>
            <a:off x="6285634" y="1148534"/>
            <a:ext cx="411480" cy="411480"/>
          </a:xfrm>
          <a:prstGeom prst="ellipse">
            <a:avLst/>
          </a:prstGeom>
          <a:solidFill>
            <a:srgbClr val="5C2D9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ea typeface="Segoe UI" pitchFamily="34" charset="0"/>
                <a:cs typeface="Segoe UI" pitchFamily="34" charset="0"/>
              </a:rPr>
              <a:t>2</a:t>
            </a:r>
          </a:p>
        </p:txBody>
      </p:sp>
      <p:sp>
        <p:nvSpPr>
          <p:cNvPr id="15" name="Oval 14"/>
          <p:cNvSpPr/>
          <p:nvPr/>
        </p:nvSpPr>
        <p:spPr bwMode="auto">
          <a:xfrm>
            <a:off x="6322566" y="3742282"/>
            <a:ext cx="411480" cy="411480"/>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ea typeface="Segoe UI" pitchFamily="34" charset="0"/>
                <a:cs typeface="Segoe UI" pitchFamily="34" charset="0"/>
              </a:rPr>
              <a:t>4</a:t>
            </a:r>
          </a:p>
        </p:txBody>
      </p:sp>
    </p:spTree>
    <p:extLst>
      <p:ext uri="{BB962C8B-B14F-4D97-AF65-F5344CB8AC3E}">
        <p14:creationId xmlns:p14="http://schemas.microsoft.com/office/powerpoint/2010/main" val="32547132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35" name="think-cell Slide" r:id="rId5" imgW="378" imgH="379" progId="TCLayout.ActiveDocument.1">
                  <p:embed/>
                </p:oleObj>
              </mc:Choice>
              <mc:Fallback>
                <p:oleObj name="think-cell Slide" r:id="rId5" imgW="378" imgH="379"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3" name="Picture 2"/>
          <p:cNvPicPr>
            <a:picLocks noChangeAspect="1"/>
          </p:cNvPicPr>
          <p:nvPr/>
        </p:nvPicPr>
        <p:blipFill rotWithShape="1">
          <a:blip r:embed="rId7"/>
          <a:srcRect b="17074"/>
          <a:stretch/>
        </p:blipFill>
        <p:spPr>
          <a:xfrm>
            <a:off x="6610122" y="-1"/>
            <a:ext cx="5826353" cy="4626841"/>
          </a:xfrm>
          <a:prstGeom prst="rect">
            <a:avLst/>
          </a:prstGeom>
        </p:spPr>
      </p:pic>
      <p:sp>
        <p:nvSpPr>
          <p:cNvPr id="9" name="Text Placeholder 8"/>
          <p:cNvSpPr>
            <a:spLocks noGrp="1"/>
          </p:cNvSpPr>
          <p:nvPr>
            <p:ph type="body" sz="quarter" idx="10"/>
          </p:nvPr>
        </p:nvSpPr>
        <p:spPr>
          <a:xfrm>
            <a:off x="290287" y="1532164"/>
            <a:ext cx="5834742" cy="5047536"/>
          </a:xfrm>
        </p:spPr>
        <p:txBody>
          <a:bodyPr/>
          <a:lstStyle/>
          <a:p>
            <a:pPr marL="292608" indent="-292608">
              <a:lnSpc>
                <a:spcPct val="100000"/>
              </a:lnSpc>
              <a:spcBef>
                <a:spcPts val="1200"/>
              </a:spcBef>
              <a:buSzPct val="100000"/>
            </a:pPr>
            <a:r>
              <a:rPr lang="en-US" sz="2600" dirty="0">
                <a:solidFill>
                  <a:schemeClr val="tx1"/>
                </a:solidFill>
              </a:rPr>
              <a:t>Schedule meeting with CIO, CFO/COO (or budget owner), Desktop IT management</a:t>
            </a:r>
          </a:p>
          <a:p>
            <a:pPr marL="292608" indent="-292608">
              <a:lnSpc>
                <a:spcPct val="100000"/>
              </a:lnSpc>
              <a:spcBef>
                <a:spcPts val="1200"/>
              </a:spcBef>
              <a:buSzPct val="100000"/>
            </a:pPr>
            <a:r>
              <a:rPr lang="en-US" sz="2600" dirty="0">
                <a:solidFill>
                  <a:schemeClr val="tx1"/>
                </a:solidFill>
              </a:rPr>
              <a:t>Include Windows TSP or Windows BG lead</a:t>
            </a:r>
          </a:p>
          <a:p>
            <a:pPr marL="292608" indent="-292608">
              <a:lnSpc>
                <a:spcPct val="100000"/>
              </a:lnSpc>
              <a:spcBef>
                <a:spcPts val="1200"/>
              </a:spcBef>
              <a:buSzPct val="100000"/>
            </a:pPr>
            <a:r>
              <a:rPr lang="en-US" sz="2600" dirty="0">
                <a:solidFill>
                  <a:schemeClr val="tx1"/>
                </a:solidFill>
              </a:rPr>
              <a:t>“Windows in the Enterprise” customer pitch deck</a:t>
            </a:r>
          </a:p>
          <a:p>
            <a:pPr marL="292608" indent="-292608">
              <a:lnSpc>
                <a:spcPct val="100000"/>
              </a:lnSpc>
              <a:spcBef>
                <a:spcPts val="1200"/>
              </a:spcBef>
              <a:buSzPct val="100000"/>
            </a:pPr>
            <a:r>
              <a:rPr lang="en-US" sz="2600" dirty="0">
                <a:solidFill>
                  <a:schemeClr val="tx1"/>
                </a:solidFill>
              </a:rPr>
              <a:t>Objective is to get customer to agree to do a POC (either Microsoft funded through Windows Accelerate or Self-Service)</a:t>
            </a:r>
          </a:p>
        </p:txBody>
      </p:sp>
      <p:sp>
        <p:nvSpPr>
          <p:cNvPr id="2" name="Title 1"/>
          <p:cNvSpPr>
            <a:spLocks noGrp="1"/>
          </p:cNvSpPr>
          <p:nvPr>
            <p:ph type="title"/>
          </p:nvPr>
        </p:nvSpPr>
        <p:spPr/>
        <p:txBody>
          <a:bodyPr/>
          <a:lstStyle/>
          <a:p>
            <a:r>
              <a:rPr lang="en-US" sz="2400" spc="0" dirty="0">
                <a:solidFill>
                  <a:schemeClr val="tx1"/>
                </a:solidFill>
                <a:latin typeface="+mn-lt"/>
              </a:rPr>
              <a:t>Step 2…</a:t>
            </a:r>
            <a:br>
              <a:rPr lang="en-US" dirty="0">
                <a:solidFill>
                  <a:schemeClr val="tx1"/>
                </a:solidFill>
              </a:rPr>
            </a:br>
            <a:r>
              <a:rPr lang="en-US" sz="4400" dirty="0">
                <a:solidFill>
                  <a:schemeClr val="tx1"/>
                </a:solidFill>
              </a:rPr>
              <a:t>Deployment Pitch</a:t>
            </a:r>
            <a:endParaRPr lang="en-US" dirty="0">
              <a:solidFill>
                <a:schemeClr val="tx1"/>
              </a:solidFill>
            </a:endParaRPr>
          </a:p>
        </p:txBody>
      </p:sp>
      <p:sp>
        <p:nvSpPr>
          <p:cNvPr id="7" name="Text Placeholder 1"/>
          <p:cNvSpPr txBox="1">
            <a:spLocks/>
          </p:cNvSpPr>
          <p:nvPr/>
        </p:nvSpPr>
        <p:spPr>
          <a:xfrm>
            <a:off x="6610122" y="4626840"/>
            <a:ext cx="5826353" cy="2000548"/>
          </a:xfrm>
          <a:prstGeom prst="rect">
            <a:avLst/>
          </a:prstGeom>
        </p:spPr>
        <p:txBody>
          <a:bodyPr vert="horz" wrap="square" lIns="0" tIns="91440" rIns="274320"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n-US" altLang="en-US" sz="2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 Windows in the Enterprise</a:t>
            </a:r>
          </a:p>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n-US" altLang="en-US" sz="1200" b="0" i="0" u="none" strike="noStrike" kern="1200" cap="none" spc="0" normalizeH="0" baseline="0" noProof="0" dirty="0">
                <a:ln>
                  <a:noFill/>
                </a:ln>
                <a:solidFill>
                  <a:schemeClr val="tx1"/>
                </a:solidFill>
                <a:effectLst/>
                <a:uLnTx/>
                <a:uFillTx/>
                <a:latin typeface="+mn-lt"/>
                <a:ea typeface="+mn-ea"/>
              </a:rPr>
              <a:t>This deck is intended as a high level business overview of Windows 10, both shipping features as well as future looking features, and is for 1 to 1 direct customer conversations only. You should not blog or publicly share the content broadly</a:t>
            </a:r>
          </a:p>
          <a:p>
            <a:pPr marL="0" marR="0" lvl="0" indent="0" algn="l" defTabSz="932742" rtl="0" eaLnBrk="1" fontAlgn="auto" latinLnBrk="0" hangingPunct="1">
              <a:lnSpc>
                <a:spcPct val="10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mn-lt"/>
                <a:ea typeface="+mn-ea"/>
                <a:hlinkClick r:id="rId8"/>
              </a:rPr>
              <a:t>https://</a:t>
            </a:r>
            <a:r>
              <a:rPr kumimoji="0" lang="en-US" sz="1800" b="0" i="0" u="none" strike="noStrike" kern="1200" cap="none" spc="0" normalizeH="0" baseline="0" noProof="0" dirty="0">
                <a:ln>
                  <a:noFill/>
                </a:ln>
                <a:solidFill>
                  <a:schemeClr val="tx1"/>
                </a:solidFill>
                <a:effectLst/>
                <a:uLnTx/>
                <a:uFillTx/>
                <a:latin typeface="+mn-lt"/>
                <a:ea typeface="+mn-ea"/>
                <a:hlinkClick r:id="rId8"/>
              </a:rPr>
              <a:t>microsoft.sharepoint.com/sites/infopedia/pages/layouts/kcdoc.aspx?k=G02KC-1-6496</a:t>
            </a:r>
            <a:r>
              <a:rPr kumimoji="0" lang="en-US" sz="1800" b="0" i="0" u="none" strike="noStrike" kern="1200" cap="none" spc="0" normalizeH="0" baseline="0" noProof="0" dirty="0">
                <a:ln>
                  <a:noFill/>
                </a:ln>
                <a:solidFill>
                  <a:schemeClr val="tx1"/>
                </a:solidFill>
                <a:effectLst/>
                <a:uLnTx/>
                <a:uFillTx/>
                <a:latin typeface="+mn-lt"/>
                <a:ea typeface="+mn-ea"/>
              </a:rPr>
              <a:t> </a:t>
            </a:r>
          </a:p>
        </p:txBody>
      </p:sp>
      <p:pic>
        <p:nvPicPr>
          <p:cNvPr id="8" name="Picture 31" descr="https://microsoft.sharepoint.com/sites/infopedia/Style%20Library/NT/Custom%20Images/35x35powerpoin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0122" y="4765819"/>
            <a:ext cx="333375" cy="333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10"/>
          <a:stretch>
            <a:fillRect/>
          </a:stretch>
        </p:blipFill>
        <p:spPr>
          <a:xfrm>
            <a:off x="9677717" y="3016142"/>
            <a:ext cx="2667000" cy="1506433"/>
          </a:xfrm>
          <a:prstGeom prst="rect">
            <a:avLst/>
          </a:prstGeom>
        </p:spPr>
      </p:pic>
    </p:spTree>
    <p:extLst>
      <p:ext uri="{BB962C8B-B14F-4D97-AF65-F5344CB8AC3E}">
        <p14:creationId xmlns:p14="http://schemas.microsoft.com/office/powerpoint/2010/main" val="201205513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059" name="think-cell Slide" r:id="rId5" imgW="378" imgH="379" progId="TCLayout.ActiveDocument.1">
                  <p:embed/>
                </p:oleObj>
              </mc:Choice>
              <mc:Fallback>
                <p:oleObj name="think-cell Slide" r:id="rId5" imgW="378" imgH="379"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7" name="Rectangle 16"/>
          <p:cNvSpPr/>
          <p:nvPr/>
        </p:nvSpPr>
        <p:spPr bwMode="auto">
          <a:xfrm>
            <a:off x="457199" y="4186701"/>
            <a:ext cx="11522075" cy="2510961"/>
          </a:xfrm>
          <a:prstGeom prst="rect">
            <a:avLst/>
          </a:prstGeom>
          <a:solidFill>
            <a:schemeClr val="tx1">
              <a:lumMod val="60000"/>
              <a:lumOff val="40000"/>
            </a:schemeClr>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ea typeface="Segoe UI" pitchFamily="34" charset="0"/>
                <a:cs typeface="Segoe UI" pitchFamily="34" charset="0"/>
              </a:rPr>
              <a:t>Windows 10 Enterprise Proof of Concept Scope</a:t>
            </a:r>
          </a:p>
        </p:txBody>
      </p:sp>
      <p:sp>
        <p:nvSpPr>
          <p:cNvPr id="2" name="Title 1"/>
          <p:cNvSpPr>
            <a:spLocks noGrp="1"/>
          </p:cNvSpPr>
          <p:nvPr>
            <p:ph type="title"/>
          </p:nvPr>
        </p:nvSpPr>
        <p:spPr/>
        <p:txBody>
          <a:bodyPr/>
          <a:lstStyle/>
          <a:p>
            <a:r>
              <a:rPr lang="en-US" sz="2400" spc="0" dirty="0">
                <a:latin typeface="+mn-lt"/>
              </a:rPr>
              <a:t>Step 3…</a:t>
            </a:r>
            <a:br>
              <a:rPr lang="en-US" dirty="0"/>
            </a:br>
            <a:r>
              <a:rPr lang="en-US" sz="4400" dirty="0"/>
              <a:t>POC (Accelerate or Self-Serve)</a:t>
            </a:r>
          </a:p>
        </p:txBody>
      </p:sp>
      <p:sp>
        <p:nvSpPr>
          <p:cNvPr id="6" name="Rectangle 5"/>
          <p:cNvSpPr/>
          <p:nvPr/>
        </p:nvSpPr>
        <p:spPr>
          <a:xfrm>
            <a:off x="6944520" y="1531314"/>
            <a:ext cx="4767263" cy="345111"/>
          </a:xfrm>
          <a:prstGeom prst="rect">
            <a:avLst/>
          </a:prstGeom>
        </p:spPr>
        <p:txBody>
          <a:bodyPr wrap="square" lIns="0" tIns="0" rIns="0" bIns="0">
            <a:noAutofit/>
          </a:bodyPr>
          <a:lstStyle/>
          <a:p>
            <a:pPr marL="0" marR="0" lvl="0" indent="0" defTabSz="914400" eaLnBrk="1" fontAlgn="auto" latinLnBrk="0" hangingPunct="1">
              <a:spcBef>
                <a:spcPts val="0"/>
              </a:spcBef>
              <a:spcAft>
                <a:spcPts val="0"/>
              </a:spcAft>
              <a:buClrTx/>
              <a:buSzTx/>
              <a:buFontTx/>
              <a:buNone/>
              <a:tabLst/>
              <a:defRPr/>
            </a:pPr>
            <a:r>
              <a:rPr kumimoji="0" lang="en-US" sz="2000" b="0" i="0" u="none" strike="noStrike" kern="0" cap="none" spc="0" normalizeH="0" baseline="0" noProof="0" dirty="0">
                <a:ln>
                  <a:noFill/>
                </a:ln>
                <a:solidFill>
                  <a:schemeClr val="accent2"/>
                </a:solidFill>
                <a:effectLst/>
                <a:uLnTx/>
                <a:uFillTx/>
                <a:hlinkClick r:id="rId7"/>
              </a:rPr>
              <a:t>https://connect.microsoft.com/accelerate/</a:t>
            </a:r>
            <a:endParaRPr kumimoji="0" lang="en-US" sz="2000" b="0" i="0" u="none" strike="noStrike" kern="0" cap="none" spc="0" normalizeH="0" baseline="0" noProof="0" dirty="0">
              <a:ln>
                <a:noFill/>
              </a:ln>
              <a:solidFill>
                <a:schemeClr val="accent2"/>
              </a:solidFill>
              <a:effectLst/>
              <a:uLnTx/>
              <a:uFillTx/>
              <a:hlinkClick r:id="rId8"/>
            </a:endParaRPr>
          </a:p>
        </p:txBody>
      </p:sp>
      <p:sp>
        <p:nvSpPr>
          <p:cNvPr id="12" name="Rectangle 11"/>
          <p:cNvSpPr/>
          <p:nvPr/>
        </p:nvSpPr>
        <p:spPr>
          <a:xfrm>
            <a:off x="7843001" y="2010195"/>
            <a:ext cx="2970300" cy="338554"/>
          </a:xfrm>
          <a:prstGeom prst="rect">
            <a:avLst/>
          </a:prstGeom>
        </p:spPr>
        <p:txBody>
          <a:bodyPr wrap="none">
            <a:spAutoFit/>
          </a:bodyPr>
          <a:lstStyle/>
          <a:p>
            <a:pPr marL="0" marR="0" lvl="0" indent="0" defTabSz="914400" eaLnBrk="1" fontAlgn="auto" latinLnBrk="0" hangingPunct="1">
              <a:spcBef>
                <a:spcPts val="0"/>
              </a:spcBef>
              <a:spcAft>
                <a:spcPts val="0"/>
              </a:spcAft>
              <a:buClrTx/>
              <a:buSzTx/>
              <a:buFontTx/>
              <a:buNone/>
              <a:tabLst/>
              <a:defRPr/>
            </a:pPr>
            <a:r>
              <a:rPr kumimoji="0" lang="en-US" sz="1600" b="1" i="0" u="none" strike="noStrike" kern="0" cap="none" spc="0" normalizeH="0" baseline="0" noProof="0" dirty="0">
                <a:ln>
                  <a:noFill/>
                </a:ln>
                <a:effectLst/>
                <a:uLnTx/>
                <a:uFillTx/>
              </a:rPr>
              <a:t>Self-Serve Delivery Materials</a:t>
            </a:r>
          </a:p>
        </p:txBody>
      </p:sp>
      <p:grpSp>
        <p:nvGrpSpPr>
          <p:cNvPr id="24" name="Group 23"/>
          <p:cNvGrpSpPr/>
          <p:nvPr/>
        </p:nvGrpSpPr>
        <p:grpSpPr>
          <a:xfrm>
            <a:off x="524667" y="4672476"/>
            <a:ext cx="11387139" cy="1966765"/>
            <a:chOff x="457200" y="4701051"/>
            <a:chExt cx="11518900" cy="1814049"/>
          </a:xfrm>
        </p:grpSpPr>
        <p:sp>
          <p:nvSpPr>
            <p:cNvPr id="7" name="Rectangle 6"/>
            <p:cNvSpPr/>
            <p:nvPr/>
          </p:nvSpPr>
          <p:spPr bwMode="auto">
            <a:xfrm>
              <a:off x="457200" y="4701051"/>
              <a:ext cx="2244898" cy="181404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200"/>
                </a:spcBef>
                <a:spcAft>
                  <a:spcPct val="0"/>
                </a:spcAft>
              </a:pPr>
              <a:r>
                <a:rPr lang="en-US" sz="1400" b="1" dirty="0">
                  <a:solidFill>
                    <a:schemeClr val="tx1"/>
                  </a:solidFill>
                  <a:ea typeface="Segoe UI" pitchFamily="34" charset="0"/>
                  <a:cs typeface="Segoe UI" pitchFamily="34" charset="0"/>
                </a:rPr>
                <a:t>Day 1</a:t>
              </a:r>
            </a:p>
            <a:p>
              <a:pPr marL="228600" indent="-171450" defTabSz="932472" fontAlgn="base">
                <a:spcBef>
                  <a:spcPts val="100"/>
                </a:spcBef>
                <a:spcAft>
                  <a:spcPct val="0"/>
                </a:spcAft>
                <a:buFont typeface="Arial" panose="020B0604020202020204" pitchFamily="34" charset="0"/>
                <a:buChar char="•"/>
              </a:pPr>
              <a:r>
                <a:rPr lang="en-US" sz="1200" dirty="0">
                  <a:solidFill>
                    <a:schemeClr val="tx1"/>
                  </a:solidFill>
                  <a:ea typeface="Segoe UI" pitchFamily="34" charset="0"/>
                  <a:cs typeface="Segoe UI" pitchFamily="34" charset="0"/>
                </a:rPr>
                <a:t>Kickoff</a:t>
              </a:r>
            </a:p>
            <a:p>
              <a:pPr marL="228600" indent="-171450" defTabSz="932472" fontAlgn="base">
                <a:spcBef>
                  <a:spcPts val="100"/>
                </a:spcBef>
                <a:spcAft>
                  <a:spcPct val="0"/>
                </a:spcAft>
                <a:buFont typeface="Arial" panose="020B0604020202020204" pitchFamily="34" charset="0"/>
                <a:buChar char="•"/>
              </a:pPr>
              <a:r>
                <a:rPr lang="en-US" sz="1200" dirty="0">
                  <a:solidFill>
                    <a:schemeClr val="tx1"/>
                  </a:solidFill>
                  <a:ea typeface="Segoe UI" pitchFamily="34" charset="0"/>
                  <a:cs typeface="Segoe UI" pitchFamily="34" charset="0"/>
                </a:rPr>
                <a:t>Windows 10 overview</a:t>
              </a:r>
            </a:p>
            <a:p>
              <a:pPr marL="228600" indent="-171450" defTabSz="932472" fontAlgn="base">
                <a:spcBef>
                  <a:spcPts val="100"/>
                </a:spcBef>
                <a:spcAft>
                  <a:spcPct val="0"/>
                </a:spcAft>
                <a:buFont typeface="Arial" panose="020B0604020202020204" pitchFamily="34" charset="0"/>
                <a:buChar char="•"/>
              </a:pPr>
              <a:r>
                <a:rPr lang="en-US" sz="1200" dirty="0">
                  <a:solidFill>
                    <a:schemeClr val="tx1"/>
                  </a:solidFill>
                  <a:ea typeface="Segoe UI" pitchFamily="34" charset="0"/>
                  <a:cs typeface="Segoe UI" pitchFamily="34" charset="0"/>
                </a:rPr>
                <a:t>User experience demo</a:t>
              </a:r>
            </a:p>
            <a:p>
              <a:pPr marL="228600" indent="-171450" defTabSz="932472" fontAlgn="base">
                <a:spcBef>
                  <a:spcPts val="100"/>
                </a:spcBef>
                <a:spcAft>
                  <a:spcPct val="0"/>
                </a:spcAft>
                <a:buFont typeface="Arial" panose="020B0604020202020204" pitchFamily="34" charset="0"/>
                <a:buChar char="•"/>
              </a:pPr>
              <a:r>
                <a:rPr lang="en-US" sz="1200" dirty="0">
                  <a:solidFill>
                    <a:schemeClr val="tx1"/>
                  </a:solidFill>
                  <a:ea typeface="Segoe UI" pitchFamily="34" charset="0"/>
                  <a:cs typeface="Segoe UI" pitchFamily="34" charset="0"/>
                </a:rPr>
                <a:t>Deployment</a:t>
              </a:r>
            </a:p>
            <a:p>
              <a:pPr marL="228600" indent="-171450" defTabSz="932472" fontAlgn="base">
                <a:spcBef>
                  <a:spcPts val="100"/>
                </a:spcBef>
                <a:spcAft>
                  <a:spcPct val="0"/>
                </a:spcAft>
                <a:buFont typeface="Arial" panose="020B0604020202020204" pitchFamily="34" charset="0"/>
                <a:buChar char="•"/>
              </a:pPr>
              <a:r>
                <a:rPr lang="en-US" sz="1200" dirty="0">
                  <a:solidFill>
                    <a:schemeClr val="tx1"/>
                  </a:solidFill>
                  <a:ea typeface="Segoe UI" pitchFamily="34" charset="0"/>
                  <a:cs typeface="Segoe UI" pitchFamily="34" charset="0"/>
                </a:rPr>
                <a:t>In-Place Upgrade lab</a:t>
              </a:r>
            </a:p>
            <a:p>
              <a:pPr marL="228600" indent="-171450" defTabSz="932472" fontAlgn="base">
                <a:spcBef>
                  <a:spcPts val="100"/>
                </a:spcBef>
                <a:spcAft>
                  <a:spcPct val="0"/>
                </a:spcAft>
                <a:buFont typeface="Arial" panose="020B0604020202020204" pitchFamily="34" charset="0"/>
                <a:buChar char="•"/>
              </a:pPr>
              <a:r>
                <a:rPr lang="en-US" sz="1200" dirty="0">
                  <a:solidFill>
                    <a:schemeClr val="tx1"/>
                  </a:solidFill>
                  <a:ea typeface="Segoe UI" pitchFamily="34" charset="0"/>
                  <a:cs typeface="Segoe UI" pitchFamily="34" charset="0"/>
                </a:rPr>
                <a:t>Cloud service setup</a:t>
              </a:r>
            </a:p>
          </p:txBody>
        </p:sp>
        <p:sp>
          <p:nvSpPr>
            <p:cNvPr id="13" name="Rectangle 12"/>
            <p:cNvSpPr/>
            <p:nvPr/>
          </p:nvSpPr>
          <p:spPr bwMode="auto">
            <a:xfrm>
              <a:off x="2775700" y="4701051"/>
              <a:ext cx="2244898" cy="1814049"/>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dirty="0">
                  <a:solidFill>
                    <a:schemeClr val="tx1"/>
                  </a:solidFill>
                  <a:ea typeface="Segoe UI" pitchFamily="34" charset="0"/>
                  <a:cs typeface="Segoe UI" pitchFamily="34" charset="0"/>
                </a:rPr>
                <a:t>Day 2</a:t>
              </a:r>
            </a:p>
            <a:p>
              <a:pPr marL="228600" indent="-171450" defTabSz="932472" fontAlgn="base">
                <a:spcBef>
                  <a:spcPts val="100"/>
                </a:spcBef>
                <a:spcAft>
                  <a:spcPct val="0"/>
                </a:spcAft>
                <a:buFont typeface="Arial" panose="020B0604020202020204" pitchFamily="34" charset="0"/>
                <a:buChar char="•"/>
              </a:pPr>
              <a:r>
                <a:rPr lang="en-US" sz="1200" dirty="0">
                  <a:solidFill>
                    <a:schemeClr val="tx1"/>
                  </a:solidFill>
                  <a:ea typeface="Segoe UI" pitchFamily="34" charset="0"/>
                  <a:cs typeface="Segoe UI" pitchFamily="34" charset="0"/>
                </a:rPr>
                <a:t>Management</a:t>
              </a:r>
            </a:p>
            <a:p>
              <a:pPr marL="228600" indent="-171450" defTabSz="932472" fontAlgn="base">
                <a:spcBef>
                  <a:spcPts val="100"/>
                </a:spcBef>
                <a:spcAft>
                  <a:spcPct val="0"/>
                </a:spcAft>
                <a:buFont typeface="Arial" panose="020B0604020202020204" pitchFamily="34" charset="0"/>
                <a:buChar char="•"/>
              </a:pPr>
              <a:r>
                <a:rPr lang="en-US" sz="1200" dirty="0">
                  <a:solidFill>
                    <a:schemeClr val="tx1"/>
                  </a:solidFill>
                  <a:ea typeface="Segoe UI" pitchFamily="34" charset="0"/>
                  <a:cs typeface="Segoe UI" pitchFamily="34" charset="0"/>
                </a:rPr>
                <a:t>Lab options</a:t>
              </a:r>
            </a:p>
            <a:p>
              <a:pPr marL="457200" indent="-171450" defTabSz="932472" fontAlgn="base">
                <a:spcBef>
                  <a:spcPct val="0"/>
                </a:spcBef>
                <a:spcAft>
                  <a:spcPct val="0"/>
                </a:spcAft>
                <a:buFont typeface="Segoe UI" panose="020B0502040204020203" pitchFamily="34" charset="0"/>
                <a:buChar char="–"/>
              </a:pPr>
              <a:r>
                <a:rPr lang="en-US" sz="1200" dirty="0">
                  <a:solidFill>
                    <a:schemeClr val="tx1"/>
                  </a:solidFill>
                  <a:ea typeface="Segoe UI" pitchFamily="34" charset="0"/>
                  <a:cs typeface="Segoe UI" pitchFamily="34" charset="0"/>
                </a:rPr>
                <a:t>Cloud domain join</a:t>
              </a:r>
            </a:p>
            <a:p>
              <a:pPr marL="457200" indent="-171450" defTabSz="932472" fontAlgn="base">
                <a:spcBef>
                  <a:spcPct val="0"/>
                </a:spcBef>
                <a:spcAft>
                  <a:spcPct val="0"/>
                </a:spcAft>
                <a:buFont typeface="Segoe UI" panose="020B0502040204020203" pitchFamily="34" charset="0"/>
                <a:buChar char="–"/>
              </a:pPr>
              <a:r>
                <a:rPr lang="en-US" sz="1200" dirty="0">
                  <a:solidFill>
                    <a:schemeClr val="tx1"/>
                  </a:solidFill>
                  <a:ea typeface="Segoe UI" pitchFamily="34" charset="0"/>
                  <a:cs typeface="Segoe UI" pitchFamily="34" charset="0"/>
                </a:rPr>
                <a:t>Provisioning</a:t>
              </a:r>
            </a:p>
            <a:p>
              <a:pPr marL="457200" indent="-171450" defTabSz="932472" fontAlgn="base">
                <a:spcBef>
                  <a:spcPct val="0"/>
                </a:spcBef>
                <a:spcAft>
                  <a:spcPct val="0"/>
                </a:spcAft>
                <a:buFont typeface="Segoe UI" panose="020B0502040204020203" pitchFamily="34" charset="0"/>
                <a:buChar char="–"/>
              </a:pPr>
              <a:r>
                <a:rPr lang="en-US" sz="1200" dirty="0">
                  <a:solidFill>
                    <a:schemeClr val="tx1"/>
                  </a:solidFill>
                  <a:ea typeface="Segoe UI" pitchFamily="34" charset="0"/>
                  <a:cs typeface="Segoe UI" pitchFamily="34" charset="0"/>
                </a:rPr>
                <a:t>MGM</a:t>
              </a:r>
            </a:p>
            <a:p>
              <a:pPr marL="457200" indent="-171450" defTabSz="932472" fontAlgn="base">
                <a:spcBef>
                  <a:spcPct val="0"/>
                </a:spcBef>
                <a:spcAft>
                  <a:spcPct val="0"/>
                </a:spcAft>
                <a:buFont typeface="Segoe UI" panose="020B0502040204020203" pitchFamily="34" charset="0"/>
                <a:buChar char="–"/>
              </a:pPr>
              <a:r>
                <a:rPr lang="en-US" sz="1200" dirty="0">
                  <a:solidFill>
                    <a:schemeClr val="tx1"/>
                  </a:solidFill>
                  <a:ea typeface="Segoe UI" pitchFamily="34" charset="0"/>
                  <a:cs typeface="Segoe UI" pitchFamily="34" charset="0"/>
                </a:rPr>
                <a:t>Windows store for Business</a:t>
              </a:r>
            </a:p>
            <a:p>
              <a:pPr marL="457200" indent="-171450" defTabSz="932472" fontAlgn="base">
                <a:spcBef>
                  <a:spcPct val="0"/>
                </a:spcBef>
                <a:spcAft>
                  <a:spcPct val="0"/>
                </a:spcAft>
                <a:buFont typeface="Segoe UI" panose="020B0502040204020203" pitchFamily="34" charset="0"/>
                <a:buChar char="–"/>
              </a:pPr>
              <a:r>
                <a:rPr lang="en-US" sz="1200" dirty="0">
                  <a:solidFill>
                    <a:schemeClr val="tx1"/>
                  </a:solidFill>
                  <a:ea typeface="Segoe UI" pitchFamily="34" charset="0"/>
                  <a:cs typeface="Segoe UI" pitchFamily="34" charset="0"/>
                </a:rPr>
                <a:t>Windows as a service</a:t>
              </a:r>
            </a:p>
          </p:txBody>
        </p:sp>
        <p:sp>
          <p:nvSpPr>
            <p:cNvPr id="14" name="Rectangle 13"/>
            <p:cNvSpPr/>
            <p:nvPr/>
          </p:nvSpPr>
          <p:spPr bwMode="auto">
            <a:xfrm>
              <a:off x="5094200" y="4701051"/>
              <a:ext cx="2244898" cy="1814049"/>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dirty="0">
                  <a:solidFill>
                    <a:schemeClr val="bg1"/>
                  </a:solidFill>
                  <a:ea typeface="Segoe UI" pitchFamily="34" charset="0"/>
                  <a:cs typeface="Segoe UI" pitchFamily="34" charset="0"/>
                </a:rPr>
                <a:t>Day 3</a:t>
              </a:r>
            </a:p>
            <a:p>
              <a:pPr marL="228600" indent="-171450" defTabSz="932472" fontAlgn="base">
                <a:spcBef>
                  <a:spcPts val="10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On premises lab setup</a:t>
              </a:r>
            </a:p>
            <a:p>
              <a:pPr marL="228600" indent="-171450" defTabSz="932472" fontAlgn="base">
                <a:spcBef>
                  <a:spcPts val="10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Lab image creation</a:t>
              </a:r>
            </a:p>
            <a:p>
              <a:pPr marL="228600" indent="-171450" defTabSz="932472" fontAlgn="base">
                <a:spcBef>
                  <a:spcPts val="10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Platform delivery lab</a:t>
              </a:r>
            </a:p>
          </p:txBody>
        </p:sp>
        <p:sp>
          <p:nvSpPr>
            <p:cNvPr id="15" name="Rectangle 14"/>
            <p:cNvSpPr/>
            <p:nvPr/>
          </p:nvSpPr>
          <p:spPr bwMode="auto">
            <a:xfrm>
              <a:off x="7412700" y="4701051"/>
              <a:ext cx="2244898" cy="181404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dirty="0">
                  <a:solidFill>
                    <a:schemeClr val="bg1"/>
                  </a:solidFill>
                  <a:ea typeface="Segoe UI" pitchFamily="34" charset="0"/>
                  <a:cs typeface="Segoe UI" pitchFamily="34" charset="0"/>
                </a:rPr>
                <a:t>Day 4</a:t>
              </a:r>
            </a:p>
            <a:p>
              <a:pPr marL="228600" indent="-171450" defTabSz="932472" fontAlgn="base">
                <a:spcBef>
                  <a:spcPts val="10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Browser and app </a:t>
              </a:r>
              <a:r>
                <a:rPr lang="en-US" sz="1200" dirty="0" err="1">
                  <a:solidFill>
                    <a:schemeClr val="bg1"/>
                  </a:solidFill>
                  <a:ea typeface="Segoe UI" pitchFamily="34" charset="0"/>
                  <a:cs typeface="Segoe UI" pitchFamily="34" charset="0"/>
                </a:rPr>
                <a:t>compat</a:t>
              </a:r>
              <a:r>
                <a:rPr lang="en-US" sz="1200" dirty="0">
                  <a:solidFill>
                    <a:schemeClr val="bg1"/>
                  </a:solidFill>
                  <a:ea typeface="Segoe UI" pitchFamily="34" charset="0"/>
                  <a:cs typeface="Segoe UI" pitchFamily="34" charset="0"/>
                </a:rPr>
                <a:t>.</a:t>
              </a:r>
            </a:p>
            <a:p>
              <a:pPr marL="228600" indent="-171450" defTabSz="932472" fontAlgn="base">
                <a:spcBef>
                  <a:spcPts val="10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Identity and security</a:t>
              </a:r>
            </a:p>
            <a:p>
              <a:pPr marL="228600" indent="-171450" defTabSz="932472" fontAlgn="base">
                <a:spcBef>
                  <a:spcPts val="10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Lab options</a:t>
              </a:r>
            </a:p>
            <a:p>
              <a:pPr marL="457200" indent="-171450" defTabSz="932472" fontAlgn="base">
                <a:spcBef>
                  <a:spcPct val="0"/>
                </a:spcBef>
                <a:spcAft>
                  <a:spcPct val="0"/>
                </a:spcAft>
                <a:buFont typeface="Segoe UI" panose="020B0502040204020203" pitchFamily="34" charset="0"/>
                <a:buChar char="–"/>
              </a:pPr>
              <a:r>
                <a:rPr lang="en-US" sz="1200" dirty="0">
                  <a:solidFill>
                    <a:schemeClr val="bg1"/>
                  </a:solidFill>
                  <a:ea typeface="Segoe UI" pitchFamily="34" charset="0"/>
                  <a:cs typeface="Segoe UI" pitchFamily="34" charset="0"/>
                </a:rPr>
                <a:t>Identity and security</a:t>
              </a:r>
            </a:p>
            <a:p>
              <a:pPr marL="457200" indent="-171450" defTabSz="932472" fontAlgn="base">
                <a:spcBef>
                  <a:spcPct val="0"/>
                </a:spcBef>
                <a:spcAft>
                  <a:spcPct val="0"/>
                </a:spcAft>
                <a:buFont typeface="Segoe UI" panose="020B0502040204020203" pitchFamily="34" charset="0"/>
                <a:buChar char="–"/>
              </a:pPr>
              <a:r>
                <a:rPr lang="en-US" sz="1200" dirty="0">
                  <a:solidFill>
                    <a:schemeClr val="bg1"/>
                  </a:solidFill>
                  <a:ea typeface="Segoe UI" pitchFamily="34" charset="0"/>
                  <a:cs typeface="Segoe UI" pitchFamily="34" charset="0"/>
                </a:rPr>
                <a:t>Office 365</a:t>
              </a:r>
            </a:p>
          </p:txBody>
        </p:sp>
        <p:sp>
          <p:nvSpPr>
            <p:cNvPr id="16" name="Rectangle 15"/>
            <p:cNvSpPr/>
            <p:nvPr/>
          </p:nvSpPr>
          <p:spPr bwMode="auto">
            <a:xfrm>
              <a:off x="9731202" y="4701051"/>
              <a:ext cx="2244898" cy="1814049"/>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dirty="0">
                  <a:solidFill>
                    <a:schemeClr val="bg1"/>
                  </a:solidFill>
                  <a:ea typeface="Segoe UI" pitchFamily="34" charset="0"/>
                  <a:cs typeface="Segoe UI" pitchFamily="34" charset="0"/>
                </a:rPr>
                <a:t>Day 5</a:t>
              </a:r>
            </a:p>
            <a:p>
              <a:pPr defTabSz="932472" fontAlgn="base">
                <a:spcBef>
                  <a:spcPct val="0"/>
                </a:spcBef>
                <a:spcAft>
                  <a:spcPct val="0"/>
                </a:spcAft>
              </a:pPr>
              <a:r>
                <a:rPr lang="en-US" sz="1200" dirty="0">
                  <a:solidFill>
                    <a:schemeClr val="bg1"/>
                  </a:solidFill>
                  <a:ea typeface="Segoe UI" pitchFamily="34" charset="0"/>
                  <a:cs typeface="Segoe UI" pitchFamily="34" charset="0"/>
                </a:rPr>
                <a:t>Establish a vision for Windows 10 and Office based on the outcomes of the POC. Assessment and roadmap of get ready activities you can start now to prepare your infrastructure</a:t>
              </a:r>
            </a:p>
          </p:txBody>
        </p:sp>
      </p:grpSp>
      <p:graphicFrame>
        <p:nvGraphicFramePr>
          <p:cNvPr id="20" name="Table 19"/>
          <p:cNvGraphicFramePr>
            <a:graphicFrameLocks noGrp="1"/>
          </p:cNvGraphicFramePr>
          <p:nvPr>
            <p:extLst/>
          </p:nvPr>
        </p:nvGraphicFramePr>
        <p:xfrm>
          <a:off x="6675437" y="2482519"/>
          <a:ext cx="5305429" cy="1483517"/>
        </p:xfrm>
        <a:graphic>
          <a:graphicData uri="http://schemas.openxmlformats.org/drawingml/2006/table">
            <a:tbl>
              <a:tblPr firstRow="1" bandRow="1">
                <a:tableStyleId>{5C22544A-7EE6-4342-B048-85BDC9FD1C3A}</a:tableStyleId>
              </a:tblPr>
              <a:tblGrid>
                <a:gridCol w="3240088">
                  <a:extLst>
                    <a:ext uri="{9D8B030D-6E8A-4147-A177-3AD203B41FA5}">
                      <a16:colId xmlns:a16="http://schemas.microsoft.com/office/drawing/2014/main" val="3365148893"/>
                    </a:ext>
                  </a:extLst>
                </a:gridCol>
                <a:gridCol w="904875">
                  <a:extLst>
                    <a:ext uri="{9D8B030D-6E8A-4147-A177-3AD203B41FA5}">
                      <a16:colId xmlns:a16="http://schemas.microsoft.com/office/drawing/2014/main" val="3364460718"/>
                    </a:ext>
                  </a:extLst>
                </a:gridCol>
                <a:gridCol w="1160466">
                  <a:extLst>
                    <a:ext uri="{9D8B030D-6E8A-4147-A177-3AD203B41FA5}">
                      <a16:colId xmlns:a16="http://schemas.microsoft.com/office/drawing/2014/main" val="1499760471"/>
                    </a:ext>
                  </a:extLst>
                </a:gridCol>
              </a:tblGrid>
              <a:tr h="211931">
                <a:tc gridSpan="3">
                  <a:txBody>
                    <a:bodyPr/>
                    <a:lstStyle/>
                    <a:p>
                      <a:r>
                        <a:rPr lang="en-US" sz="900" dirty="0">
                          <a:solidFill>
                            <a:schemeClr val="bg1"/>
                          </a:solidFill>
                        </a:rPr>
                        <a:t>Files in Download</a:t>
                      </a:r>
                    </a:p>
                  </a:txBody>
                  <a:tcPr marL="45325" marR="45325" marT="22662" marB="22662" anchor="ctr">
                    <a:lnB w="6350" cap="flat" cmpd="sng" algn="ctr">
                      <a:noFill/>
                      <a:prstDash val="solid"/>
                      <a:round/>
                      <a:headEnd type="none" w="med" len="med"/>
                      <a:tailEnd type="none" w="med" len="med"/>
                    </a:lnB>
                    <a:solidFill>
                      <a:schemeClr val="accent2"/>
                    </a:solidFill>
                  </a:tcPr>
                </a:tc>
                <a:tc hMerge="1">
                  <a:txBody>
                    <a:bodyPr/>
                    <a:lstStyle/>
                    <a:p>
                      <a:endParaRPr lang="en-US" sz="900" dirty="0"/>
                    </a:p>
                  </a:txBody>
                  <a:tcPr marL="45325" marR="45325" marT="22662" marB="22662"/>
                </a:tc>
                <a:tc hMerge="1">
                  <a:txBody>
                    <a:bodyPr/>
                    <a:lstStyle/>
                    <a:p>
                      <a:endParaRPr lang="en-US" sz="900" dirty="0"/>
                    </a:p>
                  </a:txBody>
                  <a:tcPr marL="45325" marR="45325" marT="22662" marB="22662"/>
                </a:tc>
                <a:extLst>
                  <a:ext uri="{0D108BD9-81ED-4DB2-BD59-A6C34878D82A}">
                    <a16:rowId xmlns:a16="http://schemas.microsoft.com/office/drawing/2014/main" val="233199735"/>
                  </a:ext>
                </a:extLst>
              </a:tr>
              <a:tr h="211931">
                <a:tc>
                  <a:txBody>
                    <a:bodyPr/>
                    <a:lstStyle/>
                    <a:p>
                      <a:pPr algn="ctr"/>
                      <a:r>
                        <a:rPr lang="en-US" sz="900" dirty="0">
                          <a:solidFill>
                            <a:schemeClr val="tx1"/>
                          </a:solidFill>
                        </a:rPr>
                        <a:t>File Name</a:t>
                      </a:r>
                    </a:p>
                  </a:txBody>
                  <a:tcPr marL="45325" marR="45325" marT="22662" marB="22662" anchor="ctr">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tc>
                  <a:txBody>
                    <a:bodyPr/>
                    <a:lstStyle/>
                    <a:p>
                      <a:pPr algn="ctr"/>
                      <a:r>
                        <a:rPr lang="en-US" sz="900" dirty="0">
                          <a:solidFill>
                            <a:schemeClr val="tx1"/>
                          </a:solidFill>
                        </a:rPr>
                        <a:t>File Size</a:t>
                      </a:r>
                    </a:p>
                  </a:txBody>
                  <a:tcPr marL="45325" marR="45325" marT="22662" marB="2266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tc>
                  <a:txBody>
                    <a:bodyPr/>
                    <a:lstStyle/>
                    <a:p>
                      <a:pPr algn="ctr"/>
                      <a:r>
                        <a:rPr lang="en-US" sz="900" dirty="0">
                          <a:solidFill>
                            <a:schemeClr val="tx1"/>
                          </a:solidFill>
                        </a:rPr>
                        <a:t>Download single file</a:t>
                      </a:r>
                    </a:p>
                  </a:txBody>
                  <a:tcPr marL="45325" marR="45325" marT="22662" marB="22662" anchor="ctr">
                    <a:lnL w="6350" cap="flat" cmpd="sng" algn="ctr">
                      <a:solidFill>
                        <a:schemeClr val="bg1">
                          <a:lumMod val="75000"/>
                        </a:schemeClr>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69579974"/>
                  </a:ext>
                </a:extLst>
              </a:tr>
              <a:tr h="211931">
                <a:tc>
                  <a:txBody>
                    <a:bodyPr/>
                    <a:lstStyle/>
                    <a:p>
                      <a:r>
                        <a:rPr lang="en-US" sz="900" dirty="0">
                          <a:solidFill>
                            <a:schemeClr val="tx1"/>
                          </a:solidFill>
                        </a:rPr>
                        <a:t>Hydration 1604.zip</a:t>
                      </a:r>
                    </a:p>
                  </a:txBody>
                  <a:tcPr marL="45325" marR="45325" marT="22662" marB="22662" anchor="ctr">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900" dirty="0">
                          <a:solidFill>
                            <a:schemeClr val="tx1"/>
                          </a:solidFill>
                        </a:rPr>
                        <a:t>104.21 MB</a:t>
                      </a:r>
                    </a:p>
                  </a:txBody>
                  <a:tcPr marL="45325" marR="45325" marT="22662" marB="2266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900" dirty="0">
                          <a:solidFill>
                            <a:schemeClr val="accent2"/>
                          </a:solidFill>
                        </a:rPr>
                        <a:t>Download</a:t>
                      </a:r>
                    </a:p>
                  </a:txBody>
                  <a:tcPr marL="45325" marR="45325" marT="22662" marB="22662" anchor="ctr">
                    <a:lnL w="6350" cap="flat" cmpd="sng" algn="ctr">
                      <a:solidFill>
                        <a:schemeClr val="bg1">
                          <a:lumMod val="75000"/>
                        </a:schemeClr>
                      </a:solidFill>
                      <a:prstDash val="solid"/>
                      <a:round/>
                      <a:headEnd type="none" w="med" len="med"/>
                      <a:tailEnd type="none" w="med" len="med"/>
                    </a:lnL>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0353440"/>
                  </a:ext>
                </a:extLst>
              </a:tr>
              <a:tr h="211931">
                <a:tc>
                  <a:txBody>
                    <a:bodyPr/>
                    <a:lstStyle/>
                    <a:p>
                      <a:r>
                        <a:rPr lang="en-US" sz="900" dirty="0">
                          <a:solidFill>
                            <a:schemeClr val="tx1"/>
                          </a:solidFill>
                        </a:rPr>
                        <a:t>Hydration 1604-ServerParent.zip</a:t>
                      </a:r>
                    </a:p>
                  </a:txBody>
                  <a:tcPr marL="45325" marR="45325" marT="22662" marB="22662"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900" dirty="0">
                          <a:solidFill>
                            <a:schemeClr val="tx1"/>
                          </a:solidFill>
                        </a:rPr>
                        <a:t>5,790.27 MB</a:t>
                      </a:r>
                    </a:p>
                  </a:txBody>
                  <a:tcPr marL="45325" marR="45325" marT="22662" marB="2266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900" dirty="0">
                          <a:solidFill>
                            <a:schemeClr val="accent2"/>
                          </a:solidFill>
                        </a:rPr>
                        <a:t>Download</a:t>
                      </a:r>
                    </a:p>
                  </a:txBody>
                  <a:tcPr marL="45325" marR="45325" marT="22662" marB="22662"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3076100"/>
                  </a:ext>
                </a:extLst>
              </a:tr>
              <a:tr h="211931">
                <a:tc>
                  <a:txBody>
                    <a:bodyPr/>
                    <a:lstStyle/>
                    <a:p>
                      <a:r>
                        <a:rPr lang="en-US" sz="900" dirty="0">
                          <a:solidFill>
                            <a:schemeClr val="tx1"/>
                          </a:solidFill>
                        </a:rPr>
                        <a:t>Hydration</a:t>
                      </a:r>
                      <a:r>
                        <a:rPr lang="en-US" sz="900" baseline="0" dirty="0">
                          <a:solidFill>
                            <a:schemeClr val="tx1"/>
                          </a:solidFill>
                        </a:rPr>
                        <a:t> 1604-ServerParentGen2.zip</a:t>
                      </a:r>
                      <a:endParaRPr lang="en-US" sz="900" dirty="0">
                        <a:solidFill>
                          <a:schemeClr val="tx1"/>
                        </a:solidFill>
                      </a:endParaRPr>
                    </a:p>
                  </a:txBody>
                  <a:tcPr marL="45325" marR="45325" marT="22662" marB="22662"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900" dirty="0">
                          <a:solidFill>
                            <a:schemeClr val="tx1"/>
                          </a:solidFill>
                        </a:rPr>
                        <a:t>5,801.91 MB</a:t>
                      </a:r>
                    </a:p>
                  </a:txBody>
                  <a:tcPr marL="45325" marR="45325" marT="22662" marB="2266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900" dirty="0">
                          <a:solidFill>
                            <a:schemeClr val="accent2"/>
                          </a:solidFill>
                        </a:rPr>
                        <a:t>Download</a:t>
                      </a:r>
                    </a:p>
                  </a:txBody>
                  <a:tcPr marL="45325" marR="45325" marT="22662" marB="22662"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38060054"/>
                  </a:ext>
                </a:extLst>
              </a:tr>
              <a:tr h="211931">
                <a:tc>
                  <a:txBody>
                    <a:bodyPr/>
                    <a:lstStyle/>
                    <a:p>
                      <a:r>
                        <a:rPr lang="en-US" sz="900" dirty="0">
                          <a:solidFill>
                            <a:schemeClr val="tx1"/>
                          </a:solidFill>
                        </a:rPr>
                        <a:t>Hydration</a:t>
                      </a:r>
                      <a:r>
                        <a:rPr lang="en-US" sz="900" baseline="0" dirty="0">
                          <a:solidFill>
                            <a:schemeClr val="tx1"/>
                          </a:solidFill>
                        </a:rPr>
                        <a:t> 1604-InclEvalSource.zip</a:t>
                      </a:r>
                      <a:endParaRPr lang="en-US" sz="900" dirty="0">
                        <a:solidFill>
                          <a:schemeClr val="tx1"/>
                        </a:solidFill>
                      </a:endParaRPr>
                    </a:p>
                  </a:txBody>
                  <a:tcPr marL="45325" marR="45325" marT="22662" marB="22662"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900" dirty="0">
                          <a:solidFill>
                            <a:schemeClr val="tx1"/>
                          </a:solidFill>
                        </a:rPr>
                        <a:t>19,566.36 MB</a:t>
                      </a:r>
                    </a:p>
                  </a:txBody>
                  <a:tcPr marL="45325" marR="45325" marT="22662" marB="2266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900" dirty="0">
                          <a:solidFill>
                            <a:schemeClr val="accent2"/>
                          </a:solidFill>
                        </a:rPr>
                        <a:t>Download</a:t>
                      </a:r>
                    </a:p>
                  </a:txBody>
                  <a:tcPr marL="45325" marR="45325" marT="22662" marB="22662"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64292074"/>
                  </a:ext>
                </a:extLst>
              </a:tr>
              <a:tr h="211931">
                <a:tc>
                  <a:txBody>
                    <a:bodyPr/>
                    <a:lstStyle/>
                    <a:p>
                      <a:r>
                        <a:rPr lang="en-US" sz="900" dirty="0">
                          <a:solidFill>
                            <a:schemeClr val="tx1"/>
                          </a:solidFill>
                        </a:rPr>
                        <a:t>Windows 10 Enterprise </a:t>
                      </a:r>
                      <a:r>
                        <a:rPr lang="en-US" sz="900" dirty="0" err="1">
                          <a:solidFill>
                            <a:schemeClr val="tx1"/>
                          </a:solidFill>
                        </a:rPr>
                        <a:t>PoC</a:t>
                      </a:r>
                      <a:r>
                        <a:rPr lang="en-US" sz="900" dirty="0">
                          <a:solidFill>
                            <a:schemeClr val="tx1"/>
                          </a:solidFill>
                        </a:rPr>
                        <a:t> Sales and Delivery Materials.zip</a:t>
                      </a:r>
                    </a:p>
                  </a:txBody>
                  <a:tcPr marL="45325" marR="45325" marT="22662" marB="22662"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lumMod val="95000"/>
                      </a:schemeClr>
                    </a:solidFill>
                  </a:tcPr>
                </a:tc>
                <a:tc>
                  <a:txBody>
                    <a:bodyPr/>
                    <a:lstStyle/>
                    <a:p>
                      <a:pPr algn="ctr"/>
                      <a:r>
                        <a:rPr lang="en-US" sz="900" dirty="0">
                          <a:solidFill>
                            <a:schemeClr val="tx1"/>
                          </a:solidFill>
                        </a:rPr>
                        <a:t>77.55 MB</a:t>
                      </a:r>
                    </a:p>
                  </a:txBody>
                  <a:tcPr marL="45325" marR="45325" marT="22662" marB="2266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lumMod val="95000"/>
                      </a:schemeClr>
                    </a:solidFill>
                  </a:tcPr>
                </a:tc>
                <a:tc>
                  <a:txBody>
                    <a:bodyPr/>
                    <a:lstStyle/>
                    <a:p>
                      <a:pPr algn="ctr"/>
                      <a:r>
                        <a:rPr lang="en-US" sz="900" dirty="0">
                          <a:solidFill>
                            <a:schemeClr val="accent2"/>
                          </a:solidFill>
                        </a:rPr>
                        <a:t>Download</a:t>
                      </a:r>
                    </a:p>
                  </a:txBody>
                  <a:tcPr marL="45325" marR="45325" marT="22662" marB="22662"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794444725"/>
                  </a:ext>
                </a:extLst>
              </a:tr>
            </a:tbl>
          </a:graphicData>
        </a:graphic>
      </p:graphicFrame>
      <p:sp>
        <p:nvSpPr>
          <p:cNvPr id="22" name="Text Placeholder 2"/>
          <p:cNvSpPr txBox="1">
            <a:spLocks/>
          </p:cNvSpPr>
          <p:nvPr/>
        </p:nvSpPr>
        <p:spPr>
          <a:xfrm>
            <a:off x="457201" y="1458913"/>
            <a:ext cx="6172200" cy="2641747"/>
          </a:xfrm>
          <a:prstGeom prst="rect">
            <a:avLst/>
          </a:prstGeom>
        </p:spPr>
        <p:txBody>
          <a:bodyPr vert="horz" wrap="square" lIns="0" tIns="0" rIns="0" bIns="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lnSpc>
                <a:spcPct val="100000"/>
              </a:lnSpc>
              <a:spcBef>
                <a:spcPts val="1200"/>
              </a:spcBef>
            </a:pPr>
            <a:r>
              <a:rPr lang="en-US" sz="2000" dirty="0">
                <a:solidFill>
                  <a:schemeClr val="tx1"/>
                </a:solidFill>
                <a:latin typeface="+mn-lt"/>
              </a:rPr>
              <a:t>Leverage Windows Accelerate funding </a:t>
            </a:r>
            <a:br>
              <a:rPr lang="en-US" sz="2000" dirty="0">
                <a:solidFill>
                  <a:schemeClr val="tx1"/>
                </a:solidFill>
                <a:latin typeface="+mn-lt"/>
              </a:rPr>
            </a:br>
            <a:r>
              <a:rPr lang="en-US" sz="2000" dirty="0">
                <a:solidFill>
                  <a:schemeClr val="tx1"/>
                </a:solidFill>
                <a:latin typeface="+mn-lt"/>
              </a:rPr>
              <a:t>(if customer qualifies) or use self serve materials</a:t>
            </a:r>
          </a:p>
          <a:p>
            <a:pPr marL="228600" indent="-228600">
              <a:lnSpc>
                <a:spcPct val="100000"/>
              </a:lnSpc>
              <a:spcBef>
                <a:spcPts val="1200"/>
              </a:spcBef>
            </a:pPr>
            <a:r>
              <a:rPr lang="en-US" sz="2000" dirty="0">
                <a:solidFill>
                  <a:schemeClr val="tx1"/>
                </a:solidFill>
                <a:latin typeface="+mn-lt"/>
              </a:rPr>
              <a:t>Show Windows 10 Enterprise functionality/value</a:t>
            </a:r>
          </a:p>
          <a:p>
            <a:pPr marL="228600" indent="-228600">
              <a:lnSpc>
                <a:spcPct val="100000"/>
              </a:lnSpc>
              <a:spcBef>
                <a:spcPts val="1200"/>
              </a:spcBef>
            </a:pPr>
            <a:r>
              <a:rPr lang="en-US" sz="2000" dirty="0">
                <a:solidFill>
                  <a:schemeClr val="tx1"/>
                </a:solidFill>
                <a:latin typeface="+mn-lt"/>
              </a:rPr>
              <a:t>Demonstrate In-Place Upgrade</a:t>
            </a:r>
          </a:p>
          <a:p>
            <a:pPr marL="228600" indent="-228600">
              <a:lnSpc>
                <a:spcPct val="100000"/>
              </a:lnSpc>
              <a:spcBef>
                <a:spcPts val="1200"/>
              </a:spcBef>
            </a:pPr>
            <a:r>
              <a:rPr lang="en-US" sz="2000" dirty="0">
                <a:solidFill>
                  <a:schemeClr val="tx1"/>
                </a:solidFill>
                <a:latin typeface="+mn-lt"/>
              </a:rPr>
              <a:t>Include Browser and Mobility POC</a:t>
            </a:r>
          </a:p>
          <a:p>
            <a:pPr marL="228600" indent="-228600">
              <a:lnSpc>
                <a:spcPct val="100000"/>
              </a:lnSpc>
              <a:spcBef>
                <a:spcPts val="1200"/>
              </a:spcBef>
            </a:pPr>
            <a:r>
              <a:rPr lang="en-US" sz="2000" dirty="0">
                <a:solidFill>
                  <a:schemeClr val="tx1"/>
                </a:solidFill>
                <a:latin typeface="+mn-lt"/>
              </a:rPr>
              <a:t>Validate key organization and LOB app </a:t>
            </a:r>
            <a:r>
              <a:rPr lang="en-US" sz="2000" dirty="0" err="1">
                <a:solidFill>
                  <a:schemeClr val="tx1"/>
                </a:solidFill>
                <a:latin typeface="+mn-lt"/>
              </a:rPr>
              <a:t>compat</a:t>
            </a:r>
            <a:endParaRPr lang="en-US" sz="2000" dirty="0">
              <a:solidFill>
                <a:schemeClr val="tx1"/>
              </a:solidFill>
              <a:latin typeface="+mn-lt"/>
            </a:endParaRPr>
          </a:p>
        </p:txBody>
      </p:sp>
    </p:spTree>
    <p:extLst>
      <p:ext uri="{BB962C8B-B14F-4D97-AF65-F5344CB8AC3E}">
        <p14:creationId xmlns:p14="http://schemas.microsoft.com/office/powerpoint/2010/main" val="372150711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083" name="think-cell Slide" r:id="rId5" imgW="378" imgH="379" progId="TCLayout.ActiveDocument.1">
                  <p:embed/>
                </p:oleObj>
              </mc:Choice>
              <mc:Fallback>
                <p:oleObj name="think-cell Slide" r:id="rId5" imgW="378" imgH="379"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1" name="Rectangle 20"/>
          <p:cNvSpPr/>
          <p:nvPr/>
        </p:nvSpPr>
        <p:spPr bwMode="auto">
          <a:xfrm>
            <a:off x="6675438" y="2125662"/>
            <a:ext cx="5303837" cy="438943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403225" indent="-403225" defTabSz="932472" fontAlgn="base">
              <a:spcBef>
                <a:spcPts val="1200"/>
              </a:spcBef>
              <a:spcAft>
                <a:spcPct val="0"/>
              </a:spcAft>
              <a:buClr>
                <a:srgbClr val="00B050"/>
              </a:buClr>
              <a:buSzPct val="130000"/>
              <a:buFont typeface="Wingdings 2" panose="05020102010507070707" pitchFamily="18" charset="2"/>
              <a:buChar char=""/>
              <a:tabLst>
                <a:tab pos="228600" algn="l"/>
              </a:tabLst>
            </a:pPr>
            <a:r>
              <a:rPr lang="en-US" dirty="0">
                <a:solidFill>
                  <a:schemeClr val="tx1"/>
                </a:solidFill>
                <a:ea typeface="Segoe UI" pitchFamily="34" charset="0"/>
                <a:cs typeface="Segoe UI" pitchFamily="34" charset="0"/>
              </a:rPr>
              <a:t>Provide hands on experience of Windows 10 Enterprise Deployment</a:t>
            </a:r>
          </a:p>
          <a:p>
            <a:pPr marL="403225" indent="-403225" defTabSz="932472" fontAlgn="base">
              <a:spcBef>
                <a:spcPts val="1200"/>
              </a:spcBef>
              <a:spcAft>
                <a:spcPct val="0"/>
              </a:spcAft>
              <a:buClr>
                <a:srgbClr val="00B050"/>
              </a:buClr>
              <a:buSzPct val="130000"/>
              <a:buFont typeface="Wingdings 2" panose="05020102010507070707" pitchFamily="18" charset="2"/>
              <a:buChar char=""/>
              <a:tabLst>
                <a:tab pos="228600" algn="l"/>
              </a:tabLst>
            </a:pPr>
            <a:r>
              <a:rPr lang="en-US" dirty="0">
                <a:solidFill>
                  <a:schemeClr val="tx1"/>
                </a:solidFill>
                <a:ea typeface="Segoe UI" pitchFamily="34" charset="0"/>
                <a:cs typeface="Segoe UI" pitchFamily="34" charset="0"/>
              </a:rPr>
              <a:t>Demonstrate In-Place Upgrade</a:t>
            </a:r>
          </a:p>
          <a:p>
            <a:pPr marL="403225" indent="-403225" defTabSz="932472" fontAlgn="base">
              <a:spcBef>
                <a:spcPts val="1200"/>
              </a:spcBef>
              <a:spcAft>
                <a:spcPct val="0"/>
              </a:spcAft>
              <a:buClr>
                <a:srgbClr val="00B050"/>
              </a:buClr>
              <a:buSzPct val="130000"/>
              <a:buFont typeface="Wingdings 2" panose="05020102010507070707" pitchFamily="18" charset="2"/>
              <a:buChar char=""/>
              <a:tabLst>
                <a:tab pos="228600" algn="l"/>
              </a:tabLst>
            </a:pPr>
            <a:r>
              <a:rPr lang="en-US" dirty="0">
                <a:solidFill>
                  <a:schemeClr val="tx1"/>
                </a:solidFill>
                <a:ea typeface="Segoe UI" pitchFamily="34" charset="0"/>
                <a:cs typeface="Segoe UI" pitchFamily="34" charset="0"/>
              </a:rPr>
              <a:t>Provision new PC out of box</a:t>
            </a:r>
          </a:p>
          <a:p>
            <a:pPr marL="403225" indent="-403225" defTabSz="932472" fontAlgn="base">
              <a:spcBef>
                <a:spcPts val="1200"/>
              </a:spcBef>
              <a:spcAft>
                <a:spcPct val="0"/>
              </a:spcAft>
              <a:buClr>
                <a:srgbClr val="00B050"/>
              </a:buClr>
              <a:buSzPct val="130000"/>
              <a:buFont typeface="Wingdings 2" panose="05020102010507070707" pitchFamily="18" charset="2"/>
              <a:buChar char=""/>
              <a:tabLst>
                <a:tab pos="228600" algn="l"/>
              </a:tabLst>
            </a:pPr>
            <a:r>
              <a:rPr lang="en-US" dirty="0">
                <a:solidFill>
                  <a:schemeClr val="tx1"/>
                </a:solidFill>
                <a:ea typeface="Segoe UI" pitchFamily="34" charset="0"/>
                <a:cs typeface="Segoe UI" pitchFamily="34" charset="0"/>
              </a:rPr>
              <a:t>Review intuitive UI with IT staff and small sample of users – to show minimal retraining required</a:t>
            </a:r>
          </a:p>
          <a:p>
            <a:pPr marL="403225" indent="-403225" defTabSz="932472" fontAlgn="base">
              <a:spcBef>
                <a:spcPts val="1200"/>
              </a:spcBef>
              <a:spcAft>
                <a:spcPct val="0"/>
              </a:spcAft>
              <a:buClr>
                <a:srgbClr val="00B050"/>
              </a:buClr>
              <a:buSzPct val="130000"/>
              <a:buFont typeface="Wingdings 2" panose="05020102010507070707" pitchFamily="18" charset="2"/>
              <a:buChar char=""/>
              <a:tabLst>
                <a:tab pos="228600" algn="l"/>
              </a:tabLst>
            </a:pPr>
            <a:r>
              <a:rPr lang="en-US" dirty="0">
                <a:solidFill>
                  <a:schemeClr val="tx1"/>
                </a:solidFill>
                <a:ea typeface="Segoe UI" pitchFamily="34" charset="0"/>
                <a:cs typeface="Segoe UI" pitchFamily="34" charset="0"/>
              </a:rPr>
              <a:t>Demonstrate new security and management features e.g. Windows Hello, Identity Protection, Windows Information Protection </a:t>
            </a:r>
          </a:p>
          <a:p>
            <a:pPr marL="403225" indent="-403225" defTabSz="932472" fontAlgn="base">
              <a:spcBef>
                <a:spcPts val="1200"/>
              </a:spcBef>
              <a:spcAft>
                <a:spcPct val="0"/>
              </a:spcAft>
              <a:buClr>
                <a:srgbClr val="00B050"/>
              </a:buClr>
              <a:buSzPct val="130000"/>
              <a:buFont typeface="Wingdings 2" panose="05020102010507070707" pitchFamily="18" charset="2"/>
              <a:buChar char=""/>
              <a:tabLst>
                <a:tab pos="228600" algn="l"/>
              </a:tabLst>
            </a:pPr>
            <a:r>
              <a:rPr lang="en-US" dirty="0">
                <a:solidFill>
                  <a:schemeClr val="tx1"/>
                </a:solidFill>
                <a:ea typeface="Segoe UI" pitchFamily="34" charset="0"/>
                <a:cs typeface="Segoe UI" pitchFamily="34" charset="0"/>
              </a:rPr>
              <a:t>Show browser and how to test application compatibility</a:t>
            </a:r>
          </a:p>
        </p:txBody>
      </p:sp>
      <p:sp>
        <p:nvSpPr>
          <p:cNvPr id="9" name="Text Placeholder 8"/>
          <p:cNvSpPr>
            <a:spLocks noGrp="1"/>
          </p:cNvSpPr>
          <p:nvPr>
            <p:ph type="body" sz="quarter" idx="10"/>
          </p:nvPr>
        </p:nvSpPr>
        <p:spPr>
          <a:xfrm>
            <a:off x="290287" y="1532164"/>
            <a:ext cx="6080350" cy="5109091"/>
          </a:xfrm>
        </p:spPr>
        <p:txBody>
          <a:bodyPr/>
          <a:lstStyle/>
          <a:p>
            <a:pPr marL="292608" indent="-292608">
              <a:lnSpc>
                <a:spcPct val="100000"/>
              </a:lnSpc>
              <a:spcBef>
                <a:spcPts val="1200"/>
              </a:spcBef>
              <a:buSzPct val="100000"/>
            </a:pPr>
            <a:r>
              <a:rPr lang="en-US" sz="2800" dirty="0">
                <a:solidFill>
                  <a:schemeClr val="tx1"/>
                </a:solidFill>
              </a:rPr>
              <a:t>Meet with key decision makers to validate POC results</a:t>
            </a:r>
          </a:p>
          <a:p>
            <a:pPr marL="292608" indent="-292608">
              <a:lnSpc>
                <a:spcPct val="100000"/>
              </a:lnSpc>
              <a:spcBef>
                <a:spcPts val="1200"/>
              </a:spcBef>
              <a:buSzPct val="100000"/>
            </a:pPr>
            <a:r>
              <a:rPr lang="en-US" sz="2800" dirty="0">
                <a:solidFill>
                  <a:schemeClr val="tx1"/>
                </a:solidFill>
              </a:rPr>
              <a:t>Ensure customer sees the value of Windows 10 </a:t>
            </a:r>
          </a:p>
          <a:p>
            <a:pPr marL="292608" indent="-292608">
              <a:lnSpc>
                <a:spcPct val="100000"/>
              </a:lnSpc>
              <a:spcBef>
                <a:spcPts val="1200"/>
              </a:spcBef>
              <a:buSzPct val="100000"/>
            </a:pPr>
            <a:r>
              <a:rPr lang="en-US" sz="2800" dirty="0">
                <a:solidFill>
                  <a:schemeClr val="tx1"/>
                </a:solidFill>
              </a:rPr>
              <a:t>Identify any issues to resolve during pilot deployment</a:t>
            </a:r>
          </a:p>
          <a:p>
            <a:pPr marL="292608" indent="-292608">
              <a:lnSpc>
                <a:spcPct val="100000"/>
              </a:lnSpc>
              <a:spcBef>
                <a:spcPts val="1200"/>
              </a:spcBef>
              <a:buSzPct val="100000"/>
            </a:pPr>
            <a:r>
              <a:rPr lang="en-US" sz="2800" dirty="0">
                <a:solidFill>
                  <a:schemeClr val="tx1"/>
                </a:solidFill>
              </a:rPr>
              <a:t>Show how partner can help support pilot deployment</a:t>
            </a:r>
          </a:p>
          <a:p>
            <a:pPr marL="292608" indent="-292608">
              <a:lnSpc>
                <a:spcPct val="100000"/>
              </a:lnSpc>
              <a:spcBef>
                <a:spcPts val="1200"/>
              </a:spcBef>
              <a:buSzPct val="100000"/>
            </a:pPr>
            <a:r>
              <a:rPr lang="en-US" sz="2800" dirty="0">
                <a:solidFill>
                  <a:schemeClr val="tx1"/>
                </a:solidFill>
              </a:rPr>
              <a:t>Gain customer agreement to begin pilot deployment</a:t>
            </a:r>
          </a:p>
        </p:txBody>
      </p:sp>
      <p:sp>
        <p:nvSpPr>
          <p:cNvPr id="2" name="Title 1"/>
          <p:cNvSpPr>
            <a:spLocks noGrp="1"/>
          </p:cNvSpPr>
          <p:nvPr>
            <p:ph type="title"/>
          </p:nvPr>
        </p:nvSpPr>
        <p:spPr/>
        <p:txBody>
          <a:bodyPr/>
          <a:lstStyle/>
          <a:p>
            <a:r>
              <a:rPr lang="en-US" sz="2400" spc="0" dirty="0">
                <a:latin typeface="+mn-lt"/>
              </a:rPr>
              <a:t>Step 4…</a:t>
            </a:r>
            <a:br>
              <a:rPr lang="en-US" dirty="0"/>
            </a:br>
            <a:r>
              <a:rPr lang="en-US" sz="4400" dirty="0"/>
              <a:t>POC Conclusion (Pilot Buy-in)</a:t>
            </a:r>
            <a:endParaRPr lang="en-US" dirty="0"/>
          </a:p>
        </p:txBody>
      </p:sp>
      <p:sp>
        <p:nvSpPr>
          <p:cNvPr id="10" name="Rectangle 9"/>
          <p:cNvSpPr/>
          <p:nvPr/>
        </p:nvSpPr>
        <p:spPr bwMode="auto">
          <a:xfrm>
            <a:off x="6675438" y="1611313"/>
            <a:ext cx="5303837" cy="51435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sz="2000" b="1" kern="0" dirty="0">
                <a:solidFill>
                  <a:schemeClr val="bg1"/>
                </a:solidFill>
                <a:ea typeface="Segoe UI" pitchFamily="34" charset="0"/>
                <a:cs typeface="Segoe UI" pitchFamily="34" charset="0"/>
              </a:rPr>
              <a:t>POC Checklist</a:t>
            </a:r>
          </a:p>
        </p:txBody>
      </p:sp>
    </p:spTree>
    <p:extLst>
      <p:ext uri="{BB962C8B-B14F-4D97-AF65-F5344CB8AC3E}">
        <p14:creationId xmlns:p14="http://schemas.microsoft.com/office/powerpoint/2010/main" val="7509748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In-place</a:t>
            </a:r>
          </a:p>
        </p:txBody>
      </p:sp>
    </p:spTree>
    <p:extLst>
      <p:ext uri="{BB962C8B-B14F-4D97-AF65-F5344CB8AC3E}">
        <p14:creationId xmlns:p14="http://schemas.microsoft.com/office/powerpoint/2010/main" val="231217209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107" name="think-cell Slide" r:id="rId5" imgW="378" imgH="379" progId="TCLayout.ActiveDocument.1">
                  <p:embed/>
                </p:oleObj>
              </mc:Choice>
              <mc:Fallback>
                <p:oleObj name="think-cell Slide" r:id="rId5" imgW="378" imgH="379"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ext Placeholder 1"/>
          <p:cNvSpPr>
            <a:spLocks noGrp="1"/>
          </p:cNvSpPr>
          <p:nvPr>
            <p:ph type="body" sz="quarter" idx="10"/>
          </p:nvPr>
        </p:nvSpPr>
        <p:spPr>
          <a:xfrm>
            <a:off x="474662" y="1617405"/>
            <a:ext cx="7122296" cy="5016758"/>
          </a:xfrm>
        </p:spPr>
        <p:txBody>
          <a:bodyPr lIns="0" rIns="0"/>
          <a:lstStyle/>
          <a:p>
            <a:pPr marL="256032" indent="-256032">
              <a:lnSpc>
                <a:spcPct val="100000"/>
              </a:lnSpc>
              <a:spcBef>
                <a:spcPts val="1200"/>
              </a:spcBef>
              <a:buSzPct val="100000"/>
            </a:pPr>
            <a:r>
              <a:rPr lang="en-US" sz="2400" dirty="0">
                <a:solidFill>
                  <a:schemeClr val="tx1"/>
                </a:solidFill>
              </a:rPr>
              <a:t>Select pilot PC groups as representative companywide workload sample</a:t>
            </a:r>
          </a:p>
          <a:p>
            <a:pPr marL="256032" indent="-256032">
              <a:lnSpc>
                <a:spcPct val="100000"/>
              </a:lnSpc>
              <a:spcBef>
                <a:spcPts val="1200"/>
              </a:spcBef>
              <a:buSzPct val="100000"/>
            </a:pPr>
            <a:r>
              <a:rPr lang="en-US" sz="2400" dirty="0">
                <a:solidFill>
                  <a:schemeClr val="tx1"/>
                </a:solidFill>
              </a:rPr>
              <a:t>Leverage Upgrade Analytics Service telemetry data on application use and hardware capability in developing plan</a:t>
            </a:r>
          </a:p>
          <a:p>
            <a:pPr marL="256032" indent="-256032">
              <a:lnSpc>
                <a:spcPct val="100000"/>
              </a:lnSpc>
              <a:spcBef>
                <a:spcPts val="1200"/>
              </a:spcBef>
              <a:buSzPct val="100000"/>
            </a:pPr>
            <a:r>
              <a:rPr lang="en-US" sz="2400" dirty="0">
                <a:solidFill>
                  <a:schemeClr val="tx1"/>
                </a:solidFill>
              </a:rPr>
              <a:t>Identify PCs for In-Place Upgrade, vs. those replaced in PC refresh with Provisioning</a:t>
            </a:r>
          </a:p>
          <a:p>
            <a:pPr marL="256032" indent="-256032">
              <a:lnSpc>
                <a:spcPct val="100000"/>
              </a:lnSpc>
              <a:spcBef>
                <a:spcPts val="1200"/>
              </a:spcBef>
              <a:buSzPct val="100000"/>
            </a:pPr>
            <a:r>
              <a:rPr lang="en-US" sz="2400" dirty="0">
                <a:solidFill>
                  <a:schemeClr val="tx1"/>
                </a:solidFill>
              </a:rPr>
              <a:t>Build Provisioning package for New devices</a:t>
            </a:r>
          </a:p>
          <a:p>
            <a:pPr marL="256032" indent="-256032">
              <a:lnSpc>
                <a:spcPct val="100000"/>
              </a:lnSpc>
              <a:spcBef>
                <a:spcPts val="1200"/>
              </a:spcBef>
              <a:buSzPct val="100000"/>
            </a:pPr>
            <a:r>
              <a:rPr lang="en-US" sz="2400" dirty="0">
                <a:solidFill>
                  <a:schemeClr val="tx1"/>
                </a:solidFill>
              </a:rPr>
              <a:t>Identify any PCs with business requirements for LTSB</a:t>
            </a:r>
          </a:p>
          <a:p>
            <a:pPr marL="256032" indent="-256032">
              <a:lnSpc>
                <a:spcPct val="100000"/>
              </a:lnSpc>
              <a:spcBef>
                <a:spcPts val="1200"/>
              </a:spcBef>
              <a:buSzPct val="100000"/>
            </a:pPr>
            <a:r>
              <a:rPr lang="en-US" sz="2400" dirty="0">
                <a:solidFill>
                  <a:schemeClr val="tx1"/>
                </a:solidFill>
              </a:rPr>
              <a:t>Create first draft plan for company wide deployment waves</a:t>
            </a:r>
          </a:p>
        </p:txBody>
      </p:sp>
      <p:sp>
        <p:nvSpPr>
          <p:cNvPr id="3" name="Title 2"/>
          <p:cNvSpPr>
            <a:spLocks noGrp="1"/>
          </p:cNvSpPr>
          <p:nvPr>
            <p:ph type="title"/>
          </p:nvPr>
        </p:nvSpPr>
        <p:spPr>
          <a:xfrm>
            <a:off x="308758" y="323869"/>
            <a:ext cx="11889564" cy="917575"/>
          </a:xfrm>
        </p:spPr>
        <p:txBody>
          <a:bodyPr/>
          <a:lstStyle/>
          <a:p>
            <a:r>
              <a:rPr lang="en-US" sz="2400" spc="0" dirty="0">
                <a:latin typeface="+mn-lt"/>
              </a:rPr>
              <a:t>Step 5…</a:t>
            </a:r>
            <a:br>
              <a:rPr lang="en-US" dirty="0"/>
            </a:br>
            <a:r>
              <a:rPr lang="en-US" sz="4400" dirty="0"/>
              <a:t>Develop Deployment Plan and Pilot</a:t>
            </a:r>
          </a:p>
        </p:txBody>
      </p:sp>
      <p:grpSp>
        <p:nvGrpSpPr>
          <p:cNvPr id="72" name="Group 71"/>
          <p:cNvGrpSpPr/>
          <p:nvPr/>
        </p:nvGrpSpPr>
        <p:grpSpPr>
          <a:xfrm>
            <a:off x="7859611" y="2125663"/>
            <a:ext cx="4119664" cy="4119664"/>
            <a:chOff x="7962003" y="1211263"/>
            <a:chExt cx="3824493" cy="3824493"/>
          </a:xfrm>
        </p:grpSpPr>
        <p:grpSp>
          <p:nvGrpSpPr>
            <p:cNvPr id="73" name="Group 72"/>
            <p:cNvGrpSpPr/>
            <p:nvPr/>
          </p:nvGrpSpPr>
          <p:grpSpPr>
            <a:xfrm>
              <a:off x="7962003" y="1211263"/>
              <a:ext cx="3824493" cy="3824493"/>
              <a:chOff x="7630907" y="1404732"/>
              <a:chExt cx="4302330" cy="4302330"/>
            </a:xfrm>
          </p:grpSpPr>
          <p:sp>
            <p:nvSpPr>
              <p:cNvPr id="78" name="Freeform 16"/>
              <p:cNvSpPr/>
              <p:nvPr/>
            </p:nvSpPr>
            <p:spPr>
              <a:xfrm>
                <a:off x="7630907" y="1404732"/>
                <a:ext cx="4302330" cy="4302330"/>
              </a:xfrm>
              <a:custGeom>
                <a:avLst/>
                <a:gdLst>
                  <a:gd name="connsiteX0" fmla="*/ 0 w 4107300"/>
                  <a:gd name="connsiteY0" fmla="*/ 2053650 h 4107300"/>
                  <a:gd name="connsiteX1" fmla="*/ 2053650 w 4107300"/>
                  <a:gd name="connsiteY1" fmla="*/ 0 h 4107300"/>
                  <a:gd name="connsiteX2" fmla="*/ 4107300 w 4107300"/>
                  <a:gd name="connsiteY2" fmla="*/ 2053650 h 4107300"/>
                  <a:gd name="connsiteX3" fmla="*/ 2053650 w 4107300"/>
                  <a:gd name="connsiteY3" fmla="*/ 4107300 h 4107300"/>
                  <a:gd name="connsiteX4" fmla="*/ 0 w 4107300"/>
                  <a:gd name="connsiteY4" fmla="*/ 2053650 h 410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7300" h="4107300">
                    <a:moveTo>
                      <a:pt x="0" y="2053650"/>
                    </a:moveTo>
                    <a:cubicBezTo>
                      <a:pt x="0" y="919450"/>
                      <a:pt x="919450" y="0"/>
                      <a:pt x="2053650" y="0"/>
                    </a:cubicBezTo>
                    <a:cubicBezTo>
                      <a:pt x="3187850" y="0"/>
                      <a:pt x="4107300" y="919450"/>
                      <a:pt x="4107300" y="2053650"/>
                    </a:cubicBezTo>
                    <a:cubicBezTo>
                      <a:pt x="4107300" y="3187850"/>
                      <a:pt x="3187850" y="4107300"/>
                      <a:pt x="2053650" y="4107300"/>
                    </a:cubicBezTo>
                    <a:cubicBezTo>
                      <a:pt x="919450" y="4107300"/>
                      <a:pt x="0" y="3187850"/>
                      <a:pt x="0" y="2053650"/>
                    </a:cubicBezTo>
                    <a:close/>
                  </a:path>
                </a:pathLst>
              </a:custGeom>
              <a:solidFill>
                <a:srgbClr val="FFFFFF"/>
              </a:solidFill>
              <a:ln w="17145" cap="flat" cmpd="sng" algn="ctr">
                <a:solidFill>
                  <a:schemeClr val="accent2">
                    <a:alpha val="50000"/>
                  </a:schemeClr>
                </a:solidFill>
                <a:prstDash val="solid"/>
              </a:ln>
              <a:effectLst/>
            </p:spPr>
            <p:txBody>
              <a:bodyPr spcFirstLastPara="0" vert="horz" wrap="square" lIns="0" tIns="304932" rIns="0" bIns="3385409" numCol="1" spcCol="1270" anchor="ctr" anchorCtr="0">
                <a:noAutofit/>
              </a:bodyPr>
              <a:lstStyle/>
              <a:p>
                <a:pPr marL="0" marR="0" lvl="0" indent="0" algn="ctr" defTabSz="622300" eaLnBrk="1" fontAlgn="auto" latinLnBrk="0" hangingPunct="1">
                  <a:spcBef>
                    <a:spcPct val="0"/>
                  </a:spcBef>
                  <a:buClrTx/>
                  <a:buSzTx/>
                  <a:buFontTx/>
                  <a:buNone/>
                  <a:tabLst/>
                  <a:defRPr/>
                </a:pPr>
                <a:endParaRPr kumimoji="0" lang="en-US" sz="1800" b="1" i="0" u="none" strike="noStrike" kern="0" cap="none" spc="0" normalizeH="0" baseline="0" noProof="0" dirty="0">
                  <a:ln>
                    <a:noFill/>
                  </a:ln>
                  <a:solidFill>
                    <a:srgbClr val="0078D7"/>
                  </a:solidFill>
                  <a:effectLst/>
                  <a:uLnTx/>
                  <a:uFillTx/>
                  <a:latin typeface="Segoe UI"/>
                  <a:ea typeface="+mn-ea"/>
                  <a:cs typeface="Segoe UI" panose="020B0502040204020203" pitchFamily="34" charset="0"/>
                </a:endParaRPr>
              </a:p>
            </p:txBody>
          </p:sp>
          <p:sp>
            <p:nvSpPr>
              <p:cNvPr id="79" name="Freeform 78"/>
              <p:cNvSpPr/>
              <p:nvPr/>
            </p:nvSpPr>
            <p:spPr>
              <a:xfrm>
                <a:off x="8126207" y="2395332"/>
                <a:ext cx="3311730" cy="3311730"/>
              </a:xfrm>
              <a:custGeom>
                <a:avLst/>
                <a:gdLst>
                  <a:gd name="connsiteX0" fmla="*/ 0 w 4107300"/>
                  <a:gd name="connsiteY0" fmla="*/ 2053650 h 4107300"/>
                  <a:gd name="connsiteX1" fmla="*/ 2053650 w 4107300"/>
                  <a:gd name="connsiteY1" fmla="*/ 0 h 4107300"/>
                  <a:gd name="connsiteX2" fmla="*/ 4107300 w 4107300"/>
                  <a:gd name="connsiteY2" fmla="*/ 2053650 h 4107300"/>
                  <a:gd name="connsiteX3" fmla="*/ 2053650 w 4107300"/>
                  <a:gd name="connsiteY3" fmla="*/ 4107300 h 4107300"/>
                  <a:gd name="connsiteX4" fmla="*/ 0 w 4107300"/>
                  <a:gd name="connsiteY4" fmla="*/ 2053650 h 410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7300" h="4107300">
                    <a:moveTo>
                      <a:pt x="0" y="2053650"/>
                    </a:moveTo>
                    <a:cubicBezTo>
                      <a:pt x="0" y="919450"/>
                      <a:pt x="919450" y="0"/>
                      <a:pt x="2053650" y="0"/>
                    </a:cubicBezTo>
                    <a:cubicBezTo>
                      <a:pt x="3187850" y="0"/>
                      <a:pt x="4107300" y="919450"/>
                      <a:pt x="4107300" y="2053650"/>
                    </a:cubicBezTo>
                    <a:cubicBezTo>
                      <a:pt x="4107300" y="3187850"/>
                      <a:pt x="3187850" y="4107300"/>
                      <a:pt x="2053650" y="4107300"/>
                    </a:cubicBezTo>
                    <a:cubicBezTo>
                      <a:pt x="919450" y="4107300"/>
                      <a:pt x="0" y="3187850"/>
                      <a:pt x="0" y="2053650"/>
                    </a:cubicBezTo>
                    <a:close/>
                  </a:path>
                </a:pathLst>
              </a:custGeom>
              <a:solidFill>
                <a:srgbClr val="FFFFFF"/>
              </a:solidFill>
              <a:ln w="17145" cap="flat" cmpd="sng" algn="ctr">
                <a:solidFill>
                  <a:schemeClr val="accent2">
                    <a:alpha val="50000"/>
                  </a:schemeClr>
                </a:solidFill>
                <a:prstDash val="solid"/>
              </a:ln>
              <a:effectLst/>
            </p:spPr>
            <p:txBody>
              <a:bodyPr spcFirstLastPara="0" vert="horz" wrap="square" lIns="0" tIns="304932" rIns="0" bIns="3385409" numCol="1" spcCol="1270" anchor="ctr" anchorCtr="0">
                <a:noAutofit/>
              </a:bodyPr>
              <a:lstStyle/>
              <a:p>
                <a:pPr marL="0" marR="0" lvl="0" indent="0" algn="ctr" defTabSz="622300" eaLnBrk="1" fontAlgn="auto" latinLnBrk="0" hangingPunct="1">
                  <a:spcBef>
                    <a:spcPct val="0"/>
                  </a:spcBef>
                  <a:buClrTx/>
                  <a:buSzTx/>
                  <a:buFontTx/>
                  <a:buNone/>
                  <a:tabLst/>
                  <a:defRPr/>
                </a:pPr>
                <a:endParaRPr lang="en-US" b="1" kern="0" dirty="0">
                  <a:solidFill>
                    <a:srgbClr val="0078D7"/>
                  </a:solidFill>
                  <a:latin typeface="Segoe UI"/>
                  <a:cs typeface="Segoe UI" panose="020B0502040204020203" pitchFamily="34" charset="0"/>
                </a:endParaRPr>
              </a:p>
              <a:p>
                <a:pPr marL="0" marR="0" lvl="0" indent="0" algn="ctr" defTabSz="622300" eaLnBrk="1" fontAlgn="auto" latinLnBrk="0" hangingPunct="1">
                  <a:spcBef>
                    <a:spcPct val="0"/>
                  </a:spcBef>
                  <a:buClrTx/>
                  <a:buSzTx/>
                  <a:buFontTx/>
                  <a:buNone/>
                  <a:tabLst/>
                  <a:defRPr/>
                </a:pPr>
                <a:endParaRPr kumimoji="0" lang="en-US" sz="1800" b="1" i="0" u="none" strike="noStrike" kern="0" cap="none" spc="0" normalizeH="0" baseline="0" noProof="0" dirty="0">
                  <a:ln>
                    <a:noFill/>
                  </a:ln>
                  <a:solidFill>
                    <a:srgbClr val="0078D7"/>
                  </a:solidFill>
                  <a:effectLst/>
                  <a:uLnTx/>
                  <a:uFillTx/>
                  <a:latin typeface="Segoe UI"/>
                  <a:cs typeface="Segoe UI" panose="020B0502040204020203" pitchFamily="34" charset="0"/>
                </a:endParaRPr>
              </a:p>
            </p:txBody>
          </p:sp>
          <p:sp>
            <p:nvSpPr>
              <p:cNvPr id="80" name="Freeform 14"/>
              <p:cNvSpPr/>
              <p:nvPr/>
            </p:nvSpPr>
            <p:spPr>
              <a:xfrm>
                <a:off x="8570503" y="3283924"/>
                <a:ext cx="2423138" cy="2423138"/>
              </a:xfrm>
              <a:custGeom>
                <a:avLst/>
                <a:gdLst>
                  <a:gd name="connsiteX0" fmla="*/ 0 w 4107300"/>
                  <a:gd name="connsiteY0" fmla="*/ 2053650 h 4107300"/>
                  <a:gd name="connsiteX1" fmla="*/ 2053650 w 4107300"/>
                  <a:gd name="connsiteY1" fmla="*/ 0 h 4107300"/>
                  <a:gd name="connsiteX2" fmla="*/ 4107300 w 4107300"/>
                  <a:gd name="connsiteY2" fmla="*/ 2053650 h 4107300"/>
                  <a:gd name="connsiteX3" fmla="*/ 2053650 w 4107300"/>
                  <a:gd name="connsiteY3" fmla="*/ 4107300 h 4107300"/>
                  <a:gd name="connsiteX4" fmla="*/ 0 w 4107300"/>
                  <a:gd name="connsiteY4" fmla="*/ 2053650 h 410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7300" h="4107300">
                    <a:moveTo>
                      <a:pt x="0" y="2053650"/>
                    </a:moveTo>
                    <a:cubicBezTo>
                      <a:pt x="0" y="919450"/>
                      <a:pt x="919450" y="0"/>
                      <a:pt x="2053650" y="0"/>
                    </a:cubicBezTo>
                    <a:cubicBezTo>
                      <a:pt x="3187850" y="0"/>
                      <a:pt x="4107300" y="919450"/>
                      <a:pt x="4107300" y="2053650"/>
                    </a:cubicBezTo>
                    <a:cubicBezTo>
                      <a:pt x="4107300" y="3187850"/>
                      <a:pt x="3187850" y="4107300"/>
                      <a:pt x="2053650" y="4107300"/>
                    </a:cubicBezTo>
                    <a:cubicBezTo>
                      <a:pt x="919450" y="4107300"/>
                      <a:pt x="0" y="3187850"/>
                      <a:pt x="0" y="2053650"/>
                    </a:cubicBezTo>
                    <a:close/>
                  </a:path>
                </a:pathLst>
              </a:custGeom>
              <a:solidFill>
                <a:srgbClr val="FFFFFF"/>
              </a:solidFill>
              <a:ln w="17145" cap="flat" cmpd="sng" algn="ctr">
                <a:solidFill>
                  <a:schemeClr val="accent2">
                    <a:alpha val="50000"/>
                  </a:schemeClr>
                </a:solidFill>
                <a:prstDash val="solid"/>
              </a:ln>
              <a:effectLst/>
            </p:spPr>
            <p:txBody>
              <a:bodyPr spcFirstLastPara="0" vert="horz" wrap="square" lIns="0" tIns="304932" rIns="0" bIns="3385409" numCol="1" spcCol="1270" anchor="ctr" anchorCtr="0">
                <a:noAutofit/>
              </a:bodyPr>
              <a:lstStyle/>
              <a:p>
                <a:pPr marL="0" marR="0" lvl="0" indent="0" algn="ctr" defTabSz="622300" eaLnBrk="1" fontAlgn="auto" latinLnBrk="0" hangingPunct="1">
                  <a:spcBef>
                    <a:spcPct val="0"/>
                  </a:spcBef>
                  <a:buClrTx/>
                  <a:buSzTx/>
                  <a:buFontTx/>
                  <a:buNone/>
                  <a:tabLst/>
                  <a:defRPr/>
                </a:pPr>
                <a:endParaRPr kumimoji="0" lang="en-US" sz="1800" b="1" i="0" u="none" strike="noStrike" kern="0" cap="none" spc="0" normalizeH="0" baseline="0" noProof="0" dirty="0">
                  <a:ln>
                    <a:noFill/>
                  </a:ln>
                  <a:solidFill>
                    <a:srgbClr val="0078D7"/>
                  </a:solidFill>
                  <a:effectLst/>
                  <a:uLnTx/>
                  <a:uFillTx/>
                  <a:latin typeface="Segoe UI"/>
                  <a:ea typeface="+mn-ea"/>
                  <a:cs typeface="Segoe UI" panose="020B0502040204020203" pitchFamily="34" charset="0"/>
                </a:endParaRPr>
              </a:p>
            </p:txBody>
          </p:sp>
          <p:sp>
            <p:nvSpPr>
              <p:cNvPr id="81" name="Freeform 11"/>
              <p:cNvSpPr/>
              <p:nvPr/>
            </p:nvSpPr>
            <p:spPr>
              <a:xfrm>
                <a:off x="9130185" y="4403288"/>
                <a:ext cx="1303774" cy="1303774"/>
              </a:xfrm>
              <a:custGeom>
                <a:avLst/>
                <a:gdLst>
                  <a:gd name="connsiteX0" fmla="*/ 0 w 3080475"/>
                  <a:gd name="connsiteY0" fmla="*/ 1540238 h 3080475"/>
                  <a:gd name="connsiteX1" fmla="*/ 1540238 w 3080475"/>
                  <a:gd name="connsiteY1" fmla="*/ 0 h 3080475"/>
                  <a:gd name="connsiteX2" fmla="*/ 3080476 w 3080475"/>
                  <a:gd name="connsiteY2" fmla="*/ 1540238 h 3080475"/>
                  <a:gd name="connsiteX3" fmla="*/ 1540238 w 3080475"/>
                  <a:gd name="connsiteY3" fmla="*/ 3080476 h 3080475"/>
                  <a:gd name="connsiteX4" fmla="*/ 0 w 3080475"/>
                  <a:gd name="connsiteY4" fmla="*/ 1540238 h 308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0475" h="3080475">
                    <a:moveTo>
                      <a:pt x="0" y="1540238"/>
                    </a:moveTo>
                    <a:cubicBezTo>
                      <a:pt x="0" y="689588"/>
                      <a:pt x="689588" y="0"/>
                      <a:pt x="1540238" y="0"/>
                    </a:cubicBezTo>
                    <a:cubicBezTo>
                      <a:pt x="2390888" y="0"/>
                      <a:pt x="3080476" y="689588"/>
                      <a:pt x="3080476" y="1540238"/>
                    </a:cubicBezTo>
                    <a:cubicBezTo>
                      <a:pt x="3080476" y="2390888"/>
                      <a:pt x="2390888" y="3080476"/>
                      <a:pt x="1540238" y="3080476"/>
                    </a:cubicBezTo>
                    <a:cubicBezTo>
                      <a:pt x="689588" y="3080476"/>
                      <a:pt x="0" y="2390888"/>
                      <a:pt x="0" y="1540238"/>
                    </a:cubicBezTo>
                    <a:close/>
                  </a:path>
                </a:pathLst>
              </a:custGeom>
              <a:solidFill>
                <a:srgbClr val="0078D7"/>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1005840" rIns="0" bIns="2409924" numCol="1" spcCol="1270" anchor="ctr" anchorCtr="0">
                <a:noAutofit/>
              </a:bodyPr>
              <a:lstStyle/>
              <a:p>
                <a:pPr marL="0" marR="0" lvl="0" indent="0" algn="ctr" defTabSz="622300" eaLnBrk="1" fontAlgn="auto" latinLnBrk="0" hangingPunct="1">
                  <a:spcBef>
                    <a:spcPct val="0"/>
                  </a:spcBef>
                  <a:buClrTx/>
                  <a:buSzTx/>
                  <a:buFontTx/>
                  <a:buNone/>
                  <a:tabLst/>
                  <a:defRPr/>
                </a:pPr>
                <a:endParaRPr kumimoji="0" lang="en-US" sz="18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82" name="Freeform 12"/>
              <p:cNvSpPr/>
              <p:nvPr/>
            </p:nvSpPr>
            <p:spPr>
              <a:xfrm>
                <a:off x="9452624" y="5048164"/>
                <a:ext cx="658897" cy="658897"/>
              </a:xfrm>
              <a:custGeom>
                <a:avLst/>
                <a:gdLst>
                  <a:gd name="connsiteX0" fmla="*/ 0 w 2053650"/>
                  <a:gd name="connsiteY0" fmla="*/ 1026825 h 2053650"/>
                  <a:gd name="connsiteX1" fmla="*/ 1026825 w 2053650"/>
                  <a:gd name="connsiteY1" fmla="*/ 0 h 2053650"/>
                  <a:gd name="connsiteX2" fmla="*/ 2053650 w 2053650"/>
                  <a:gd name="connsiteY2" fmla="*/ 1026825 h 2053650"/>
                  <a:gd name="connsiteX3" fmla="*/ 1026825 w 2053650"/>
                  <a:gd name="connsiteY3" fmla="*/ 2053650 h 2053650"/>
                  <a:gd name="connsiteX4" fmla="*/ 0 w 2053650"/>
                  <a:gd name="connsiteY4" fmla="*/ 1026825 h 2053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650" h="2053650">
                    <a:moveTo>
                      <a:pt x="0" y="1026825"/>
                    </a:moveTo>
                    <a:cubicBezTo>
                      <a:pt x="0" y="459725"/>
                      <a:pt x="459725" y="0"/>
                      <a:pt x="1026825" y="0"/>
                    </a:cubicBezTo>
                    <a:cubicBezTo>
                      <a:pt x="1593925" y="0"/>
                      <a:pt x="2053650" y="459725"/>
                      <a:pt x="2053650" y="1026825"/>
                    </a:cubicBezTo>
                    <a:cubicBezTo>
                      <a:pt x="2053650" y="1593925"/>
                      <a:pt x="1593925" y="2053650"/>
                      <a:pt x="1026825" y="2053650"/>
                    </a:cubicBezTo>
                    <a:cubicBezTo>
                      <a:pt x="459725" y="2053650"/>
                      <a:pt x="0" y="1593925"/>
                      <a:pt x="0" y="1026825"/>
                    </a:cubicBezTo>
                    <a:close/>
                  </a:path>
                </a:pathLst>
              </a:custGeom>
              <a:solidFill>
                <a:srgbClr val="002050">
                  <a:alpha val="65000"/>
                </a:srgbClr>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612980" rIns="0" bIns="612981" numCol="1" spcCol="1270" anchor="ctr" anchorCtr="0">
                <a:noAutofit/>
              </a:bodyPr>
              <a:lstStyle/>
              <a:p>
                <a:pPr marL="0" marR="0" lvl="0" indent="0" algn="ctr" defTabSz="622300" eaLnBrk="1" fontAlgn="auto" latinLnBrk="0" hangingPunct="1">
                  <a:spcBef>
                    <a:spcPct val="0"/>
                  </a:spcBef>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POC</a:t>
                </a:r>
              </a:p>
            </p:txBody>
          </p:sp>
        </p:grpSp>
        <p:sp>
          <p:nvSpPr>
            <p:cNvPr id="74" name="Rectangle 73"/>
            <p:cNvSpPr/>
            <p:nvPr/>
          </p:nvSpPr>
          <p:spPr>
            <a:xfrm>
              <a:off x="9158977" y="3218865"/>
              <a:ext cx="1430544" cy="514304"/>
            </a:xfrm>
            <a:prstGeom prst="rect">
              <a:avLst/>
            </a:prstGeom>
          </p:spPr>
          <p:txBody>
            <a:bodyPr wrap="square" lIns="0" tIns="0" rIns="0" bIns="0">
              <a:spAutoFit/>
            </a:bodyPr>
            <a:lstStyle/>
            <a:p>
              <a:pPr lvl="0" algn="ctr" defTabSz="622300">
                <a:spcBef>
                  <a:spcPct val="0"/>
                </a:spcBef>
                <a:defRPr/>
              </a:pPr>
              <a:r>
                <a:rPr lang="en-US" b="1" kern="0" dirty="0">
                  <a:solidFill>
                    <a:schemeClr val="accent2"/>
                  </a:solidFill>
                  <a:cs typeface="Segoe UI" panose="020B0502040204020203" pitchFamily="34" charset="0"/>
                </a:rPr>
                <a:t>Wave 1 </a:t>
              </a:r>
              <a:br>
                <a:rPr lang="en-US" b="1" kern="0" dirty="0">
                  <a:solidFill>
                    <a:schemeClr val="accent2"/>
                  </a:solidFill>
                  <a:cs typeface="Segoe UI" panose="020B0502040204020203" pitchFamily="34" charset="0"/>
                </a:rPr>
              </a:br>
              <a:r>
                <a:rPr lang="en-US" b="1" kern="0" dirty="0">
                  <a:solidFill>
                    <a:schemeClr val="accent2"/>
                  </a:solidFill>
                  <a:cs typeface="Segoe UI" panose="020B0502040204020203" pitchFamily="34" charset="0"/>
                </a:rPr>
                <a:t>Deployment</a:t>
              </a:r>
            </a:p>
          </p:txBody>
        </p:sp>
        <p:sp>
          <p:nvSpPr>
            <p:cNvPr id="75" name="Rectangle 74"/>
            <p:cNvSpPr/>
            <p:nvPr/>
          </p:nvSpPr>
          <p:spPr>
            <a:xfrm>
              <a:off x="9158977" y="2262273"/>
              <a:ext cx="1430544" cy="514304"/>
            </a:xfrm>
            <a:prstGeom prst="rect">
              <a:avLst/>
            </a:prstGeom>
          </p:spPr>
          <p:txBody>
            <a:bodyPr wrap="square" lIns="0" tIns="0" rIns="0" bIns="0">
              <a:spAutoFit/>
            </a:bodyPr>
            <a:lstStyle/>
            <a:p>
              <a:pPr lvl="0" algn="ctr" defTabSz="622300">
                <a:spcBef>
                  <a:spcPct val="0"/>
                </a:spcBef>
                <a:defRPr/>
              </a:pPr>
              <a:r>
                <a:rPr lang="en-US" b="1" kern="0" dirty="0">
                  <a:solidFill>
                    <a:schemeClr val="accent2"/>
                  </a:solidFill>
                  <a:cs typeface="Segoe UI" panose="020B0502040204020203" pitchFamily="34" charset="0"/>
                </a:rPr>
                <a:t>Wave 2 </a:t>
              </a:r>
              <a:br>
                <a:rPr lang="en-US" b="1" kern="0" dirty="0">
                  <a:solidFill>
                    <a:schemeClr val="accent2"/>
                  </a:solidFill>
                  <a:cs typeface="Segoe UI" panose="020B0502040204020203" pitchFamily="34" charset="0"/>
                </a:rPr>
              </a:br>
              <a:r>
                <a:rPr lang="en-US" b="1" kern="0" dirty="0">
                  <a:solidFill>
                    <a:schemeClr val="accent2"/>
                  </a:solidFill>
                  <a:cs typeface="Segoe UI" panose="020B0502040204020203" pitchFamily="34" charset="0"/>
                </a:rPr>
                <a:t>Deployment</a:t>
              </a:r>
            </a:p>
          </p:txBody>
        </p:sp>
        <p:sp>
          <p:nvSpPr>
            <p:cNvPr id="76" name="Rectangle 75"/>
            <p:cNvSpPr/>
            <p:nvPr/>
          </p:nvSpPr>
          <p:spPr>
            <a:xfrm>
              <a:off x="9158977" y="1477049"/>
              <a:ext cx="1430544" cy="514304"/>
            </a:xfrm>
            <a:prstGeom prst="rect">
              <a:avLst/>
            </a:prstGeom>
          </p:spPr>
          <p:txBody>
            <a:bodyPr wrap="square" lIns="0" tIns="0" rIns="0" bIns="0">
              <a:spAutoFit/>
            </a:bodyPr>
            <a:lstStyle/>
            <a:p>
              <a:pPr lvl="0" algn="ctr" defTabSz="622300">
                <a:spcBef>
                  <a:spcPct val="0"/>
                </a:spcBef>
                <a:defRPr/>
              </a:pPr>
              <a:r>
                <a:rPr lang="en-US" b="1" kern="0" dirty="0">
                  <a:solidFill>
                    <a:schemeClr val="accent2"/>
                  </a:solidFill>
                  <a:cs typeface="Segoe UI" panose="020B0502040204020203" pitchFamily="34" charset="0"/>
                </a:rPr>
                <a:t>Wave 3 </a:t>
              </a:r>
              <a:br>
                <a:rPr lang="en-US" b="1" kern="0" dirty="0">
                  <a:solidFill>
                    <a:schemeClr val="accent2"/>
                  </a:solidFill>
                  <a:cs typeface="Segoe UI" panose="020B0502040204020203" pitchFamily="34" charset="0"/>
                </a:rPr>
              </a:br>
              <a:r>
                <a:rPr lang="en-US" b="1" kern="0" dirty="0">
                  <a:solidFill>
                    <a:schemeClr val="accent2"/>
                  </a:solidFill>
                  <a:cs typeface="Segoe UI" panose="020B0502040204020203" pitchFamily="34" charset="0"/>
                </a:rPr>
                <a:t>Deployment</a:t>
              </a:r>
            </a:p>
          </p:txBody>
        </p:sp>
        <p:sp>
          <p:nvSpPr>
            <p:cNvPr id="77" name="Rectangle 76"/>
            <p:cNvSpPr/>
            <p:nvPr/>
          </p:nvSpPr>
          <p:spPr>
            <a:xfrm>
              <a:off x="9640611" y="4066727"/>
              <a:ext cx="467279" cy="257152"/>
            </a:xfrm>
            <a:prstGeom prst="rect">
              <a:avLst/>
            </a:prstGeom>
          </p:spPr>
          <p:txBody>
            <a:bodyPr wrap="none" lIns="0" tIns="0" rIns="0" bIns="0">
              <a:spAutoFit/>
            </a:bodyPr>
            <a:lstStyle/>
            <a:p>
              <a:pPr lvl="0" algn="ctr" defTabSz="622300">
                <a:spcBef>
                  <a:spcPct val="0"/>
                </a:spcBef>
                <a:defRPr/>
              </a:pPr>
              <a:r>
                <a:rPr lang="en-US" b="1" kern="0" dirty="0">
                  <a:solidFill>
                    <a:schemeClr val="bg1"/>
                  </a:solidFill>
                  <a:cs typeface="Segoe UI" panose="020B0502040204020203" pitchFamily="34" charset="0"/>
                </a:rPr>
                <a:t>Pilot</a:t>
              </a:r>
            </a:p>
          </p:txBody>
        </p:sp>
      </p:grpSp>
    </p:spTree>
    <p:extLst>
      <p:ext uri="{BB962C8B-B14F-4D97-AF65-F5344CB8AC3E}">
        <p14:creationId xmlns:p14="http://schemas.microsoft.com/office/powerpoint/2010/main" val="10684402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82431" y="5194783"/>
            <a:ext cx="736266" cy="6809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kern="0" dirty="0" err="1">
              <a:solidFill>
                <a:sysClr val="windowText" lastClr="000000"/>
              </a:solidFill>
            </a:endParaRPr>
          </a:p>
        </p:txBody>
      </p:sp>
      <p:sp>
        <p:nvSpPr>
          <p:cNvPr id="33" name="Oval 32"/>
          <p:cNvSpPr/>
          <p:nvPr/>
        </p:nvSpPr>
        <p:spPr>
          <a:xfrm>
            <a:off x="76695" y="3384499"/>
            <a:ext cx="736266" cy="6809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kern="0" dirty="0" err="1">
              <a:solidFill>
                <a:sysClr val="windowText" lastClr="000000"/>
              </a:solidFill>
            </a:endParaRPr>
          </a:p>
        </p:txBody>
      </p:sp>
      <p:sp>
        <p:nvSpPr>
          <p:cNvPr id="28" name="Oval 27"/>
          <p:cNvSpPr/>
          <p:nvPr/>
        </p:nvSpPr>
        <p:spPr>
          <a:xfrm>
            <a:off x="96927" y="1786552"/>
            <a:ext cx="736266" cy="6809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kern="0" dirty="0" err="1">
              <a:solidFill>
                <a:sysClr val="windowText" lastClr="000000"/>
              </a:solidFill>
            </a:endParaRPr>
          </a:p>
        </p:txBody>
      </p:sp>
      <p:sp>
        <p:nvSpPr>
          <p:cNvPr id="22" name="Rectangle 21"/>
          <p:cNvSpPr/>
          <p:nvPr/>
        </p:nvSpPr>
        <p:spPr bwMode="auto">
          <a:xfrm>
            <a:off x="3254475" y="1474681"/>
            <a:ext cx="8989953" cy="5327012"/>
          </a:xfrm>
          <a:prstGeom prst="rect">
            <a:avLst/>
          </a:prstGeom>
          <a:solidFill>
            <a:srgbClr val="1A86DB"/>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0981"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1637047" y="91774"/>
            <a:ext cx="10228231" cy="731661"/>
          </a:xfrm>
        </p:spPr>
        <p:txBody>
          <a:bodyPr/>
          <a:lstStyle/>
          <a:p>
            <a:r>
              <a:rPr lang="en-US" sz="3200" dirty="0"/>
              <a:t>Call to Action (…when you are going to deploy Win10)</a:t>
            </a:r>
          </a:p>
        </p:txBody>
      </p:sp>
      <p:sp>
        <p:nvSpPr>
          <p:cNvPr id="5" name="Rectangle 4"/>
          <p:cNvSpPr/>
          <p:nvPr/>
        </p:nvSpPr>
        <p:spPr bwMode="auto">
          <a:xfrm>
            <a:off x="3448958" y="1712842"/>
            <a:ext cx="8581102" cy="10581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0" bIns="0" numCol="1" spcCol="0" rtlCol="0" fromWordArt="0" anchor="t" anchorCtr="0" forceAA="0" compatLnSpc="1">
            <a:prstTxWarp prst="textNoShape">
              <a:avLst/>
            </a:prstTxWarp>
            <a:noAutofit/>
          </a:bodyPr>
          <a:lstStyle/>
          <a:p>
            <a:pPr marL="349724" indent="-349724" defTabSz="951028" fontAlgn="base">
              <a:lnSpc>
                <a:spcPct val="90000"/>
              </a:lnSpc>
              <a:spcBef>
                <a:spcPct val="0"/>
              </a:spcBef>
              <a:spcAft>
                <a:spcPct val="0"/>
              </a:spcAft>
              <a:buFont typeface="Arial" panose="020B0604020202020204" pitchFamily="34" charset="0"/>
              <a:buChar char="•"/>
              <a:defRPr/>
            </a:pPr>
            <a:r>
              <a:rPr lang="en-US" sz="1836" dirty="0">
                <a:solidFill>
                  <a:schemeClr val="tx2">
                    <a:lumMod val="95000"/>
                    <a:lumOff val="5000"/>
                  </a:schemeClr>
                </a:solidFill>
                <a:latin typeface="Segoe UI Light"/>
                <a:ea typeface="Segoe UI" pitchFamily="34" charset="0"/>
                <a:cs typeface="Segoe UI" pitchFamily="34" charset="0"/>
              </a:rPr>
              <a:t>Telemetry Sanity-Check (if an ISV solution works in Windows 10)</a:t>
            </a:r>
          </a:p>
          <a:p>
            <a:pPr defTabSz="951028" fontAlgn="base">
              <a:lnSpc>
                <a:spcPct val="90000"/>
              </a:lnSpc>
              <a:spcBef>
                <a:spcPct val="0"/>
              </a:spcBef>
              <a:spcAft>
                <a:spcPct val="0"/>
              </a:spcAft>
              <a:defRPr/>
            </a:pPr>
            <a:r>
              <a:rPr lang="en-US" sz="1836" kern="0" dirty="0">
                <a:solidFill>
                  <a:schemeClr val="tx2">
                    <a:lumMod val="95000"/>
                    <a:lumOff val="5000"/>
                  </a:schemeClr>
                </a:solidFill>
                <a:latin typeface="Segoe UI Light"/>
                <a:ea typeface="Segoe UI" pitchFamily="34" charset="0"/>
                <a:cs typeface="Segoe UI" pitchFamily="34" charset="0"/>
              </a:rPr>
              <a:t>    </a:t>
            </a:r>
            <a:r>
              <a:rPr lang="en-US" sz="1836" i="1" kern="0" dirty="0">
                <a:solidFill>
                  <a:schemeClr val="tx2">
                    <a:lumMod val="95000"/>
                    <a:lumOff val="5000"/>
                  </a:schemeClr>
                </a:solidFill>
                <a:latin typeface="Segoe UI Light"/>
                <a:ea typeface="Segoe UI" pitchFamily="34" charset="0"/>
                <a:cs typeface="Segoe UI" pitchFamily="34" charset="0"/>
              </a:rPr>
              <a:t>Provide by Microsoft. Go to </a:t>
            </a:r>
            <a:r>
              <a:rPr lang="en-US" sz="1836" i="1" kern="0" dirty="0" err="1">
                <a:solidFill>
                  <a:schemeClr val="tx2">
                    <a:lumMod val="95000"/>
                    <a:lumOff val="5000"/>
                  </a:schemeClr>
                </a:solidFill>
                <a:latin typeface="Segoe UI Light"/>
                <a:ea typeface="Segoe UI" pitchFamily="34" charset="0"/>
                <a:cs typeface="Segoe UI" pitchFamily="34" charset="0"/>
              </a:rPr>
              <a:t>ReadyFor</a:t>
            </a:r>
            <a:r>
              <a:rPr lang="en-US" sz="1836" i="1" kern="0" dirty="0">
                <a:solidFill>
                  <a:schemeClr val="tx2">
                    <a:lumMod val="95000"/>
                    <a:lumOff val="5000"/>
                  </a:schemeClr>
                </a:solidFill>
                <a:latin typeface="Segoe UI Light"/>
                <a:ea typeface="Segoe UI" pitchFamily="34" charset="0"/>
                <a:cs typeface="Segoe UI" pitchFamily="34" charset="0"/>
              </a:rPr>
              <a:t>Windows (Directory Search)</a:t>
            </a:r>
            <a:endParaRPr lang="en-US" sz="1836" kern="0" dirty="0">
              <a:solidFill>
                <a:schemeClr val="tx2">
                  <a:lumMod val="95000"/>
                  <a:lumOff val="5000"/>
                </a:schemeClr>
              </a:solidFill>
              <a:latin typeface="Segoe UI Light"/>
              <a:ea typeface="Segoe UI" pitchFamily="34" charset="0"/>
              <a:cs typeface="Segoe UI" pitchFamily="34" charset="0"/>
            </a:endParaRPr>
          </a:p>
          <a:p>
            <a:pPr marL="349724" indent="-349724" defTabSz="951028" fontAlgn="base">
              <a:lnSpc>
                <a:spcPct val="90000"/>
              </a:lnSpc>
              <a:spcBef>
                <a:spcPct val="0"/>
              </a:spcBef>
              <a:spcAft>
                <a:spcPct val="0"/>
              </a:spcAft>
              <a:buFont typeface="Arial" panose="020B0604020202020204" pitchFamily="34" charset="0"/>
              <a:buChar char="•"/>
              <a:defRPr/>
            </a:pPr>
            <a:r>
              <a:rPr lang="en-US" sz="1836" dirty="0">
                <a:solidFill>
                  <a:schemeClr val="tx2">
                    <a:lumMod val="95000"/>
                    <a:lumOff val="5000"/>
                  </a:schemeClr>
                </a:solidFill>
                <a:latin typeface="Segoe UI Light"/>
                <a:ea typeface="Segoe UI" pitchFamily="34" charset="0"/>
                <a:cs typeface="Segoe UI" pitchFamily="34" charset="0"/>
              </a:rPr>
              <a:t>Windows 10 Support Statement Check. </a:t>
            </a:r>
          </a:p>
          <a:p>
            <a:pPr defTabSz="951028" fontAlgn="base">
              <a:lnSpc>
                <a:spcPct val="90000"/>
              </a:lnSpc>
              <a:spcBef>
                <a:spcPct val="0"/>
              </a:spcBef>
              <a:spcAft>
                <a:spcPct val="0"/>
              </a:spcAft>
              <a:defRPr/>
            </a:pPr>
            <a:r>
              <a:rPr lang="en-US" sz="1836" kern="0" dirty="0">
                <a:solidFill>
                  <a:schemeClr val="tx2">
                    <a:lumMod val="95000"/>
                    <a:lumOff val="5000"/>
                  </a:schemeClr>
                </a:solidFill>
                <a:latin typeface="Segoe UI Light"/>
                <a:ea typeface="Segoe UI" pitchFamily="34" charset="0"/>
                <a:cs typeface="Segoe UI" pitchFamily="34" charset="0"/>
              </a:rPr>
              <a:t>    </a:t>
            </a:r>
            <a:r>
              <a:rPr lang="en-US" sz="1836" i="1" kern="0" dirty="0">
                <a:solidFill>
                  <a:schemeClr val="tx2">
                    <a:lumMod val="95000"/>
                    <a:lumOff val="5000"/>
                  </a:schemeClr>
                </a:solidFill>
                <a:latin typeface="Segoe UI Light"/>
                <a:ea typeface="Segoe UI" pitchFamily="34" charset="0"/>
                <a:cs typeface="Segoe UI" pitchFamily="34" charset="0"/>
              </a:rPr>
              <a:t>Provide by the ISV. Go to ReadyForWindows (Directory Search)</a:t>
            </a:r>
            <a:endParaRPr lang="en-US" sz="1836" i="1" dirty="0">
              <a:solidFill>
                <a:schemeClr val="tx2">
                  <a:lumMod val="95000"/>
                  <a:lumOff val="5000"/>
                </a:schemeClr>
              </a:solidFill>
              <a:latin typeface="Segoe UI Light"/>
              <a:ea typeface="Segoe UI" pitchFamily="34" charset="0"/>
              <a:cs typeface="Segoe UI" pitchFamily="34" charset="0"/>
            </a:endParaRPr>
          </a:p>
        </p:txBody>
      </p:sp>
      <p:sp>
        <p:nvSpPr>
          <p:cNvPr id="6" name="Rectangle 5"/>
          <p:cNvSpPr/>
          <p:nvPr/>
        </p:nvSpPr>
        <p:spPr>
          <a:xfrm rot="5400000">
            <a:off x="5946695" y="-4836261"/>
            <a:ext cx="543082" cy="120788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448" b="1" kern="0" dirty="0">
                <a:solidFill>
                  <a:schemeClr val="tx2"/>
                </a:solidFill>
                <a:latin typeface="+mj-lt"/>
                <a:hlinkClick r:id="rId3"/>
              </a:rPr>
              <a:t>GO TO READY  FOR WINDOWS  WEBSITE (ISV Directory)</a:t>
            </a:r>
            <a:endParaRPr lang="en-US" sz="2448" b="1" kern="0" dirty="0">
              <a:solidFill>
                <a:schemeClr val="tx2"/>
              </a:solidFill>
              <a:latin typeface="+mj-lt"/>
            </a:endParaRPr>
          </a:p>
        </p:txBody>
      </p:sp>
      <p:sp>
        <p:nvSpPr>
          <p:cNvPr id="3" name="Rectangle 2"/>
          <p:cNvSpPr/>
          <p:nvPr/>
        </p:nvSpPr>
        <p:spPr>
          <a:xfrm>
            <a:off x="748891" y="2016931"/>
            <a:ext cx="2398243" cy="439988"/>
          </a:xfrm>
          <a:prstGeom prst="rect">
            <a:avLst/>
          </a:prstGeom>
          <a:noFill/>
        </p:spPr>
        <p:txBody>
          <a:bodyPr wrap="square">
            <a:spAutoFit/>
          </a:bodyPr>
          <a:lstStyle/>
          <a:p>
            <a:pPr algn="ctr" defTabSz="951028" fontAlgn="base">
              <a:lnSpc>
                <a:spcPct val="90000"/>
              </a:lnSpc>
              <a:spcBef>
                <a:spcPct val="0"/>
              </a:spcBef>
              <a:spcAft>
                <a:spcPct val="0"/>
              </a:spcAft>
              <a:defRPr/>
            </a:pPr>
            <a:r>
              <a:rPr lang="en-US" sz="1836" b="1" kern="0" dirty="0">
                <a:solidFill>
                  <a:schemeClr val="tx2"/>
                </a:solidFill>
                <a:latin typeface="Segoe UI Light"/>
                <a:ea typeface="Segoe UI" pitchFamily="34" charset="0"/>
                <a:cs typeface="Segoe UI" pitchFamily="34" charset="0"/>
              </a:rPr>
              <a:t>(If you are…) </a:t>
            </a:r>
            <a:r>
              <a:rPr lang="en-US" sz="2448" b="1" kern="0" dirty="0">
                <a:solidFill>
                  <a:schemeClr val="tx2"/>
                </a:solidFill>
                <a:latin typeface="Segoe UI Light"/>
                <a:ea typeface="Segoe UI" pitchFamily="34" charset="0"/>
                <a:cs typeface="Segoe UI" pitchFamily="34" charset="0"/>
              </a:rPr>
              <a:t>IT PRO</a:t>
            </a:r>
          </a:p>
        </p:txBody>
      </p:sp>
      <p:sp>
        <p:nvSpPr>
          <p:cNvPr id="9" name="Rectangle 8"/>
          <p:cNvSpPr/>
          <p:nvPr/>
        </p:nvSpPr>
        <p:spPr bwMode="auto">
          <a:xfrm>
            <a:off x="3473502" y="4912695"/>
            <a:ext cx="8581102" cy="1570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0" bIns="0" numCol="1" spcCol="0" rtlCol="0" fromWordArt="0" anchor="t" anchorCtr="0" forceAA="0" compatLnSpc="1">
            <a:prstTxWarp prst="textNoShape">
              <a:avLst/>
            </a:prstTxWarp>
            <a:noAutofit/>
          </a:bodyPr>
          <a:lstStyle/>
          <a:p>
            <a:pPr marL="349724" indent="-349724" defTabSz="951028" fontAlgn="base">
              <a:lnSpc>
                <a:spcPct val="90000"/>
              </a:lnSpc>
              <a:spcBef>
                <a:spcPct val="0"/>
              </a:spcBef>
              <a:spcAft>
                <a:spcPct val="0"/>
              </a:spcAft>
              <a:buFont typeface="Arial" panose="020B0604020202020204" pitchFamily="34" charset="0"/>
              <a:buChar char="•"/>
              <a:defRPr/>
            </a:pPr>
            <a:r>
              <a:rPr lang="en-US" sz="1836" dirty="0">
                <a:solidFill>
                  <a:schemeClr val="tx1">
                    <a:lumMod val="50000"/>
                  </a:schemeClr>
                </a:solidFill>
                <a:latin typeface="+mj-lt"/>
                <a:ea typeface="Segoe UI" pitchFamily="34" charset="0"/>
                <a:cs typeface="Segoe UI" pitchFamily="34" charset="0"/>
              </a:rPr>
              <a:t>Understand if the Win 10 Enterprise blocker is an ISV App </a:t>
            </a:r>
            <a:r>
              <a:rPr lang="en-US" sz="1836" dirty="0" err="1">
                <a:solidFill>
                  <a:schemeClr val="tx1">
                    <a:lumMod val="50000"/>
                  </a:schemeClr>
                </a:solidFill>
                <a:latin typeface="+mj-lt"/>
                <a:ea typeface="Segoe UI" pitchFamily="34" charset="0"/>
                <a:cs typeface="Segoe UI" pitchFamily="34" charset="0"/>
              </a:rPr>
              <a:t>Compat</a:t>
            </a:r>
            <a:r>
              <a:rPr lang="en-US" sz="1836" dirty="0">
                <a:solidFill>
                  <a:schemeClr val="tx1">
                    <a:lumMod val="50000"/>
                  </a:schemeClr>
                </a:solidFill>
                <a:latin typeface="+mj-lt"/>
                <a:ea typeface="Segoe UI" pitchFamily="34" charset="0"/>
                <a:cs typeface="Segoe UI" pitchFamily="34" charset="0"/>
              </a:rPr>
              <a:t> blocker. </a:t>
            </a:r>
          </a:p>
          <a:p>
            <a:pPr marL="349724" indent="-349724" defTabSz="951028" fontAlgn="base">
              <a:lnSpc>
                <a:spcPct val="90000"/>
              </a:lnSpc>
              <a:spcBef>
                <a:spcPct val="0"/>
              </a:spcBef>
              <a:spcAft>
                <a:spcPct val="0"/>
              </a:spcAft>
              <a:buFont typeface="Arial" panose="020B0604020202020204" pitchFamily="34" charset="0"/>
              <a:buChar char="•"/>
              <a:defRPr/>
            </a:pPr>
            <a:r>
              <a:rPr lang="en-US" sz="1836" kern="0" dirty="0">
                <a:solidFill>
                  <a:schemeClr val="tx1">
                    <a:lumMod val="50000"/>
                  </a:schemeClr>
                </a:solidFill>
                <a:latin typeface="+mj-lt"/>
                <a:ea typeface="Segoe UI" pitchFamily="34" charset="0"/>
                <a:cs typeface="Segoe UI" pitchFamily="34" charset="0"/>
              </a:rPr>
              <a:t>Get your Microsoft contact to use the escalation process tool:</a:t>
            </a:r>
          </a:p>
          <a:p>
            <a:pPr defTabSz="951028" fontAlgn="base">
              <a:lnSpc>
                <a:spcPct val="90000"/>
              </a:lnSpc>
              <a:spcBef>
                <a:spcPct val="0"/>
              </a:spcBef>
              <a:spcAft>
                <a:spcPct val="0"/>
              </a:spcAft>
              <a:defRPr/>
            </a:pPr>
            <a:r>
              <a:rPr lang="en-US" sz="1836" kern="0" dirty="0">
                <a:solidFill>
                  <a:schemeClr val="tx1">
                    <a:lumMod val="50000"/>
                  </a:schemeClr>
                </a:solidFill>
                <a:latin typeface="+mj-lt"/>
                <a:ea typeface="Segoe UI" pitchFamily="34" charset="0"/>
                <a:cs typeface="Segoe UI" pitchFamily="34" charset="0"/>
              </a:rPr>
              <a:t>     (</a:t>
            </a:r>
            <a:r>
              <a:rPr lang="en-US" sz="1836" kern="0">
                <a:solidFill>
                  <a:schemeClr val="tx1">
                    <a:lumMod val="50000"/>
                  </a:schemeClr>
                </a:solidFill>
                <a:latin typeface="+mj-lt"/>
                <a:ea typeface="Segoe UI" pitchFamily="34" charset="0"/>
                <a:cs typeface="Segoe UI" pitchFamily="34" charset="0"/>
              </a:rPr>
              <a:t>i.e. SSP</a:t>
            </a:r>
            <a:r>
              <a:rPr lang="en-US" sz="1836" kern="0" dirty="0">
                <a:solidFill>
                  <a:schemeClr val="tx1">
                    <a:lumMod val="50000"/>
                  </a:schemeClr>
                </a:solidFill>
                <a:latin typeface="+mj-lt"/>
                <a:ea typeface="Segoe UI" pitchFamily="34" charset="0"/>
                <a:cs typeface="Segoe UI" pitchFamily="34" charset="0"/>
              </a:rPr>
              <a:t>,  TSP, Services, PBEs, Technical Evangelist , etc.)</a:t>
            </a:r>
            <a:endParaRPr lang="en-US" sz="1836" dirty="0">
              <a:solidFill>
                <a:schemeClr val="tx1">
                  <a:lumMod val="50000"/>
                </a:schemeClr>
              </a:solidFill>
              <a:latin typeface="+mj-lt"/>
              <a:ea typeface="Segoe UI" pitchFamily="34" charset="0"/>
              <a:cs typeface="Segoe UI" pitchFamily="34" charset="0"/>
            </a:endParaRPr>
          </a:p>
          <a:p>
            <a:pPr marL="0" lvl="1" defTabSz="951028" fontAlgn="base">
              <a:lnSpc>
                <a:spcPct val="90000"/>
              </a:lnSpc>
              <a:spcBef>
                <a:spcPct val="0"/>
              </a:spcBef>
              <a:spcAft>
                <a:spcPct val="0"/>
              </a:spcAft>
              <a:defRPr/>
            </a:pPr>
            <a:r>
              <a:rPr lang="en-US" sz="1836" kern="0" dirty="0">
                <a:solidFill>
                  <a:schemeClr val="tx1">
                    <a:lumMod val="50000"/>
                  </a:schemeClr>
                </a:solidFill>
                <a:latin typeface="+mj-lt"/>
                <a:ea typeface="Segoe UI" pitchFamily="34" charset="0"/>
                <a:cs typeface="Segoe UI" pitchFamily="34" charset="0"/>
              </a:rPr>
              <a:t>     </a:t>
            </a:r>
            <a:r>
              <a:rPr lang="en-US" sz="1836" b="1" dirty="0">
                <a:solidFill>
                  <a:schemeClr val="tx1">
                    <a:lumMod val="50000"/>
                  </a:schemeClr>
                </a:solidFill>
                <a:latin typeface="+mj-lt"/>
                <a:ea typeface="Segoe UI" pitchFamily="34" charset="0"/>
                <a:cs typeface="Segoe UI" pitchFamily="34" charset="0"/>
              </a:rPr>
              <a:t>Internal tool </a:t>
            </a:r>
            <a:r>
              <a:rPr lang="en-US" sz="1836" b="1" kern="0" dirty="0">
                <a:solidFill>
                  <a:schemeClr val="tx1">
                    <a:lumMod val="50000"/>
                  </a:schemeClr>
                </a:solidFill>
                <a:latin typeface="+mj-lt"/>
                <a:hlinkClick r:id="rId4"/>
              </a:rPr>
              <a:t>www.Apps4Windows.com</a:t>
            </a:r>
            <a:r>
              <a:rPr lang="en-US" sz="1836" b="1" kern="0" dirty="0">
                <a:solidFill>
                  <a:schemeClr val="tx1">
                    <a:lumMod val="50000"/>
                  </a:schemeClr>
                </a:solidFill>
                <a:latin typeface="+mj-lt"/>
              </a:rPr>
              <a:t>  to escalate Windows 10 App  </a:t>
            </a:r>
          </a:p>
          <a:p>
            <a:pPr marL="0" lvl="1" defTabSz="951028" fontAlgn="base">
              <a:lnSpc>
                <a:spcPct val="90000"/>
              </a:lnSpc>
              <a:spcBef>
                <a:spcPct val="0"/>
              </a:spcBef>
              <a:spcAft>
                <a:spcPct val="0"/>
              </a:spcAft>
              <a:defRPr/>
            </a:pPr>
            <a:r>
              <a:rPr lang="en-US" sz="1836" b="1" kern="0" dirty="0">
                <a:solidFill>
                  <a:schemeClr val="tx1">
                    <a:lumMod val="50000"/>
                  </a:schemeClr>
                </a:solidFill>
                <a:latin typeface="+mj-lt"/>
              </a:rPr>
              <a:t>     </a:t>
            </a:r>
            <a:r>
              <a:rPr lang="en-US" sz="1836" b="1" kern="0" dirty="0" err="1">
                <a:solidFill>
                  <a:schemeClr val="tx1">
                    <a:lumMod val="50000"/>
                  </a:schemeClr>
                </a:solidFill>
                <a:latin typeface="+mj-lt"/>
              </a:rPr>
              <a:t>Compat</a:t>
            </a:r>
            <a:r>
              <a:rPr lang="en-US" sz="1836" b="1" kern="0" dirty="0">
                <a:solidFill>
                  <a:schemeClr val="tx1">
                    <a:lumMod val="50000"/>
                  </a:schemeClr>
                </a:solidFill>
                <a:latin typeface="+mj-lt"/>
              </a:rPr>
              <a:t> blockers. (EPG and SMS&amp;P).</a:t>
            </a:r>
          </a:p>
          <a:p>
            <a:pPr marL="349724" lvl="1" indent="-349724" defTabSz="951028" fontAlgn="base">
              <a:lnSpc>
                <a:spcPct val="90000"/>
              </a:lnSpc>
              <a:spcBef>
                <a:spcPct val="0"/>
              </a:spcBef>
              <a:spcAft>
                <a:spcPct val="0"/>
              </a:spcAft>
              <a:buFont typeface="Arial" panose="020B0604020202020204" pitchFamily="34" charset="0"/>
              <a:buChar char="•"/>
              <a:defRPr/>
            </a:pPr>
            <a:r>
              <a:rPr lang="en-US" sz="1836" kern="0" dirty="0">
                <a:solidFill>
                  <a:schemeClr val="tx1">
                    <a:lumMod val="50000"/>
                  </a:schemeClr>
                </a:solidFill>
                <a:latin typeface="+mj-lt"/>
              </a:rPr>
              <a:t>Note: There is no specific SLA attached to the tool yet.</a:t>
            </a:r>
          </a:p>
          <a:p>
            <a:pPr defTabSz="932597"/>
            <a:endParaRPr lang="en-US" sz="2040" b="1" dirty="0">
              <a:solidFill>
                <a:srgbClr val="737373"/>
              </a:solidFill>
              <a:latin typeface="Segoe UI Light"/>
              <a:ea typeface="Segoe UI" pitchFamily="34" charset="0"/>
              <a:cs typeface="Segoe UI" pitchFamily="34" charset="0"/>
            </a:endParaRPr>
          </a:p>
        </p:txBody>
      </p:sp>
      <p:sp>
        <p:nvSpPr>
          <p:cNvPr id="10" name="Rectangle 9"/>
          <p:cNvSpPr/>
          <p:nvPr/>
        </p:nvSpPr>
        <p:spPr bwMode="auto">
          <a:xfrm>
            <a:off x="3473501" y="3183534"/>
            <a:ext cx="8532018" cy="13428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0" bIns="0" numCol="1" spcCol="0" rtlCol="0" fromWordArt="0" anchor="t" anchorCtr="0" forceAA="0" compatLnSpc="1">
            <a:prstTxWarp prst="textNoShape">
              <a:avLst/>
            </a:prstTxWarp>
            <a:noAutofit/>
          </a:bodyPr>
          <a:lstStyle/>
          <a:p>
            <a:pPr marL="349724" indent="-349724" defTabSz="951028" fontAlgn="base">
              <a:lnSpc>
                <a:spcPct val="90000"/>
              </a:lnSpc>
              <a:spcBef>
                <a:spcPct val="0"/>
              </a:spcBef>
              <a:spcAft>
                <a:spcPct val="0"/>
              </a:spcAft>
              <a:buFont typeface="Arial" panose="020B0604020202020204" pitchFamily="34" charset="0"/>
              <a:buChar char="•"/>
              <a:defRPr/>
            </a:pPr>
            <a:r>
              <a:rPr lang="en-US" sz="1836" kern="0" dirty="0">
                <a:solidFill>
                  <a:schemeClr val="tx2">
                    <a:lumMod val="95000"/>
                    <a:lumOff val="5000"/>
                  </a:schemeClr>
                </a:solidFill>
                <a:latin typeface="Segoe UI Light"/>
                <a:ea typeface="Segoe UI" pitchFamily="34" charset="0"/>
                <a:cs typeface="Segoe UI" pitchFamily="34" charset="0"/>
              </a:rPr>
              <a:t>Publish your Support Statement at the Directory. Go to </a:t>
            </a:r>
            <a:r>
              <a:rPr lang="en-US" sz="1836" kern="0" dirty="0" err="1">
                <a:solidFill>
                  <a:schemeClr val="tx2">
                    <a:lumMod val="95000"/>
                    <a:lumOff val="5000"/>
                  </a:schemeClr>
                </a:solidFill>
                <a:latin typeface="Segoe UI Light"/>
                <a:ea typeface="Segoe UI" pitchFamily="34" charset="0"/>
                <a:cs typeface="Segoe UI" pitchFamily="34" charset="0"/>
              </a:rPr>
              <a:t>ReadyforWindows</a:t>
            </a:r>
            <a:r>
              <a:rPr lang="en-US" sz="1836" kern="0" dirty="0">
                <a:solidFill>
                  <a:schemeClr val="tx2">
                    <a:lumMod val="95000"/>
                    <a:lumOff val="5000"/>
                  </a:schemeClr>
                </a:solidFill>
                <a:latin typeface="Segoe UI Light"/>
                <a:ea typeface="Segoe UI" pitchFamily="34" charset="0"/>
                <a:cs typeface="Segoe UI" pitchFamily="34" charset="0"/>
              </a:rPr>
              <a:t>.</a:t>
            </a:r>
          </a:p>
          <a:p>
            <a:pPr marL="349724" indent="-349724" defTabSz="951028" fontAlgn="base">
              <a:lnSpc>
                <a:spcPct val="90000"/>
              </a:lnSpc>
              <a:spcBef>
                <a:spcPct val="0"/>
              </a:spcBef>
              <a:spcAft>
                <a:spcPct val="0"/>
              </a:spcAft>
              <a:buFont typeface="Arial" panose="020B0604020202020204" pitchFamily="34" charset="0"/>
              <a:buChar char="•"/>
              <a:defRPr/>
            </a:pPr>
            <a:r>
              <a:rPr lang="en-US" sz="1836" dirty="0">
                <a:solidFill>
                  <a:schemeClr val="tx2">
                    <a:lumMod val="95000"/>
                    <a:lumOff val="5000"/>
                  </a:schemeClr>
                </a:solidFill>
                <a:latin typeface="Segoe UI Light"/>
                <a:ea typeface="Segoe UI" pitchFamily="34" charset="0"/>
                <a:cs typeface="Segoe UI" pitchFamily="34" charset="0"/>
              </a:rPr>
              <a:t>Telemetry Sanity-Check (if your ISV solution works in Windows 10)</a:t>
            </a:r>
          </a:p>
          <a:p>
            <a:pPr defTabSz="951028" fontAlgn="base">
              <a:lnSpc>
                <a:spcPct val="90000"/>
              </a:lnSpc>
              <a:spcBef>
                <a:spcPct val="0"/>
              </a:spcBef>
              <a:spcAft>
                <a:spcPct val="0"/>
              </a:spcAft>
              <a:defRPr/>
            </a:pPr>
            <a:r>
              <a:rPr lang="en-US" sz="1836" kern="0" dirty="0">
                <a:solidFill>
                  <a:schemeClr val="tx2">
                    <a:lumMod val="95000"/>
                    <a:lumOff val="5000"/>
                  </a:schemeClr>
                </a:solidFill>
                <a:latin typeface="Segoe UI Light"/>
                <a:ea typeface="Segoe UI" pitchFamily="34" charset="0"/>
                <a:cs typeface="Segoe UI" pitchFamily="34" charset="0"/>
              </a:rPr>
              <a:t>    </a:t>
            </a:r>
            <a:r>
              <a:rPr lang="en-US" sz="1836" i="1" kern="0" dirty="0">
                <a:solidFill>
                  <a:schemeClr val="tx2">
                    <a:lumMod val="95000"/>
                    <a:lumOff val="5000"/>
                  </a:schemeClr>
                </a:solidFill>
                <a:latin typeface="Segoe UI Light"/>
                <a:ea typeface="Segoe UI" pitchFamily="34" charset="0"/>
                <a:cs typeface="Segoe UI" pitchFamily="34" charset="0"/>
              </a:rPr>
              <a:t>Provide by Microsoft.</a:t>
            </a:r>
            <a:r>
              <a:rPr lang="en-US" sz="1836" kern="0" dirty="0">
                <a:solidFill>
                  <a:schemeClr val="tx2">
                    <a:lumMod val="95000"/>
                    <a:lumOff val="5000"/>
                  </a:schemeClr>
                </a:solidFill>
                <a:latin typeface="Segoe UI Light"/>
                <a:ea typeface="Segoe UI" pitchFamily="34" charset="0"/>
                <a:cs typeface="Segoe UI" pitchFamily="34" charset="0"/>
              </a:rPr>
              <a:t> Go to </a:t>
            </a:r>
            <a:r>
              <a:rPr lang="en-US" sz="1836" kern="0" dirty="0" err="1">
                <a:solidFill>
                  <a:schemeClr val="tx2">
                    <a:lumMod val="95000"/>
                    <a:lumOff val="5000"/>
                  </a:schemeClr>
                </a:solidFill>
                <a:latin typeface="Segoe UI Light"/>
                <a:ea typeface="Segoe UI" pitchFamily="34" charset="0"/>
                <a:cs typeface="Segoe UI" pitchFamily="34" charset="0"/>
              </a:rPr>
              <a:t>ReadyforWindows</a:t>
            </a:r>
            <a:r>
              <a:rPr lang="en-US" sz="1836" kern="0" dirty="0">
                <a:solidFill>
                  <a:schemeClr val="tx2">
                    <a:lumMod val="95000"/>
                    <a:lumOff val="5000"/>
                  </a:schemeClr>
                </a:solidFill>
                <a:latin typeface="Segoe UI Light"/>
                <a:ea typeface="Segoe UI" pitchFamily="34" charset="0"/>
                <a:cs typeface="Segoe UI" pitchFamily="34" charset="0"/>
              </a:rPr>
              <a:t>.</a:t>
            </a:r>
          </a:p>
          <a:p>
            <a:pPr marL="349724" indent="-349724" defTabSz="951028" fontAlgn="base">
              <a:lnSpc>
                <a:spcPct val="90000"/>
              </a:lnSpc>
              <a:spcBef>
                <a:spcPct val="0"/>
              </a:spcBef>
              <a:spcAft>
                <a:spcPct val="0"/>
              </a:spcAft>
              <a:buFont typeface="Arial" panose="020B0604020202020204" pitchFamily="34" charset="0"/>
              <a:buChar char="•"/>
              <a:defRPr/>
            </a:pPr>
            <a:r>
              <a:rPr lang="en-US" sz="1836" dirty="0">
                <a:solidFill>
                  <a:schemeClr val="tx2">
                    <a:lumMod val="95000"/>
                    <a:lumOff val="5000"/>
                  </a:schemeClr>
                </a:solidFill>
                <a:latin typeface="Segoe UI Light"/>
                <a:ea typeface="Segoe UI" pitchFamily="34" charset="0"/>
                <a:cs typeface="Segoe UI" pitchFamily="34" charset="0"/>
              </a:rPr>
              <a:t>Join the Logo Program for Windows as a Service (</a:t>
            </a:r>
            <a:r>
              <a:rPr lang="en-US" sz="1836" dirty="0" err="1">
                <a:solidFill>
                  <a:schemeClr val="tx2">
                    <a:lumMod val="95000"/>
                    <a:lumOff val="5000"/>
                  </a:schemeClr>
                </a:solidFill>
                <a:latin typeface="Segoe UI Light"/>
                <a:ea typeface="Segoe UI" pitchFamily="34" charset="0"/>
                <a:cs typeface="Segoe UI" pitchFamily="34" charset="0"/>
              </a:rPr>
              <a:t>WaaS</a:t>
            </a:r>
            <a:r>
              <a:rPr lang="en-US" sz="1836" dirty="0">
                <a:solidFill>
                  <a:schemeClr val="tx2">
                    <a:lumMod val="95000"/>
                    <a:lumOff val="5000"/>
                  </a:schemeClr>
                </a:solidFill>
                <a:latin typeface="Segoe UI Light"/>
                <a:ea typeface="Segoe UI" pitchFamily="34" charset="0"/>
                <a:cs typeface="Segoe UI" pitchFamily="34" charset="0"/>
              </a:rPr>
              <a:t>). Support Statement needed around </a:t>
            </a:r>
            <a:r>
              <a:rPr lang="en-US" sz="1836" dirty="0" err="1">
                <a:solidFill>
                  <a:schemeClr val="tx2">
                    <a:lumMod val="95000"/>
                    <a:lumOff val="5000"/>
                  </a:schemeClr>
                </a:solidFill>
                <a:latin typeface="Segoe UI Light"/>
                <a:ea typeface="Segoe UI" pitchFamily="34" charset="0"/>
                <a:cs typeface="Segoe UI" pitchFamily="34" charset="0"/>
              </a:rPr>
              <a:t>WaaS</a:t>
            </a:r>
            <a:r>
              <a:rPr lang="en-US" sz="1836" dirty="0">
                <a:solidFill>
                  <a:schemeClr val="tx2">
                    <a:lumMod val="95000"/>
                    <a:lumOff val="5000"/>
                  </a:schemeClr>
                </a:solidFill>
                <a:latin typeface="Segoe UI Light"/>
                <a:ea typeface="Segoe UI" pitchFamily="34" charset="0"/>
                <a:cs typeface="Segoe UI" pitchFamily="34" charset="0"/>
              </a:rPr>
              <a:t>. </a:t>
            </a:r>
            <a:r>
              <a:rPr lang="en-US" sz="1836" kern="0" dirty="0">
                <a:solidFill>
                  <a:schemeClr val="tx2">
                    <a:lumMod val="95000"/>
                    <a:lumOff val="5000"/>
                  </a:schemeClr>
                </a:solidFill>
                <a:latin typeface="Segoe UI Light"/>
                <a:ea typeface="Segoe UI" pitchFamily="34" charset="0"/>
                <a:cs typeface="Segoe UI" pitchFamily="34" charset="0"/>
              </a:rPr>
              <a:t>Go to </a:t>
            </a:r>
            <a:r>
              <a:rPr lang="en-US" sz="1836" kern="0" dirty="0" err="1">
                <a:solidFill>
                  <a:schemeClr val="tx2">
                    <a:lumMod val="95000"/>
                    <a:lumOff val="5000"/>
                  </a:schemeClr>
                </a:solidFill>
                <a:latin typeface="Segoe UI Light"/>
                <a:ea typeface="Segoe UI" pitchFamily="34" charset="0"/>
                <a:cs typeface="Segoe UI" pitchFamily="34" charset="0"/>
              </a:rPr>
              <a:t>ReadyforWindows</a:t>
            </a:r>
            <a:r>
              <a:rPr lang="en-US" sz="1836" kern="0" dirty="0">
                <a:solidFill>
                  <a:schemeClr val="tx2">
                    <a:lumMod val="95000"/>
                    <a:lumOff val="5000"/>
                  </a:schemeClr>
                </a:solidFill>
                <a:latin typeface="Segoe UI Light"/>
                <a:ea typeface="Segoe UI" pitchFamily="34" charset="0"/>
                <a:cs typeface="Segoe UI" pitchFamily="34" charset="0"/>
              </a:rPr>
              <a:t>.</a:t>
            </a:r>
          </a:p>
          <a:p>
            <a:pPr marL="349724" indent="-349724" defTabSz="951028" fontAlgn="base">
              <a:lnSpc>
                <a:spcPct val="90000"/>
              </a:lnSpc>
              <a:spcBef>
                <a:spcPct val="0"/>
              </a:spcBef>
              <a:spcAft>
                <a:spcPct val="0"/>
              </a:spcAft>
              <a:buFont typeface="Arial" panose="020B0604020202020204" pitchFamily="34" charset="0"/>
              <a:buChar char="•"/>
              <a:defRPr/>
            </a:pPr>
            <a:endParaRPr lang="en-US" sz="1836" dirty="0">
              <a:solidFill>
                <a:schemeClr val="tx2">
                  <a:lumMod val="95000"/>
                  <a:lumOff val="5000"/>
                </a:schemeClr>
              </a:solidFill>
              <a:latin typeface="Segoe UI Light"/>
              <a:ea typeface="Segoe UI" pitchFamily="34" charset="0"/>
              <a:cs typeface="Segoe UI" pitchFamily="34" charset="0"/>
            </a:endParaRPr>
          </a:p>
          <a:p>
            <a:pPr defTabSz="951028" fontAlgn="base">
              <a:lnSpc>
                <a:spcPct val="90000"/>
              </a:lnSpc>
              <a:spcBef>
                <a:spcPct val="0"/>
              </a:spcBef>
              <a:spcAft>
                <a:spcPct val="0"/>
              </a:spcAft>
              <a:defRPr/>
            </a:pPr>
            <a:r>
              <a:rPr lang="en-US" sz="2448" dirty="0">
                <a:solidFill>
                  <a:srgbClr val="737373"/>
                </a:solidFill>
                <a:latin typeface="Segoe UI Light"/>
                <a:ea typeface="Segoe UI" pitchFamily="34" charset="0"/>
                <a:cs typeface="Segoe UI" pitchFamily="34" charset="0"/>
              </a:rPr>
              <a:t> </a:t>
            </a:r>
          </a:p>
        </p:txBody>
      </p:sp>
      <p:sp>
        <p:nvSpPr>
          <p:cNvPr id="17" name="Rectangle 16"/>
          <p:cNvSpPr/>
          <p:nvPr/>
        </p:nvSpPr>
        <p:spPr>
          <a:xfrm>
            <a:off x="919895" y="3535687"/>
            <a:ext cx="2398243" cy="439988"/>
          </a:xfrm>
          <a:prstGeom prst="rect">
            <a:avLst/>
          </a:prstGeom>
          <a:noFill/>
        </p:spPr>
        <p:txBody>
          <a:bodyPr wrap="square">
            <a:spAutoFit/>
          </a:bodyPr>
          <a:lstStyle/>
          <a:p>
            <a:pPr algn="ctr" defTabSz="951028" fontAlgn="base">
              <a:lnSpc>
                <a:spcPct val="90000"/>
              </a:lnSpc>
              <a:spcBef>
                <a:spcPct val="0"/>
              </a:spcBef>
              <a:spcAft>
                <a:spcPct val="0"/>
              </a:spcAft>
              <a:defRPr/>
            </a:pPr>
            <a:r>
              <a:rPr lang="en-US" sz="1836" b="1" kern="0" dirty="0">
                <a:solidFill>
                  <a:schemeClr val="tx2"/>
                </a:solidFill>
                <a:latin typeface="Segoe UI Light"/>
                <a:ea typeface="Segoe UI" pitchFamily="34" charset="0"/>
                <a:cs typeface="Segoe UI" pitchFamily="34" charset="0"/>
              </a:rPr>
              <a:t>(If you are…) </a:t>
            </a:r>
            <a:r>
              <a:rPr lang="en-US" sz="2448" b="1" kern="0" dirty="0">
                <a:solidFill>
                  <a:schemeClr val="tx2"/>
                </a:solidFill>
                <a:latin typeface="Segoe UI Light"/>
                <a:ea typeface="Segoe UI" pitchFamily="34" charset="0"/>
                <a:cs typeface="Segoe UI" pitchFamily="34" charset="0"/>
              </a:rPr>
              <a:t>ISV</a:t>
            </a:r>
          </a:p>
        </p:txBody>
      </p:sp>
      <p:sp>
        <p:nvSpPr>
          <p:cNvPr id="18" name="TextBox 17"/>
          <p:cNvSpPr txBox="1"/>
          <p:nvPr/>
        </p:nvSpPr>
        <p:spPr>
          <a:xfrm>
            <a:off x="-53438" y="3380592"/>
            <a:ext cx="1036995" cy="733576"/>
          </a:xfrm>
          <a:prstGeom prst="rect">
            <a:avLst/>
          </a:prstGeom>
          <a:noFill/>
        </p:spPr>
        <p:txBody>
          <a:bodyPr wrap="square" lIns="186494" tIns="149195" rIns="186494" bIns="149195" rtlCol="0">
            <a:spAutoFit/>
          </a:bodyPr>
          <a:lstStyle/>
          <a:p>
            <a:pPr algn="ctr" defTabSz="932417">
              <a:lnSpc>
                <a:spcPct val="90000"/>
              </a:lnSpc>
              <a:spcAft>
                <a:spcPts val="612"/>
              </a:spcAft>
              <a:defRPr/>
            </a:pPr>
            <a:r>
              <a:rPr lang="en-US" sz="3060" kern="0" cap="all" spc="306" dirty="0">
                <a:ln w="3175">
                  <a:noFill/>
                </a:ln>
                <a:solidFill>
                  <a:schemeClr val="tx2"/>
                </a:solidFill>
                <a:latin typeface="Segoe UI Light" panose="020B0502040204020203" pitchFamily="34" charset="0"/>
                <a:cs typeface="Arial" panose="020B0604020202020204" pitchFamily="34" charset="0"/>
              </a:rPr>
              <a:t>2</a:t>
            </a:r>
          </a:p>
        </p:txBody>
      </p:sp>
      <p:sp>
        <p:nvSpPr>
          <p:cNvPr id="19" name="Rectangle 18"/>
          <p:cNvSpPr/>
          <p:nvPr/>
        </p:nvSpPr>
        <p:spPr>
          <a:xfrm>
            <a:off x="733860" y="5111832"/>
            <a:ext cx="2599716" cy="1390920"/>
          </a:xfrm>
          <a:prstGeom prst="rect">
            <a:avLst/>
          </a:prstGeom>
          <a:noFill/>
        </p:spPr>
        <p:txBody>
          <a:bodyPr wrap="square">
            <a:spAutoFit/>
          </a:bodyPr>
          <a:lstStyle/>
          <a:p>
            <a:pPr algn="ctr" defTabSz="951028" fontAlgn="base">
              <a:lnSpc>
                <a:spcPct val="90000"/>
              </a:lnSpc>
              <a:spcBef>
                <a:spcPct val="0"/>
              </a:spcBef>
              <a:spcAft>
                <a:spcPct val="0"/>
              </a:spcAft>
              <a:defRPr/>
            </a:pPr>
            <a:r>
              <a:rPr lang="en-US" sz="1836" b="1" kern="0" dirty="0">
                <a:solidFill>
                  <a:schemeClr val="tx2"/>
                </a:solidFill>
                <a:latin typeface="Segoe UI Light"/>
                <a:ea typeface="Segoe UI" pitchFamily="34" charset="0"/>
                <a:cs typeface="Segoe UI" pitchFamily="34" charset="0"/>
              </a:rPr>
              <a:t>(If you are…) </a:t>
            </a:r>
            <a:r>
              <a:rPr lang="en-US" sz="2448" b="1" kern="0" dirty="0">
                <a:solidFill>
                  <a:schemeClr val="tx2"/>
                </a:solidFill>
                <a:latin typeface="Segoe UI Light"/>
                <a:ea typeface="Segoe UI" pitchFamily="34" charset="0"/>
                <a:cs typeface="Segoe UI" pitchFamily="34" charset="0"/>
              </a:rPr>
              <a:t>Windows Solution Partner</a:t>
            </a:r>
          </a:p>
          <a:p>
            <a:pPr algn="ctr" defTabSz="951028" fontAlgn="base">
              <a:lnSpc>
                <a:spcPct val="90000"/>
              </a:lnSpc>
              <a:spcBef>
                <a:spcPct val="0"/>
              </a:spcBef>
              <a:spcAft>
                <a:spcPct val="0"/>
              </a:spcAft>
              <a:defRPr/>
            </a:pPr>
            <a:r>
              <a:rPr lang="en-US" sz="2448" b="1" kern="0" dirty="0">
                <a:solidFill>
                  <a:schemeClr val="tx2"/>
                </a:solidFill>
                <a:latin typeface="Segoe UI Light"/>
                <a:ea typeface="Segoe UI" pitchFamily="34" charset="0"/>
                <a:cs typeface="Segoe UI" pitchFamily="34" charset="0"/>
              </a:rPr>
              <a:t>(SI)</a:t>
            </a:r>
          </a:p>
        </p:txBody>
      </p:sp>
      <p:sp>
        <p:nvSpPr>
          <p:cNvPr id="20" name="TextBox 19"/>
          <p:cNvSpPr txBox="1"/>
          <p:nvPr/>
        </p:nvSpPr>
        <p:spPr>
          <a:xfrm>
            <a:off x="-53439" y="5192936"/>
            <a:ext cx="1036995" cy="733576"/>
          </a:xfrm>
          <a:prstGeom prst="rect">
            <a:avLst/>
          </a:prstGeom>
          <a:noFill/>
        </p:spPr>
        <p:txBody>
          <a:bodyPr wrap="square" lIns="186494" tIns="149195" rIns="186494" bIns="149195" rtlCol="0">
            <a:spAutoFit/>
          </a:bodyPr>
          <a:lstStyle/>
          <a:p>
            <a:pPr algn="ctr" defTabSz="932417">
              <a:lnSpc>
                <a:spcPct val="90000"/>
              </a:lnSpc>
              <a:spcAft>
                <a:spcPts val="612"/>
              </a:spcAft>
              <a:defRPr/>
            </a:pPr>
            <a:r>
              <a:rPr lang="en-US" sz="3060" kern="0" cap="all" spc="306" dirty="0">
                <a:ln w="3175">
                  <a:noFill/>
                </a:ln>
                <a:solidFill>
                  <a:schemeClr val="tx2"/>
                </a:solidFill>
                <a:latin typeface="Segoe UI Light" panose="020B0502040204020203" pitchFamily="34" charset="0"/>
                <a:cs typeface="Arial" panose="020B0604020202020204" pitchFamily="34" charset="0"/>
              </a:rPr>
              <a:t>3</a:t>
            </a:r>
          </a:p>
        </p:txBody>
      </p:sp>
      <p:sp>
        <p:nvSpPr>
          <p:cNvPr id="21" name="Freeform 16"/>
          <p:cNvSpPr>
            <a:spLocks noChangeAspect="1" noEditPoints="1"/>
          </p:cNvSpPr>
          <p:nvPr/>
        </p:nvSpPr>
        <p:spPr bwMode="black">
          <a:xfrm>
            <a:off x="11486129" y="112594"/>
            <a:ext cx="758299" cy="75522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1A86DB"/>
          </a:solidFill>
          <a:ln>
            <a:noFill/>
          </a:ln>
          <a:extLst/>
        </p:spPr>
        <p:txBody>
          <a:bodyPr vert="horz" wrap="square" lIns="124347" tIns="62174" rIns="124347" bIns="62174" numCol="1" anchor="t" anchorCtr="0" compatLnSpc="1">
            <a:prstTxWarp prst="textNoShape">
              <a:avLst/>
            </a:prstTxWarp>
          </a:bodyPr>
          <a:lstStyle/>
          <a:p>
            <a:pPr defTabSz="1268342">
              <a:defRPr/>
            </a:pPr>
            <a:endParaRPr lang="en-US" sz="2448" kern="0" dirty="0">
              <a:solidFill>
                <a:srgbClr val="505050"/>
              </a:solidFill>
            </a:endParaRPr>
          </a:p>
        </p:txBody>
      </p:sp>
      <p:cxnSp>
        <p:nvCxnSpPr>
          <p:cNvPr id="23" name="Straight Connector 22"/>
          <p:cNvCxnSpPr>
            <a:cxnSpLocks/>
          </p:cNvCxnSpPr>
          <p:nvPr/>
        </p:nvCxnSpPr>
        <p:spPr>
          <a:xfrm flipH="1">
            <a:off x="12208671" y="2945063"/>
            <a:ext cx="237198" cy="97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894695" y="3009151"/>
            <a:ext cx="9313977"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894695" y="4672176"/>
            <a:ext cx="9313977"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3438" y="1795294"/>
            <a:ext cx="1036995" cy="733576"/>
          </a:xfrm>
          <a:prstGeom prst="rect">
            <a:avLst/>
          </a:prstGeom>
          <a:noFill/>
        </p:spPr>
        <p:txBody>
          <a:bodyPr wrap="square" lIns="186494" tIns="149195" rIns="186494" bIns="149195" rtlCol="0">
            <a:spAutoFit/>
          </a:bodyPr>
          <a:lstStyle/>
          <a:p>
            <a:pPr algn="ctr" defTabSz="932417">
              <a:lnSpc>
                <a:spcPct val="90000"/>
              </a:lnSpc>
              <a:spcAft>
                <a:spcPts val="612"/>
              </a:spcAft>
              <a:defRPr/>
            </a:pPr>
            <a:r>
              <a:rPr lang="en-US" sz="3060" kern="0" cap="all" spc="306" dirty="0">
                <a:ln w="3175">
                  <a:noFill/>
                </a:ln>
                <a:solidFill>
                  <a:schemeClr val="tx2"/>
                </a:solidFill>
                <a:latin typeface="Segoe UI Light" panose="020B0502040204020203" pitchFamily="34" charset="0"/>
                <a:cs typeface="Arial" panose="020B0604020202020204" pitchFamily="34" charset="0"/>
              </a:rPr>
              <a:t>1</a:t>
            </a:r>
          </a:p>
        </p:txBody>
      </p:sp>
      <p:sp>
        <p:nvSpPr>
          <p:cNvPr id="4" name="Rectangle 3"/>
          <p:cNvSpPr/>
          <p:nvPr/>
        </p:nvSpPr>
        <p:spPr>
          <a:xfrm>
            <a:off x="203629" y="186322"/>
            <a:ext cx="1259127" cy="461665"/>
          </a:xfrm>
          <a:prstGeom prst="rect">
            <a:avLst/>
          </a:prstGeom>
        </p:spPr>
        <p:txBody>
          <a:bodyPr wrap="none">
            <a:spAutoFit/>
          </a:bodyPr>
          <a:lstStyle/>
          <a:p>
            <a:r>
              <a:rPr lang="en-US" sz="2400" dirty="0"/>
              <a:t>Step 5…</a:t>
            </a:r>
          </a:p>
        </p:txBody>
      </p:sp>
      <p:sp>
        <p:nvSpPr>
          <p:cNvPr id="11" name="Rectangle 10"/>
          <p:cNvSpPr/>
          <p:nvPr/>
        </p:nvSpPr>
        <p:spPr>
          <a:xfrm>
            <a:off x="76695" y="4672176"/>
            <a:ext cx="12286494" cy="2192626"/>
          </a:xfrm>
          <a:prstGeom prst="rect">
            <a:avLst/>
          </a:prstGeom>
          <a:noFill/>
          <a:ln w="57150">
            <a:solidFill>
              <a:srgbClr val="FFF1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Tree>
    <p:extLst>
      <p:ext uri="{BB962C8B-B14F-4D97-AF65-F5344CB8AC3E}">
        <p14:creationId xmlns:p14="http://schemas.microsoft.com/office/powerpoint/2010/main" val="1499691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131" name="think-cell Slide" r:id="rId5" imgW="378" imgH="379" progId="TCLayout.ActiveDocument.1">
                  <p:embed/>
                </p:oleObj>
              </mc:Choice>
              <mc:Fallback>
                <p:oleObj name="think-cell Slide" r:id="rId5" imgW="378" imgH="379"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ext Placeholder 1"/>
          <p:cNvSpPr>
            <a:spLocks noGrp="1"/>
          </p:cNvSpPr>
          <p:nvPr>
            <p:ph type="body" sz="quarter" idx="10"/>
          </p:nvPr>
        </p:nvSpPr>
        <p:spPr>
          <a:xfrm>
            <a:off x="274637" y="1503134"/>
            <a:ext cx="5239475" cy="4401205"/>
          </a:xfrm>
        </p:spPr>
        <p:txBody>
          <a:bodyPr/>
          <a:lstStyle/>
          <a:p>
            <a:pPr marL="292608" indent="-292608">
              <a:lnSpc>
                <a:spcPct val="100000"/>
              </a:lnSpc>
              <a:spcBef>
                <a:spcPts val="1200"/>
              </a:spcBef>
              <a:buSzPct val="100000"/>
            </a:pPr>
            <a:r>
              <a:rPr lang="en-US" sz="2600" dirty="0">
                <a:solidFill>
                  <a:schemeClr val="tx1"/>
                </a:solidFill>
              </a:rPr>
              <a:t>Leverage Windows Accelerate funding if customer qualifies</a:t>
            </a:r>
          </a:p>
          <a:p>
            <a:pPr marL="292608" indent="-292608">
              <a:lnSpc>
                <a:spcPct val="100000"/>
              </a:lnSpc>
              <a:spcBef>
                <a:spcPts val="1200"/>
              </a:spcBef>
              <a:buSzPct val="100000"/>
            </a:pPr>
            <a:r>
              <a:rPr lang="en-US" sz="2600" dirty="0">
                <a:solidFill>
                  <a:schemeClr val="tx1"/>
                </a:solidFill>
              </a:rPr>
              <a:t>Get materials from Accelerate website </a:t>
            </a:r>
            <a:r>
              <a:rPr lang="en-US" sz="1800" kern="0" dirty="0">
                <a:solidFill>
                  <a:schemeClr val="tx1"/>
                </a:solidFill>
                <a:hlinkClick r:id="rId7"/>
              </a:rPr>
              <a:t>https://connect.microsoft.com/accelerate/content/content.aspx?ContentID=31991&amp;IsDraft=False</a:t>
            </a:r>
            <a:r>
              <a:rPr lang="en-US" sz="1800" kern="0" dirty="0">
                <a:solidFill>
                  <a:schemeClr val="tx1"/>
                </a:solidFill>
              </a:rPr>
              <a:t> </a:t>
            </a:r>
            <a:endParaRPr lang="en-US" sz="2400" dirty="0">
              <a:solidFill>
                <a:schemeClr val="tx1"/>
              </a:solidFill>
            </a:endParaRPr>
          </a:p>
          <a:p>
            <a:pPr marL="292608" indent="-292608">
              <a:lnSpc>
                <a:spcPct val="100000"/>
              </a:lnSpc>
              <a:spcBef>
                <a:spcPts val="1200"/>
              </a:spcBef>
              <a:buSzPct val="100000"/>
            </a:pPr>
            <a:r>
              <a:rPr lang="en-US" sz="2600" dirty="0">
                <a:solidFill>
                  <a:schemeClr val="tx1"/>
                </a:solidFill>
              </a:rPr>
              <a:t>Design for 500 seat deployment </a:t>
            </a:r>
          </a:p>
          <a:p>
            <a:pPr marL="292608" indent="-292608">
              <a:lnSpc>
                <a:spcPct val="100000"/>
              </a:lnSpc>
              <a:spcBef>
                <a:spcPts val="1200"/>
              </a:spcBef>
              <a:buSzPct val="100000"/>
            </a:pPr>
            <a:r>
              <a:rPr lang="en-US" sz="2600" dirty="0">
                <a:solidFill>
                  <a:schemeClr val="tx1"/>
                </a:solidFill>
              </a:rPr>
              <a:t>Include Windows 10 Enterprise Compatibility Briefing and Security Integration Briefing</a:t>
            </a:r>
          </a:p>
        </p:txBody>
      </p:sp>
      <p:sp>
        <p:nvSpPr>
          <p:cNvPr id="3" name="Title 2"/>
          <p:cNvSpPr>
            <a:spLocks noGrp="1"/>
          </p:cNvSpPr>
          <p:nvPr>
            <p:ph type="title"/>
          </p:nvPr>
        </p:nvSpPr>
        <p:spPr/>
        <p:txBody>
          <a:bodyPr/>
          <a:lstStyle/>
          <a:p>
            <a:r>
              <a:rPr lang="en-US" sz="2400" spc="0" dirty="0">
                <a:latin typeface="+mn-lt"/>
              </a:rPr>
              <a:t>Step 6…</a:t>
            </a:r>
            <a:br>
              <a:rPr lang="en-US" dirty="0"/>
            </a:br>
            <a:r>
              <a:rPr lang="en-US" sz="4400" dirty="0"/>
              <a:t>Execute Pilot</a:t>
            </a:r>
          </a:p>
        </p:txBody>
      </p:sp>
      <p:pic>
        <p:nvPicPr>
          <p:cNvPr id="12" name="Picture 11"/>
          <p:cNvPicPr>
            <a:picLocks noChangeAspect="1"/>
          </p:cNvPicPr>
          <p:nvPr/>
        </p:nvPicPr>
        <p:blipFill rotWithShape="1">
          <a:blip r:embed="rId8"/>
          <a:srcRect l="1072" t="2365" r="1179" b="70094"/>
          <a:stretch/>
        </p:blipFill>
        <p:spPr>
          <a:xfrm>
            <a:off x="5701907" y="1212849"/>
            <a:ext cx="6274502" cy="945380"/>
          </a:xfrm>
          <a:prstGeom prst="rect">
            <a:avLst/>
          </a:prstGeom>
        </p:spPr>
      </p:pic>
      <p:sp>
        <p:nvSpPr>
          <p:cNvPr id="13" name="Rectangle 12"/>
          <p:cNvSpPr/>
          <p:nvPr/>
        </p:nvSpPr>
        <p:spPr>
          <a:xfrm>
            <a:off x="5701907" y="4623644"/>
            <a:ext cx="6261274" cy="1999876"/>
          </a:xfrm>
          <a:prstGeom prst="rect">
            <a:avLst/>
          </a:prstGeom>
          <a:solidFill>
            <a:schemeClr val="bg1">
              <a:lumMod val="95000"/>
            </a:schemeClr>
          </a:solidFill>
        </p:spPr>
        <p:txBody>
          <a:bodyPr wrap="square">
            <a:noAutofit/>
          </a:bodyPr>
          <a:lstStyle/>
          <a:p>
            <a:pPr marL="0" marR="0" lvl="0" indent="0" defTabSz="914400" eaLnBrk="1" fontAlgn="auto" latinLnBrk="0" hangingPunct="1">
              <a:spcBef>
                <a:spcPts val="100"/>
              </a:spcBef>
              <a:spcAft>
                <a:spcPts val="200"/>
              </a:spcAft>
              <a:buClrTx/>
              <a:buSzTx/>
              <a:buFontTx/>
              <a:buNone/>
              <a:tabLst/>
              <a:defRPr/>
            </a:pPr>
            <a:r>
              <a:rPr kumimoji="0" lang="en-US" sz="1600" b="0" i="0" u="none" strike="noStrike" kern="0" cap="none" spc="0" normalizeH="0" baseline="0" noProof="0" dirty="0">
                <a:ln>
                  <a:noFill/>
                </a:ln>
                <a:effectLst/>
                <a:uLnTx/>
                <a:uFillTx/>
              </a:rPr>
              <a:t>The Windows 10 Enterprise Pilot delivers a production-ready deployment for up to 500 desktops, laptops or tablets. You will be able to partner with your customer’s IT organization to:</a:t>
            </a:r>
          </a:p>
          <a:p>
            <a:pPr marL="285750" marR="0" lvl="0" indent="-174625" defTabSz="914400" eaLnBrk="1" fontAlgn="auto" latinLnBrk="0" hangingPunct="1">
              <a:spcBef>
                <a:spcPts val="100"/>
              </a:spcBef>
              <a:spcAft>
                <a:spcPts val="200"/>
              </a:spcAft>
              <a:buClrTx/>
              <a:buSzTx/>
              <a:buFont typeface="Arial" panose="020B0604020202020204" pitchFamily="34" charset="0"/>
              <a:buChar char="•"/>
              <a:tabLst/>
              <a:defRPr/>
            </a:pPr>
            <a:r>
              <a:rPr kumimoji="0" lang="en-US" sz="1400" b="0" i="0" u="none" strike="noStrike" kern="0" cap="none" spc="0" normalizeH="0" baseline="0" noProof="0" dirty="0">
                <a:ln>
                  <a:noFill/>
                </a:ln>
                <a:effectLst/>
                <a:uLnTx/>
                <a:uFillTx/>
              </a:rPr>
              <a:t>Conduct planning and architecture design workshops </a:t>
            </a:r>
          </a:p>
          <a:p>
            <a:pPr marL="285750" marR="0" lvl="0" indent="-174625" defTabSz="914400" eaLnBrk="1" fontAlgn="auto" latinLnBrk="0" hangingPunct="1">
              <a:spcBef>
                <a:spcPts val="100"/>
              </a:spcBef>
              <a:spcAft>
                <a:spcPts val="200"/>
              </a:spcAft>
              <a:buClrTx/>
              <a:buSzTx/>
              <a:buFont typeface="Arial" panose="020B0604020202020204" pitchFamily="34" charset="0"/>
              <a:buChar char="•"/>
              <a:tabLst/>
              <a:defRPr/>
            </a:pPr>
            <a:r>
              <a:rPr kumimoji="0" lang="en-US" sz="1400" b="0" i="0" u="none" strike="noStrike" kern="0" cap="none" spc="0" normalizeH="0" baseline="0" noProof="0" dirty="0">
                <a:ln>
                  <a:noFill/>
                </a:ln>
                <a:effectLst/>
                <a:uLnTx/>
                <a:uFillTx/>
              </a:rPr>
              <a:t>Application deployment </a:t>
            </a:r>
          </a:p>
          <a:p>
            <a:pPr marL="285750" marR="0" lvl="0" indent="-174625" defTabSz="914400" eaLnBrk="1" fontAlgn="auto" latinLnBrk="0" hangingPunct="1">
              <a:spcBef>
                <a:spcPts val="100"/>
              </a:spcBef>
              <a:spcAft>
                <a:spcPts val="200"/>
              </a:spcAft>
              <a:buClrTx/>
              <a:buSzTx/>
              <a:buFont typeface="Arial" panose="020B0604020202020204" pitchFamily="34" charset="0"/>
              <a:buChar char="•"/>
              <a:tabLst/>
              <a:defRPr/>
            </a:pPr>
            <a:r>
              <a:rPr kumimoji="0" lang="en-US" sz="1400" b="0" i="0" u="none" strike="noStrike" kern="0" cap="none" spc="0" normalizeH="0" baseline="0" noProof="0" dirty="0">
                <a:ln>
                  <a:noFill/>
                </a:ln>
                <a:effectLst/>
                <a:uLnTx/>
                <a:uFillTx/>
              </a:rPr>
              <a:t>Image engineering </a:t>
            </a:r>
          </a:p>
          <a:p>
            <a:pPr marL="285750" marR="0" lvl="0" indent="-174625" defTabSz="914400" eaLnBrk="1" fontAlgn="auto" latinLnBrk="0" hangingPunct="1">
              <a:spcBef>
                <a:spcPts val="100"/>
              </a:spcBef>
              <a:spcAft>
                <a:spcPts val="200"/>
              </a:spcAft>
              <a:buClrTx/>
              <a:buSzTx/>
              <a:buFont typeface="Arial" panose="020B0604020202020204" pitchFamily="34" charset="0"/>
              <a:buChar char="•"/>
              <a:tabLst/>
              <a:defRPr/>
            </a:pPr>
            <a:r>
              <a:rPr kumimoji="0" lang="en-US" sz="1400" b="0" i="0" u="none" strike="noStrike" kern="0" cap="none" spc="0" normalizeH="0" baseline="0" noProof="0" dirty="0">
                <a:ln>
                  <a:noFill/>
                </a:ln>
                <a:effectLst/>
                <a:uLnTx/>
                <a:uFillTx/>
              </a:rPr>
              <a:t>Configure In-Place Upgrade, Lite and/or Zero Touch Installations </a:t>
            </a:r>
          </a:p>
        </p:txBody>
      </p:sp>
      <p:grpSp>
        <p:nvGrpSpPr>
          <p:cNvPr id="7" name="Group 6"/>
          <p:cNvGrpSpPr/>
          <p:nvPr/>
        </p:nvGrpSpPr>
        <p:grpSpPr>
          <a:xfrm>
            <a:off x="8842358" y="2211569"/>
            <a:ext cx="1537940" cy="2363892"/>
            <a:chOff x="8858268" y="2211569"/>
            <a:chExt cx="1537940" cy="2363892"/>
          </a:xfrm>
        </p:grpSpPr>
        <p:sp>
          <p:nvSpPr>
            <p:cNvPr id="257" name="Rectangle 256"/>
            <p:cNvSpPr/>
            <p:nvPr/>
          </p:nvSpPr>
          <p:spPr bwMode="auto">
            <a:xfrm>
              <a:off x="8858268" y="2211569"/>
              <a:ext cx="1535497" cy="18597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eaLnBrk="1" fontAlgn="base" latinLnBrk="0" hangingPunct="1">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ENABLE</a:t>
              </a:r>
            </a:p>
          </p:txBody>
        </p:sp>
        <p:sp>
          <p:nvSpPr>
            <p:cNvPr id="263" name="Rectangle 262"/>
            <p:cNvSpPr/>
            <p:nvPr/>
          </p:nvSpPr>
          <p:spPr bwMode="auto">
            <a:xfrm>
              <a:off x="8858268" y="2421966"/>
              <a:ext cx="752817" cy="185977"/>
            </a:xfrm>
            <a:prstGeom prst="rect">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eaLnBrk="1" fontAlgn="base" latinLnBrk="0" hangingPunct="1">
                <a:buClrTx/>
                <a:buSzTx/>
                <a:buFontTx/>
                <a:buNone/>
                <a:tabLst/>
                <a:defRPr/>
              </a:pPr>
              <a:r>
                <a:rPr kumimoji="0" lang="en-US" sz="105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Build</a:t>
              </a:r>
            </a:p>
          </p:txBody>
        </p:sp>
        <p:sp>
          <p:nvSpPr>
            <p:cNvPr id="264" name="Rectangle 263"/>
            <p:cNvSpPr/>
            <p:nvPr/>
          </p:nvSpPr>
          <p:spPr bwMode="auto">
            <a:xfrm>
              <a:off x="9640948" y="2421757"/>
              <a:ext cx="752817" cy="185977"/>
            </a:xfrm>
            <a:prstGeom prst="rect">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eaLnBrk="1" fontAlgn="base" latinLnBrk="0" hangingPunct="1">
                <a:buClrTx/>
                <a:buSzTx/>
                <a:buFontTx/>
                <a:buNone/>
                <a:tabLs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Stabilize</a:t>
              </a:r>
            </a:p>
          </p:txBody>
        </p:sp>
        <p:grpSp>
          <p:nvGrpSpPr>
            <p:cNvPr id="267" name="Group 266"/>
            <p:cNvGrpSpPr/>
            <p:nvPr/>
          </p:nvGrpSpPr>
          <p:grpSpPr>
            <a:xfrm>
              <a:off x="8858268" y="2631268"/>
              <a:ext cx="1537940" cy="1944193"/>
              <a:chOff x="10016829" y="3356504"/>
              <a:chExt cx="2145733" cy="3315337"/>
            </a:xfrm>
            <a:solidFill>
              <a:srgbClr val="002050"/>
            </a:solidFill>
          </p:grpSpPr>
          <p:sp>
            <p:nvSpPr>
              <p:cNvPr id="337" name="Rectangle 336"/>
              <p:cNvSpPr/>
              <p:nvPr/>
            </p:nvSpPr>
            <p:spPr>
              <a:xfrm>
                <a:off x="10016829" y="3850256"/>
                <a:ext cx="2145732" cy="282158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781" tIns="146224" rIns="182781" bIns="146224" numCol="1" spcCol="0" rtlCol="0" fromWordArt="0" anchor="b" anchorCtr="0" forceAA="0" compatLnSpc="1">
                <a:prstTxWarp prst="textNoShape">
                  <a:avLst/>
                </a:prstTxWarp>
                <a:noAutofit/>
              </a:bodyPr>
              <a:lstStyle/>
              <a:p>
                <a:pPr defTabSz="914363">
                  <a:defRPr/>
                </a:pPr>
                <a:r>
                  <a:rPr lang="en-US" sz="800" kern="0" dirty="0">
                    <a:latin typeface="Segoe UI"/>
                    <a:cs typeface="Segoe UI Semibold" panose="020B0702040204020203" pitchFamily="34" charset="0"/>
                  </a:rPr>
                  <a:t>Pilot Deployment</a:t>
                </a:r>
              </a:p>
            </p:txBody>
          </p:sp>
          <p:sp>
            <p:nvSpPr>
              <p:cNvPr id="338" name="Rectangle 337"/>
              <p:cNvSpPr/>
              <p:nvPr/>
            </p:nvSpPr>
            <p:spPr>
              <a:xfrm>
                <a:off x="10016832" y="3356504"/>
                <a:ext cx="2145730" cy="62395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781" tIns="146224" rIns="182781" bIns="146224" numCol="1" spcCol="0" rtlCol="0" fromWordArt="0" anchor="ctr" anchorCtr="0" forceAA="0" compatLnSpc="1">
                <a:prstTxWarp prst="textNoShape">
                  <a:avLst/>
                </a:prstTxWarp>
                <a:noAutofit/>
              </a:bodyPr>
              <a:lstStyle/>
              <a:p>
                <a:pPr marL="0" marR="0" lvl="0" indent="0" defTabSz="914363" eaLnBrk="1" fontAlgn="auto" latinLnBrk="0" hangingPunct="1">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a:ea typeface="+mn-ea"/>
                    <a:cs typeface="Segoe UI Semibold" panose="020B0702040204020203" pitchFamily="34" charset="0"/>
                  </a:rPr>
                  <a:t>2 Weeks</a:t>
                </a:r>
              </a:p>
            </p:txBody>
          </p:sp>
        </p:grpSp>
        <p:grpSp>
          <p:nvGrpSpPr>
            <p:cNvPr id="268" name="Group 267"/>
            <p:cNvGrpSpPr/>
            <p:nvPr/>
          </p:nvGrpSpPr>
          <p:grpSpPr>
            <a:xfrm>
              <a:off x="9112555" y="3177368"/>
              <a:ext cx="989142" cy="903244"/>
              <a:chOff x="9739761" y="3614718"/>
              <a:chExt cx="1959231" cy="2009489"/>
            </a:xfrm>
          </p:grpSpPr>
          <p:sp>
            <p:nvSpPr>
              <p:cNvPr id="269" name="Freeform 5"/>
              <p:cNvSpPr>
                <a:spLocks/>
              </p:cNvSpPr>
              <p:nvPr/>
            </p:nvSpPr>
            <p:spPr bwMode="auto">
              <a:xfrm>
                <a:off x="10967627" y="4990794"/>
                <a:ext cx="398463" cy="398463"/>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70" name="Freeform 6"/>
              <p:cNvSpPr>
                <a:spLocks/>
              </p:cNvSpPr>
              <p:nvPr/>
            </p:nvSpPr>
            <p:spPr bwMode="auto">
              <a:xfrm>
                <a:off x="11016839" y="4943169"/>
                <a:ext cx="398463" cy="396875"/>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71" name="Freeform 13"/>
              <p:cNvSpPr>
                <a:spLocks/>
              </p:cNvSpPr>
              <p:nvPr/>
            </p:nvSpPr>
            <p:spPr bwMode="auto">
              <a:xfrm>
                <a:off x="11323227" y="5295594"/>
                <a:ext cx="331788" cy="328613"/>
              </a:xfrm>
              <a:custGeom>
                <a:avLst/>
                <a:gdLst>
                  <a:gd name="T0" fmla="*/ 209 w 209"/>
                  <a:gd name="T1" fmla="*/ 97 h 207"/>
                  <a:gd name="T2" fmla="*/ 97 w 209"/>
                  <a:gd name="T3" fmla="*/ 207 h 207"/>
                  <a:gd name="T4" fmla="*/ 0 w 209"/>
                  <a:gd name="T5" fmla="*/ 112 h 207"/>
                  <a:gd name="T6" fmla="*/ 112 w 209"/>
                  <a:gd name="T7" fmla="*/ 0 h 207"/>
                  <a:gd name="T8" fmla="*/ 209 w 209"/>
                  <a:gd name="T9" fmla="*/ 97 h 207"/>
                </a:gdLst>
                <a:ahLst/>
                <a:cxnLst>
                  <a:cxn ang="0">
                    <a:pos x="T0" y="T1"/>
                  </a:cxn>
                  <a:cxn ang="0">
                    <a:pos x="T2" y="T3"/>
                  </a:cxn>
                  <a:cxn ang="0">
                    <a:pos x="T4" y="T5"/>
                  </a:cxn>
                  <a:cxn ang="0">
                    <a:pos x="T6" y="T7"/>
                  </a:cxn>
                  <a:cxn ang="0">
                    <a:pos x="T8" y="T9"/>
                  </a:cxn>
                </a:cxnLst>
                <a:rect l="0" t="0" r="r" b="b"/>
                <a:pathLst>
                  <a:path w="209" h="207">
                    <a:moveTo>
                      <a:pt x="209" y="97"/>
                    </a:moveTo>
                    <a:lnTo>
                      <a:pt x="97" y="207"/>
                    </a:lnTo>
                    <a:lnTo>
                      <a:pt x="0" y="112"/>
                    </a:lnTo>
                    <a:lnTo>
                      <a:pt x="112" y="0"/>
                    </a:lnTo>
                    <a:lnTo>
                      <a:pt x="209" y="9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72" name="Freeform 14"/>
              <p:cNvSpPr>
                <a:spLocks/>
              </p:cNvSpPr>
              <p:nvPr/>
            </p:nvSpPr>
            <p:spPr bwMode="auto">
              <a:xfrm>
                <a:off x="11031127" y="5062231"/>
                <a:ext cx="439738" cy="382588"/>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50505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73" name="Freeform 15"/>
              <p:cNvSpPr>
                <a:spLocks/>
              </p:cNvSpPr>
              <p:nvPr/>
            </p:nvSpPr>
            <p:spPr bwMode="auto">
              <a:xfrm>
                <a:off x="10921589" y="4768201"/>
                <a:ext cx="652463" cy="242888"/>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74" name="Freeform 10"/>
              <p:cNvSpPr>
                <a:spLocks noEditPoints="1"/>
              </p:cNvSpPr>
              <p:nvPr/>
            </p:nvSpPr>
            <p:spPr bwMode="auto">
              <a:xfrm>
                <a:off x="9739761" y="3614718"/>
                <a:ext cx="1550130" cy="1189020"/>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75" name="Freeform 9"/>
              <p:cNvSpPr>
                <a:spLocks noEditPoints="1"/>
              </p:cNvSpPr>
              <p:nvPr/>
            </p:nvSpPr>
            <p:spPr bwMode="auto">
              <a:xfrm>
                <a:off x="11374969" y="4152243"/>
                <a:ext cx="324023" cy="651494"/>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nvGrpSpPr>
              <p:cNvPr id="276" name="Group 275"/>
              <p:cNvGrpSpPr/>
              <p:nvPr/>
            </p:nvGrpSpPr>
            <p:grpSpPr>
              <a:xfrm>
                <a:off x="9886609" y="3684858"/>
                <a:ext cx="1243354" cy="851825"/>
                <a:chOff x="9695905" y="2940294"/>
                <a:chExt cx="1551916" cy="1063221"/>
              </a:xfrm>
            </p:grpSpPr>
            <p:grpSp>
              <p:nvGrpSpPr>
                <p:cNvPr id="277" name="Group 276"/>
                <p:cNvGrpSpPr/>
                <p:nvPr/>
              </p:nvGrpSpPr>
              <p:grpSpPr>
                <a:xfrm>
                  <a:off x="9695905" y="2940294"/>
                  <a:ext cx="1551916" cy="1063221"/>
                  <a:chOff x="815349" y="2919492"/>
                  <a:chExt cx="1551916" cy="1063221"/>
                </a:xfrm>
              </p:grpSpPr>
              <p:sp>
                <p:nvSpPr>
                  <p:cNvPr id="281" name="Freeform 110"/>
                  <p:cNvSpPr>
                    <a:spLocks/>
                  </p:cNvSpPr>
                  <p:nvPr/>
                </p:nvSpPr>
                <p:spPr bwMode="auto">
                  <a:xfrm>
                    <a:off x="1851017" y="2960100"/>
                    <a:ext cx="8702" cy="121822"/>
                  </a:xfrm>
                  <a:custGeom>
                    <a:avLst/>
                    <a:gdLst>
                      <a:gd name="T0" fmla="*/ 1 w 2"/>
                      <a:gd name="T1" fmla="*/ 0 h 30"/>
                      <a:gd name="T2" fmla="*/ 2 w 2"/>
                      <a:gd name="T3" fmla="*/ 2 h 30"/>
                      <a:gd name="T4" fmla="*/ 2 w 2"/>
                      <a:gd name="T5" fmla="*/ 29 h 30"/>
                      <a:gd name="T6" fmla="*/ 1 w 2"/>
                      <a:gd name="T7" fmla="*/ 30 h 30"/>
                      <a:gd name="T8" fmla="*/ 0 w 2"/>
                      <a:gd name="T9" fmla="*/ 29 h 30"/>
                      <a:gd name="T10" fmla="*/ 0 w 2"/>
                      <a:gd name="T11" fmla="*/ 2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1" y="0"/>
                          <a:pt x="2" y="1"/>
                          <a:pt x="2" y="2"/>
                        </a:cubicBezTo>
                        <a:cubicBezTo>
                          <a:pt x="2" y="29"/>
                          <a:pt x="2" y="29"/>
                          <a:pt x="2" y="29"/>
                        </a:cubicBezTo>
                        <a:cubicBezTo>
                          <a:pt x="2" y="30"/>
                          <a:pt x="1" y="30"/>
                          <a:pt x="1" y="30"/>
                        </a:cubicBezTo>
                        <a:cubicBezTo>
                          <a:pt x="0" y="30"/>
                          <a:pt x="0" y="30"/>
                          <a:pt x="0" y="29"/>
                        </a:cubicBezTo>
                        <a:cubicBezTo>
                          <a:pt x="0" y="2"/>
                          <a:pt x="0" y="2"/>
                          <a:pt x="0" y="2"/>
                        </a:cubicBezTo>
                        <a:cubicBezTo>
                          <a:pt x="0" y="1"/>
                          <a:pt x="0"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82" name="Freeform 111"/>
                  <p:cNvSpPr>
                    <a:spLocks/>
                  </p:cNvSpPr>
                  <p:nvPr/>
                </p:nvSpPr>
                <p:spPr bwMode="auto">
                  <a:xfrm>
                    <a:off x="1824912" y="2919492"/>
                    <a:ext cx="14503" cy="162430"/>
                  </a:xfrm>
                  <a:custGeom>
                    <a:avLst/>
                    <a:gdLst>
                      <a:gd name="T0" fmla="*/ 2 w 3"/>
                      <a:gd name="T1" fmla="*/ 0 h 40"/>
                      <a:gd name="T2" fmla="*/ 3 w 3"/>
                      <a:gd name="T3" fmla="*/ 2 h 40"/>
                      <a:gd name="T4" fmla="*/ 3 w 3"/>
                      <a:gd name="T5" fmla="*/ 39 h 40"/>
                      <a:gd name="T6" fmla="*/ 2 w 3"/>
                      <a:gd name="T7" fmla="*/ 40 h 40"/>
                      <a:gd name="T8" fmla="*/ 0 w 3"/>
                      <a:gd name="T9" fmla="*/ 39 h 40"/>
                      <a:gd name="T10" fmla="*/ 0 w 3"/>
                      <a:gd name="T11" fmla="*/ 2 h 40"/>
                      <a:gd name="T12" fmla="*/ 2 w 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 h="40">
                        <a:moveTo>
                          <a:pt x="2" y="0"/>
                        </a:moveTo>
                        <a:cubicBezTo>
                          <a:pt x="2" y="0"/>
                          <a:pt x="3" y="1"/>
                          <a:pt x="3" y="2"/>
                        </a:cubicBezTo>
                        <a:cubicBezTo>
                          <a:pt x="3" y="39"/>
                          <a:pt x="3" y="39"/>
                          <a:pt x="3" y="39"/>
                        </a:cubicBezTo>
                        <a:cubicBezTo>
                          <a:pt x="3" y="40"/>
                          <a:pt x="2" y="40"/>
                          <a:pt x="2" y="40"/>
                        </a:cubicBezTo>
                        <a:cubicBezTo>
                          <a:pt x="1" y="40"/>
                          <a:pt x="0" y="40"/>
                          <a:pt x="0" y="39"/>
                        </a:cubicBezTo>
                        <a:cubicBezTo>
                          <a:pt x="0" y="2"/>
                          <a:pt x="0" y="2"/>
                          <a:pt x="0" y="2"/>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83" name="Freeform 112"/>
                  <p:cNvSpPr>
                    <a:spLocks/>
                  </p:cNvSpPr>
                  <p:nvPr/>
                </p:nvSpPr>
                <p:spPr bwMode="auto">
                  <a:xfrm>
                    <a:off x="1804608" y="2960100"/>
                    <a:ext cx="8702" cy="121822"/>
                  </a:xfrm>
                  <a:custGeom>
                    <a:avLst/>
                    <a:gdLst>
                      <a:gd name="T0" fmla="*/ 1 w 2"/>
                      <a:gd name="T1" fmla="*/ 0 h 30"/>
                      <a:gd name="T2" fmla="*/ 2 w 2"/>
                      <a:gd name="T3" fmla="*/ 2 h 30"/>
                      <a:gd name="T4" fmla="*/ 2 w 2"/>
                      <a:gd name="T5" fmla="*/ 29 h 30"/>
                      <a:gd name="T6" fmla="*/ 1 w 2"/>
                      <a:gd name="T7" fmla="*/ 30 h 30"/>
                      <a:gd name="T8" fmla="*/ 0 w 2"/>
                      <a:gd name="T9" fmla="*/ 29 h 30"/>
                      <a:gd name="T10" fmla="*/ 0 w 2"/>
                      <a:gd name="T11" fmla="*/ 2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2" y="0"/>
                          <a:pt x="2" y="1"/>
                          <a:pt x="2" y="2"/>
                        </a:cubicBezTo>
                        <a:cubicBezTo>
                          <a:pt x="2" y="29"/>
                          <a:pt x="2" y="29"/>
                          <a:pt x="2" y="29"/>
                        </a:cubicBezTo>
                        <a:cubicBezTo>
                          <a:pt x="2" y="30"/>
                          <a:pt x="2" y="30"/>
                          <a:pt x="1" y="30"/>
                        </a:cubicBezTo>
                        <a:cubicBezTo>
                          <a:pt x="1" y="30"/>
                          <a:pt x="0" y="30"/>
                          <a:pt x="0" y="29"/>
                        </a:cubicBezTo>
                        <a:cubicBezTo>
                          <a:pt x="0" y="2"/>
                          <a:pt x="0" y="2"/>
                          <a:pt x="0" y="2"/>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nvGrpSpPr>
                  <p:cNvPr id="284" name="Group 283"/>
                  <p:cNvGrpSpPr/>
                  <p:nvPr/>
                </p:nvGrpSpPr>
                <p:grpSpPr>
                  <a:xfrm>
                    <a:off x="2030804" y="3246008"/>
                    <a:ext cx="336461" cy="461184"/>
                    <a:chOff x="4849962" y="836529"/>
                    <a:chExt cx="336461" cy="461184"/>
                  </a:xfrm>
                </p:grpSpPr>
                <p:sp>
                  <p:nvSpPr>
                    <p:cNvPr id="326" name="Freeform 155"/>
                    <p:cNvSpPr>
                      <a:spLocks/>
                    </p:cNvSpPr>
                    <p:nvPr/>
                  </p:nvSpPr>
                  <p:spPr bwMode="auto">
                    <a:xfrm>
                      <a:off x="5026894" y="877136"/>
                      <a:ext cx="11602" cy="121822"/>
                    </a:xfrm>
                    <a:custGeom>
                      <a:avLst/>
                      <a:gdLst>
                        <a:gd name="T0" fmla="*/ 1 w 3"/>
                        <a:gd name="T1" fmla="*/ 0 h 30"/>
                        <a:gd name="T2" fmla="*/ 3 w 3"/>
                        <a:gd name="T3" fmla="*/ 1 h 30"/>
                        <a:gd name="T4" fmla="*/ 3 w 3"/>
                        <a:gd name="T5" fmla="*/ 29 h 30"/>
                        <a:gd name="T6" fmla="*/ 1 w 3"/>
                        <a:gd name="T7" fmla="*/ 30 h 30"/>
                        <a:gd name="T8" fmla="*/ 0 w 3"/>
                        <a:gd name="T9" fmla="*/ 29 h 30"/>
                        <a:gd name="T10" fmla="*/ 0 w 3"/>
                        <a:gd name="T11" fmla="*/ 1 h 30"/>
                        <a:gd name="T12" fmla="*/ 1 w 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 h="30">
                          <a:moveTo>
                            <a:pt x="1" y="0"/>
                          </a:moveTo>
                          <a:cubicBezTo>
                            <a:pt x="2" y="0"/>
                            <a:pt x="3" y="1"/>
                            <a:pt x="3" y="1"/>
                          </a:cubicBezTo>
                          <a:cubicBezTo>
                            <a:pt x="3" y="29"/>
                            <a:pt x="3" y="29"/>
                            <a:pt x="3" y="29"/>
                          </a:cubicBezTo>
                          <a:cubicBezTo>
                            <a:pt x="3" y="30"/>
                            <a:pt x="2" y="30"/>
                            <a:pt x="1" y="30"/>
                          </a:cubicBezTo>
                          <a:cubicBezTo>
                            <a:pt x="1" y="30"/>
                            <a:pt x="0" y="30"/>
                            <a:pt x="0" y="2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27" name="Freeform 156"/>
                    <p:cNvSpPr>
                      <a:spLocks/>
                    </p:cNvSpPr>
                    <p:nvPr/>
                  </p:nvSpPr>
                  <p:spPr bwMode="auto">
                    <a:xfrm>
                      <a:off x="5006591" y="836529"/>
                      <a:ext cx="8702" cy="162430"/>
                    </a:xfrm>
                    <a:custGeom>
                      <a:avLst/>
                      <a:gdLst>
                        <a:gd name="T0" fmla="*/ 1 w 2"/>
                        <a:gd name="T1" fmla="*/ 0 h 40"/>
                        <a:gd name="T2" fmla="*/ 2 w 2"/>
                        <a:gd name="T3" fmla="*/ 1 h 40"/>
                        <a:gd name="T4" fmla="*/ 2 w 2"/>
                        <a:gd name="T5" fmla="*/ 39 h 40"/>
                        <a:gd name="T6" fmla="*/ 1 w 2"/>
                        <a:gd name="T7" fmla="*/ 40 h 40"/>
                        <a:gd name="T8" fmla="*/ 0 w 2"/>
                        <a:gd name="T9" fmla="*/ 39 h 40"/>
                        <a:gd name="T10" fmla="*/ 0 w 2"/>
                        <a:gd name="T11" fmla="*/ 1 h 40"/>
                        <a:gd name="T12" fmla="*/ 1 w 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 h="40">
                          <a:moveTo>
                            <a:pt x="1" y="0"/>
                          </a:moveTo>
                          <a:cubicBezTo>
                            <a:pt x="2" y="0"/>
                            <a:pt x="2" y="1"/>
                            <a:pt x="2" y="1"/>
                          </a:cubicBezTo>
                          <a:cubicBezTo>
                            <a:pt x="2" y="39"/>
                            <a:pt x="2" y="39"/>
                            <a:pt x="2" y="39"/>
                          </a:cubicBezTo>
                          <a:cubicBezTo>
                            <a:pt x="2" y="40"/>
                            <a:pt x="2" y="40"/>
                            <a:pt x="1" y="40"/>
                          </a:cubicBezTo>
                          <a:cubicBezTo>
                            <a:pt x="1" y="40"/>
                            <a:pt x="0" y="40"/>
                            <a:pt x="0" y="3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28" name="Freeform 157"/>
                    <p:cNvSpPr>
                      <a:spLocks/>
                    </p:cNvSpPr>
                    <p:nvPr/>
                  </p:nvSpPr>
                  <p:spPr bwMode="auto">
                    <a:xfrm>
                      <a:off x="4986287" y="877136"/>
                      <a:ext cx="8702" cy="121822"/>
                    </a:xfrm>
                    <a:custGeom>
                      <a:avLst/>
                      <a:gdLst>
                        <a:gd name="T0" fmla="*/ 1 w 2"/>
                        <a:gd name="T1" fmla="*/ 0 h 30"/>
                        <a:gd name="T2" fmla="*/ 2 w 2"/>
                        <a:gd name="T3" fmla="*/ 1 h 30"/>
                        <a:gd name="T4" fmla="*/ 2 w 2"/>
                        <a:gd name="T5" fmla="*/ 29 h 30"/>
                        <a:gd name="T6" fmla="*/ 1 w 2"/>
                        <a:gd name="T7" fmla="*/ 30 h 30"/>
                        <a:gd name="T8" fmla="*/ 0 w 2"/>
                        <a:gd name="T9" fmla="*/ 29 h 30"/>
                        <a:gd name="T10" fmla="*/ 0 w 2"/>
                        <a:gd name="T11" fmla="*/ 1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2" y="0"/>
                            <a:pt x="2" y="1"/>
                            <a:pt x="2" y="1"/>
                          </a:cubicBezTo>
                          <a:cubicBezTo>
                            <a:pt x="2" y="29"/>
                            <a:pt x="2" y="29"/>
                            <a:pt x="2" y="29"/>
                          </a:cubicBezTo>
                          <a:cubicBezTo>
                            <a:pt x="2" y="30"/>
                            <a:pt x="2" y="30"/>
                            <a:pt x="1" y="30"/>
                          </a:cubicBezTo>
                          <a:cubicBezTo>
                            <a:pt x="0" y="30"/>
                            <a:pt x="0" y="30"/>
                            <a:pt x="0" y="29"/>
                          </a:cubicBezTo>
                          <a:cubicBezTo>
                            <a:pt x="0" y="1"/>
                            <a:pt x="0" y="1"/>
                            <a:pt x="0" y="1"/>
                          </a:cubicBezTo>
                          <a:cubicBezTo>
                            <a:pt x="0" y="1"/>
                            <a:pt x="0"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29" name="Freeform 158"/>
                    <p:cNvSpPr>
                      <a:spLocks/>
                    </p:cNvSpPr>
                    <p:nvPr/>
                  </p:nvSpPr>
                  <p:spPr bwMode="auto">
                    <a:xfrm>
                      <a:off x="4849962" y="1120781"/>
                      <a:ext cx="168230" cy="176932"/>
                    </a:xfrm>
                    <a:custGeom>
                      <a:avLst/>
                      <a:gdLst>
                        <a:gd name="T0" fmla="*/ 41 w 42"/>
                        <a:gd name="T1" fmla="*/ 44 h 44"/>
                        <a:gd name="T2" fmla="*/ 40 w 42"/>
                        <a:gd name="T3" fmla="*/ 44 h 44"/>
                        <a:gd name="T4" fmla="*/ 0 w 42"/>
                        <a:gd name="T5" fmla="*/ 1 h 44"/>
                        <a:gd name="T6" fmla="*/ 0 w 42"/>
                        <a:gd name="T7" fmla="*/ 0 h 44"/>
                        <a:gd name="T8" fmla="*/ 1 w 42"/>
                        <a:gd name="T9" fmla="*/ 0 h 44"/>
                        <a:gd name="T10" fmla="*/ 42 w 42"/>
                        <a:gd name="T11" fmla="*/ 42 h 44"/>
                        <a:gd name="T12" fmla="*/ 42 w 42"/>
                        <a:gd name="T13" fmla="*/ 44 h 44"/>
                        <a:gd name="T14" fmla="*/ 41 w 4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4">
                          <a:moveTo>
                            <a:pt x="41" y="44"/>
                          </a:moveTo>
                          <a:cubicBezTo>
                            <a:pt x="41" y="44"/>
                            <a:pt x="41" y="44"/>
                            <a:pt x="40" y="44"/>
                          </a:cubicBezTo>
                          <a:cubicBezTo>
                            <a:pt x="0" y="1"/>
                            <a:pt x="0" y="1"/>
                            <a:pt x="0" y="1"/>
                          </a:cubicBezTo>
                          <a:cubicBezTo>
                            <a:pt x="0" y="1"/>
                            <a:pt x="0" y="0"/>
                            <a:pt x="0" y="0"/>
                          </a:cubicBezTo>
                          <a:cubicBezTo>
                            <a:pt x="0" y="0"/>
                            <a:pt x="1" y="0"/>
                            <a:pt x="1" y="0"/>
                          </a:cubicBezTo>
                          <a:cubicBezTo>
                            <a:pt x="42" y="42"/>
                            <a:pt x="42" y="42"/>
                            <a:pt x="42" y="42"/>
                          </a:cubicBezTo>
                          <a:cubicBezTo>
                            <a:pt x="42" y="43"/>
                            <a:pt x="42" y="43"/>
                            <a:pt x="42" y="44"/>
                          </a:cubicBezTo>
                          <a:cubicBezTo>
                            <a:pt x="42" y="44"/>
                            <a:pt x="41" y="44"/>
                            <a:pt x="41" y="4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30" name="Freeform 159"/>
                    <p:cNvSpPr>
                      <a:spLocks/>
                    </p:cNvSpPr>
                    <p:nvPr/>
                  </p:nvSpPr>
                  <p:spPr bwMode="auto">
                    <a:xfrm>
                      <a:off x="4913774" y="1114980"/>
                      <a:ext cx="104419" cy="182733"/>
                    </a:xfrm>
                    <a:custGeom>
                      <a:avLst/>
                      <a:gdLst>
                        <a:gd name="T0" fmla="*/ 25 w 26"/>
                        <a:gd name="T1" fmla="*/ 45 h 45"/>
                        <a:gd name="T2" fmla="*/ 24 w 26"/>
                        <a:gd name="T3" fmla="*/ 45 h 45"/>
                        <a:gd name="T4" fmla="*/ 0 w 26"/>
                        <a:gd name="T5" fmla="*/ 1 h 45"/>
                        <a:gd name="T6" fmla="*/ 1 w 26"/>
                        <a:gd name="T7" fmla="*/ 0 h 45"/>
                        <a:gd name="T8" fmla="*/ 2 w 26"/>
                        <a:gd name="T9" fmla="*/ 0 h 45"/>
                        <a:gd name="T10" fmla="*/ 26 w 26"/>
                        <a:gd name="T11" fmla="*/ 44 h 45"/>
                        <a:gd name="T12" fmla="*/ 26 w 26"/>
                        <a:gd name="T13" fmla="*/ 45 h 45"/>
                        <a:gd name="T14" fmla="*/ 25 w 26"/>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5">
                          <a:moveTo>
                            <a:pt x="25" y="45"/>
                          </a:moveTo>
                          <a:cubicBezTo>
                            <a:pt x="25" y="45"/>
                            <a:pt x="24" y="45"/>
                            <a:pt x="24" y="45"/>
                          </a:cubicBezTo>
                          <a:cubicBezTo>
                            <a:pt x="0" y="1"/>
                            <a:pt x="0" y="1"/>
                            <a:pt x="0" y="1"/>
                          </a:cubicBezTo>
                          <a:cubicBezTo>
                            <a:pt x="0" y="1"/>
                            <a:pt x="0" y="0"/>
                            <a:pt x="1" y="0"/>
                          </a:cubicBezTo>
                          <a:cubicBezTo>
                            <a:pt x="1" y="0"/>
                            <a:pt x="2" y="0"/>
                            <a:pt x="2" y="0"/>
                          </a:cubicBezTo>
                          <a:cubicBezTo>
                            <a:pt x="26" y="44"/>
                            <a:pt x="26" y="44"/>
                            <a:pt x="26" y="44"/>
                          </a:cubicBezTo>
                          <a:cubicBezTo>
                            <a:pt x="26" y="44"/>
                            <a:pt x="26" y="45"/>
                            <a:pt x="26" y="45"/>
                          </a:cubicBezTo>
                          <a:cubicBezTo>
                            <a:pt x="25" y="45"/>
                            <a:pt x="25" y="45"/>
                            <a:pt x="25"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31" name="Freeform 160"/>
                    <p:cNvSpPr>
                      <a:spLocks/>
                    </p:cNvSpPr>
                    <p:nvPr/>
                  </p:nvSpPr>
                  <p:spPr bwMode="auto">
                    <a:xfrm>
                      <a:off x="4977585" y="1114980"/>
                      <a:ext cx="40607" cy="182733"/>
                    </a:xfrm>
                    <a:custGeom>
                      <a:avLst/>
                      <a:gdLst>
                        <a:gd name="T0" fmla="*/ 9 w 10"/>
                        <a:gd name="T1" fmla="*/ 45 h 45"/>
                        <a:gd name="T2" fmla="*/ 8 w 10"/>
                        <a:gd name="T3" fmla="*/ 44 h 45"/>
                        <a:gd name="T4" fmla="*/ 0 w 10"/>
                        <a:gd name="T5" fmla="*/ 1 h 45"/>
                        <a:gd name="T6" fmla="*/ 1 w 10"/>
                        <a:gd name="T7" fmla="*/ 0 h 45"/>
                        <a:gd name="T8" fmla="*/ 2 w 10"/>
                        <a:gd name="T9" fmla="*/ 0 h 45"/>
                        <a:gd name="T10" fmla="*/ 10 w 10"/>
                        <a:gd name="T11" fmla="*/ 44 h 45"/>
                        <a:gd name="T12" fmla="*/ 9 w 10"/>
                        <a:gd name="T13" fmla="*/ 45 h 45"/>
                        <a:gd name="T14" fmla="*/ 9 w 10"/>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5">
                          <a:moveTo>
                            <a:pt x="9" y="45"/>
                          </a:moveTo>
                          <a:cubicBezTo>
                            <a:pt x="9" y="45"/>
                            <a:pt x="8" y="45"/>
                            <a:pt x="8" y="44"/>
                          </a:cubicBezTo>
                          <a:cubicBezTo>
                            <a:pt x="0" y="1"/>
                            <a:pt x="0" y="1"/>
                            <a:pt x="0" y="1"/>
                          </a:cubicBezTo>
                          <a:cubicBezTo>
                            <a:pt x="0" y="0"/>
                            <a:pt x="0" y="0"/>
                            <a:pt x="1" y="0"/>
                          </a:cubicBezTo>
                          <a:cubicBezTo>
                            <a:pt x="1" y="0"/>
                            <a:pt x="2" y="0"/>
                            <a:pt x="2" y="0"/>
                          </a:cubicBezTo>
                          <a:cubicBezTo>
                            <a:pt x="10" y="44"/>
                            <a:pt x="10" y="44"/>
                            <a:pt x="10" y="44"/>
                          </a:cubicBezTo>
                          <a:cubicBezTo>
                            <a:pt x="10" y="44"/>
                            <a:pt x="10" y="45"/>
                            <a:pt x="9" y="45"/>
                          </a:cubicBezTo>
                          <a:cubicBezTo>
                            <a:pt x="9" y="45"/>
                            <a:pt x="9" y="45"/>
                            <a:pt x="9"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32" name="Freeform 161"/>
                    <p:cNvSpPr>
                      <a:spLocks/>
                    </p:cNvSpPr>
                    <p:nvPr/>
                  </p:nvSpPr>
                  <p:spPr bwMode="auto">
                    <a:xfrm>
                      <a:off x="5012392" y="1114980"/>
                      <a:ext cx="40607" cy="182733"/>
                    </a:xfrm>
                    <a:custGeom>
                      <a:avLst/>
                      <a:gdLst>
                        <a:gd name="T0" fmla="*/ 1 w 10"/>
                        <a:gd name="T1" fmla="*/ 45 h 45"/>
                        <a:gd name="T2" fmla="*/ 1 w 10"/>
                        <a:gd name="T3" fmla="*/ 45 h 45"/>
                        <a:gd name="T4" fmla="*/ 0 w 10"/>
                        <a:gd name="T5" fmla="*/ 44 h 45"/>
                        <a:gd name="T6" fmla="*/ 8 w 10"/>
                        <a:gd name="T7" fmla="*/ 0 h 45"/>
                        <a:gd name="T8" fmla="*/ 9 w 10"/>
                        <a:gd name="T9" fmla="*/ 0 h 45"/>
                        <a:gd name="T10" fmla="*/ 10 w 10"/>
                        <a:gd name="T11" fmla="*/ 1 h 45"/>
                        <a:gd name="T12" fmla="*/ 2 w 10"/>
                        <a:gd name="T13" fmla="*/ 44 h 45"/>
                        <a:gd name="T14" fmla="*/ 1 w 10"/>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5">
                          <a:moveTo>
                            <a:pt x="1" y="45"/>
                          </a:moveTo>
                          <a:cubicBezTo>
                            <a:pt x="1" y="45"/>
                            <a:pt x="1" y="45"/>
                            <a:pt x="1" y="45"/>
                          </a:cubicBezTo>
                          <a:cubicBezTo>
                            <a:pt x="0" y="45"/>
                            <a:pt x="0" y="44"/>
                            <a:pt x="0" y="44"/>
                          </a:cubicBezTo>
                          <a:cubicBezTo>
                            <a:pt x="8" y="0"/>
                            <a:pt x="8" y="0"/>
                            <a:pt x="8" y="0"/>
                          </a:cubicBezTo>
                          <a:cubicBezTo>
                            <a:pt x="8" y="0"/>
                            <a:pt x="9" y="0"/>
                            <a:pt x="9" y="0"/>
                          </a:cubicBezTo>
                          <a:cubicBezTo>
                            <a:pt x="10" y="0"/>
                            <a:pt x="10" y="0"/>
                            <a:pt x="10" y="1"/>
                          </a:cubicBezTo>
                          <a:cubicBezTo>
                            <a:pt x="2" y="44"/>
                            <a:pt x="2" y="44"/>
                            <a:pt x="2" y="44"/>
                          </a:cubicBezTo>
                          <a:cubicBezTo>
                            <a:pt x="2" y="45"/>
                            <a:pt x="2" y="45"/>
                            <a:pt x="1"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33" name="Freeform 162"/>
                    <p:cNvSpPr>
                      <a:spLocks/>
                    </p:cNvSpPr>
                    <p:nvPr/>
                  </p:nvSpPr>
                  <p:spPr bwMode="auto">
                    <a:xfrm>
                      <a:off x="5012392" y="1114980"/>
                      <a:ext cx="104419" cy="182733"/>
                    </a:xfrm>
                    <a:custGeom>
                      <a:avLst/>
                      <a:gdLst>
                        <a:gd name="T0" fmla="*/ 1 w 26"/>
                        <a:gd name="T1" fmla="*/ 45 h 45"/>
                        <a:gd name="T2" fmla="*/ 1 w 26"/>
                        <a:gd name="T3" fmla="*/ 45 h 45"/>
                        <a:gd name="T4" fmla="*/ 0 w 26"/>
                        <a:gd name="T5" fmla="*/ 44 h 45"/>
                        <a:gd name="T6" fmla="*/ 24 w 26"/>
                        <a:gd name="T7" fmla="*/ 0 h 45"/>
                        <a:gd name="T8" fmla="*/ 26 w 26"/>
                        <a:gd name="T9" fmla="*/ 0 h 45"/>
                        <a:gd name="T10" fmla="*/ 26 w 26"/>
                        <a:gd name="T11" fmla="*/ 1 h 45"/>
                        <a:gd name="T12" fmla="*/ 2 w 26"/>
                        <a:gd name="T13" fmla="*/ 45 h 45"/>
                        <a:gd name="T14" fmla="*/ 1 w 26"/>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5">
                          <a:moveTo>
                            <a:pt x="1" y="45"/>
                          </a:moveTo>
                          <a:cubicBezTo>
                            <a:pt x="1" y="45"/>
                            <a:pt x="1" y="45"/>
                            <a:pt x="1" y="45"/>
                          </a:cubicBezTo>
                          <a:cubicBezTo>
                            <a:pt x="0" y="45"/>
                            <a:pt x="0" y="44"/>
                            <a:pt x="0" y="44"/>
                          </a:cubicBezTo>
                          <a:cubicBezTo>
                            <a:pt x="24" y="0"/>
                            <a:pt x="24" y="0"/>
                            <a:pt x="24" y="0"/>
                          </a:cubicBezTo>
                          <a:cubicBezTo>
                            <a:pt x="25" y="0"/>
                            <a:pt x="25" y="0"/>
                            <a:pt x="26" y="0"/>
                          </a:cubicBezTo>
                          <a:cubicBezTo>
                            <a:pt x="26" y="0"/>
                            <a:pt x="26" y="1"/>
                            <a:pt x="26" y="1"/>
                          </a:cubicBezTo>
                          <a:cubicBezTo>
                            <a:pt x="2" y="45"/>
                            <a:pt x="2" y="45"/>
                            <a:pt x="2" y="45"/>
                          </a:cubicBezTo>
                          <a:cubicBezTo>
                            <a:pt x="2" y="45"/>
                            <a:pt x="1" y="45"/>
                            <a:pt x="1"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34" name="Freeform 163"/>
                    <p:cNvSpPr>
                      <a:spLocks/>
                    </p:cNvSpPr>
                    <p:nvPr/>
                  </p:nvSpPr>
                  <p:spPr bwMode="auto">
                    <a:xfrm>
                      <a:off x="5012392" y="1120781"/>
                      <a:ext cx="174031" cy="176932"/>
                    </a:xfrm>
                    <a:custGeom>
                      <a:avLst/>
                      <a:gdLst>
                        <a:gd name="T0" fmla="*/ 1 w 43"/>
                        <a:gd name="T1" fmla="*/ 44 h 44"/>
                        <a:gd name="T2" fmla="*/ 0 w 43"/>
                        <a:gd name="T3" fmla="*/ 44 h 44"/>
                        <a:gd name="T4" fmla="*/ 0 w 43"/>
                        <a:gd name="T5" fmla="*/ 42 h 44"/>
                        <a:gd name="T6" fmla="*/ 41 w 43"/>
                        <a:gd name="T7" fmla="*/ 0 h 44"/>
                        <a:gd name="T8" fmla="*/ 42 w 43"/>
                        <a:gd name="T9" fmla="*/ 0 h 44"/>
                        <a:gd name="T10" fmla="*/ 42 w 43"/>
                        <a:gd name="T11" fmla="*/ 1 h 44"/>
                        <a:gd name="T12" fmla="*/ 2 w 43"/>
                        <a:gd name="T13" fmla="*/ 44 h 44"/>
                        <a:gd name="T14" fmla="*/ 1 w 43"/>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4">
                          <a:moveTo>
                            <a:pt x="1" y="44"/>
                          </a:moveTo>
                          <a:cubicBezTo>
                            <a:pt x="1" y="44"/>
                            <a:pt x="1" y="44"/>
                            <a:pt x="0" y="44"/>
                          </a:cubicBezTo>
                          <a:cubicBezTo>
                            <a:pt x="0" y="43"/>
                            <a:pt x="0" y="43"/>
                            <a:pt x="0" y="42"/>
                          </a:cubicBezTo>
                          <a:cubicBezTo>
                            <a:pt x="41" y="0"/>
                            <a:pt x="41" y="0"/>
                            <a:pt x="41" y="0"/>
                          </a:cubicBezTo>
                          <a:cubicBezTo>
                            <a:pt x="41" y="0"/>
                            <a:pt x="42" y="0"/>
                            <a:pt x="42" y="0"/>
                          </a:cubicBezTo>
                          <a:cubicBezTo>
                            <a:pt x="43" y="0"/>
                            <a:pt x="43" y="1"/>
                            <a:pt x="42" y="1"/>
                          </a:cubicBezTo>
                          <a:cubicBezTo>
                            <a:pt x="2" y="44"/>
                            <a:pt x="2" y="44"/>
                            <a:pt x="2" y="44"/>
                          </a:cubicBezTo>
                          <a:cubicBezTo>
                            <a:pt x="2" y="44"/>
                            <a:pt x="1" y="44"/>
                            <a:pt x="1" y="4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35" name="Freeform 164"/>
                    <p:cNvSpPr>
                      <a:spLocks/>
                    </p:cNvSpPr>
                    <p:nvPr/>
                  </p:nvSpPr>
                  <p:spPr bwMode="auto">
                    <a:xfrm>
                      <a:off x="4852863" y="972854"/>
                      <a:ext cx="327759" cy="150827"/>
                    </a:xfrm>
                    <a:custGeom>
                      <a:avLst/>
                      <a:gdLst>
                        <a:gd name="T0" fmla="*/ 8 w 81"/>
                        <a:gd name="T1" fmla="*/ 31 h 37"/>
                        <a:gd name="T2" fmla="*/ 16 w 81"/>
                        <a:gd name="T3" fmla="*/ 36 h 37"/>
                        <a:gd name="T4" fmla="*/ 24 w 81"/>
                        <a:gd name="T5" fmla="*/ 31 h 37"/>
                        <a:gd name="T6" fmla="*/ 32 w 81"/>
                        <a:gd name="T7" fmla="*/ 36 h 37"/>
                        <a:gd name="T8" fmla="*/ 40 w 81"/>
                        <a:gd name="T9" fmla="*/ 31 h 37"/>
                        <a:gd name="T10" fmla="*/ 48 w 81"/>
                        <a:gd name="T11" fmla="*/ 36 h 37"/>
                        <a:gd name="T12" fmla="*/ 56 w 81"/>
                        <a:gd name="T13" fmla="*/ 31 h 37"/>
                        <a:gd name="T14" fmla="*/ 64 w 81"/>
                        <a:gd name="T15" fmla="*/ 36 h 37"/>
                        <a:gd name="T16" fmla="*/ 72 w 81"/>
                        <a:gd name="T17" fmla="*/ 31 h 37"/>
                        <a:gd name="T18" fmla="*/ 81 w 81"/>
                        <a:gd name="T19" fmla="*/ 37 h 37"/>
                        <a:gd name="T20" fmla="*/ 40 w 81"/>
                        <a:gd name="T21" fmla="*/ 0 h 37"/>
                        <a:gd name="T22" fmla="*/ 0 w 81"/>
                        <a:gd name="T23" fmla="*/ 37 h 37"/>
                        <a:gd name="T24" fmla="*/ 8 w 81"/>
                        <a:gd name="T25"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37">
                          <a:moveTo>
                            <a:pt x="8" y="31"/>
                          </a:moveTo>
                          <a:cubicBezTo>
                            <a:pt x="12" y="31"/>
                            <a:pt x="14" y="33"/>
                            <a:pt x="16" y="36"/>
                          </a:cubicBezTo>
                          <a:cubicBezTo>
                            <a:pt x="18" y="33"/>
                            <a:pt x="21" y="31"/>
                            <a:pt x="24" y="31"/>
                          </a:cubicBezTo>
                          <a:cubicBezTo>
                            <a:pt x="28" y="31"/>
                            <a:pt x="30" y="33"/>
                            <a:pt x="32" y="36"/>
                          </a:cubicBezTo>
                          <a:cubicBezTo>
                            <a:pt x="34" y="33"/>
                            <a:pt x="37" y="31"/>
                            <a:pt x="40" y="31"/>
                          </a:cubicBezTo>
                          <a:cubicBezTo>
                            <a:pt x="43" y="31"/>
                            <a:pt x="46" y="33"/>
                            <a:pt x="48" y="36"/>
                          </a:cubicBezTo>
                          <a:cubicBezTo>
                            <a:pt x="50" y="33"/>
                            <a:pt x="53" y="31"/>
                            <a:pt x="56" y="31"/>
                          </a:cubicBezTo>
                          <a:cubicBezTo>
                            <a:pt x="59" y="31"/>
                            <a:pt x="62" y="33"/>
                            <a:pt x="64" y="36"/>
                          </a:cubicBezTo>
                          <a:cubicBezTo>
                            <a:pt x="66" y="33"/>
                            <a:pt x="69" y="31"/>
                            <a:pt x="72" y="31"/>
                          </a:cubicBezTo>
                          <a:cubicBezTo>
                            <a:pt x="76" y="31"/>
                            <a:pt x="79" y="33"/>
                            <a:pt x="81" y="37"/>
                          </a:cubicBezTo>
                          <a:cubicBezTo>
                            <a:pt x="78" y="16"/>
                            <a:pt x="61" y="0"/>
                            <a:pt x="40" y="0"/>
                          </a:cubicBezTo>
                          <a:cubicBezTo>
                            <a:pt x="19" y="0"/>
                            <a:pt x="2" y="16"/>
                            <a:pt x="0" y="37"/>
                          </a:cubicBezTo>
                          <a:cubicBezTo>
                            <a:pt x="1" y="33"/>
                            <a:pt x="4" y="31"/>
                            <a:pt x="8" y="31"/>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36" name="Freeform 165"/>
                    <p:cNvSpPr>
                      <a:spLocks/>
                    </p:cNvSpPr>
                    <p:nvPr/>
                  </p:nvSpPr>
                  <p:spPr bwMode="auto">
                    <a:xfrm>
                      <a:off x="4852863" y="972854"/>
                      <a:ext cx="171131" cy="150827"/>
                    </a:xfrm>
                    <a:custGeom>
                      <a:avLst/>
                      <a:gdLst>
                        <a:gd name="T0" fmla="*/ 42 w 42"/>
                        <a:gd name="T1" fmla="*/ 0 h 37"/>
                        <a:gd name="T2" fmla="*/ 40 w 42"/>
                        <a:gd name="T3" fmla="*/ 0 h 37"/>
                        <a:gd name="T4" fmla="*/ 0 w 42"/>
                        <a:gd name="T5" fmla="*/ 37 h 37"/>
                        <a:gd name="T6" fmla="*/ 8 w 42"/>
                        <a:gd name="T7" fmla="*/ 31 h 37"/>
                        <a:gd name="T8" fmla="*/ 16 w 42"/>
                        <a:gd name="T9" fmla="*/ 36 h 37"/>
                        <a:gd name="T10" fmla="*/ 42 w 42"/>
                        <a:gd name="T11" fmla="*/ 0 h 37"/>
                      </a:gdLst>
                      <a:ahLst/>
                      <a:cxnLst>
                        <a:cxn ang="0">
                          <a:pos x="T0" y="T1"/>
                        </a:cxn>
                        <a:cxn ang="0">
                          <a:pos x="T2" y="T3"/>
                        </a:cxn>
                        <a:cxn ang="0">
                          <a:pos x="T4" y="T5"/>
                        </a:cxn>
                        <a:cxn ang="0">
                          <a:pos x="T6" y="T7"/>
                        </a:cxn>
                        <a:cxn ang="0">
                          <a:pos x="T8" y="T9"/>
                        </a:cxn>
                        <a:cxn ang="0">
                          <a:pos x="T10" y="T11"/>
                        </a:cxn>
                      </a:cxnLst>
                      <a:rect l="0" t="0" r="r" b="b"/>
                      <a:pathLst>
                        <a:path w="42" h="37">
                          <a:moveTo>
                            <a:pt x="42" y="0"/>
                          </a:moveTo>
                          <a:cubicBezTo>
                            <a:pt x="42" y="0"/>
                            <a:pt x="41" y="0"/>
                            <a:pt x="40" y="0"/>
                          </a:cubicBezTo>
                          <a:cubicBezTo>
                            <a:pt x="19" y="0"/>
                            <a:pt x="2" y="16"/>
                            <a:pt x="0" y="37"/>
                          </a:cubicBezTo>
                          <a:cubicBezTo>
                            <a:pt x="1" y="33"/>
                            <a:pt x="4" y="31"/>
                            <a:pt x="8" y="31"/>
                          </a:cubicBezTo>
                          <a:cubicBezTo>
                            <a:pt x="12" y="31"/>
                            <a:pt x="14" y="33"/>
                            <a:pt x="16" y="36"/>
                          </a:cubicBezTo>
                          <a:cubicBezTo>
                            <a:pt x="18" y="20"/>
                            <a:pt x="28" y="7"/>
                            <a:pt x="42" y="0"/>
                          </a:cubicBezTo>
                          <a:close/>
                        </a:path>
                      </a:pathLst>
                    </a:custGeom>
                    <a:solidFill>
                      <a:srgbClr val="14A0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sp>
                <p:nvSpPr>
                  <p:cNvPr id="285" name="Freeform 114"/>
                  <p:cNvSpPr>
                    <a:spLocks/>
                  </p:cNvSpPr>
                  <p:nvPr/>
                </p:nvSpPr>
                <p:spPr bwMode="auto">
                  <a:xfrm>
                    <a:off x="1659582" y="3183440"/>
                    <a:ext cx="174031" cy="182733"/>
                  </a:xfrm>
                  <a:custGeom>
                    <a:avLst/>
                    <a:gdLst>
                      <a:gd name="T0" fmla="*/ 42 w 43"/>
                      <a:gd name="T1" fmla="*/ 45 h 45"/>
                      <a:gd name="T2" fmla="*/ 41 w 43"/>
                      <a:gd name="T3" fmla="*/ 44 h 45"/>
                      <a:gd name="T4" fmla="*/ 0 w 43"/>
                      <a:gd name="T5" fmla="*/ 2 h 45"/>
                      <a:gd name="T6" fmla="*/ 0 w 43"/>
                      <a:gd name="T7" fmla="*/ 0 h 45"/>
                      <a:gd name="T8" fmla="*/ 2 w 43"/>
                      <a:gd name="T9" fmla="*/ 0 h 45"/>
                      <a:gd name="T10" fmla="*/ 42 w 43"/>
                      <a:gd name="T11" fmla="*/ 43 h 45"/>
                      <a:gd name="T12" fmla="*/ 42 w 43"/>
                      <a:gd name="T13" fmla="*/ 44 h 45"/>
                      <a:gd name="T14" fmla="*/ 42 w 43"/>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5">
                        <a:moveTo>
                          <a:pt x="42" y="45"/>
                        </a:moveTo>
                        <a:cubicBezTo>
                          <a:pt x="41" y="45"/>
                          <a:pt x="41" y="45"/>
                          <a:pt x="41" y="44"/>
                        </a:cubicBezTo>
                        <a:cubicBezTo>
                          <a:pt x="0" y="2"/>
                          <a:pt x="0" y="2"/>
                          <a:pt x="0" y="2"/>
                        </a:cubicBezTo>
                        <a:cubicBezTo>
                          <a:pt x="0" y="1"/>
                          <a:pt x="0" y="1"/>
                          <a:pt x="0" y="0"/>
                        </a:cubicBezTo>
                        <a:cubicBezTo>
                          <a:pt x="1" y="0"/>
                          <a:pt x="1" y="0"/>
                          <a:pt x="2" y="0"/>
                        </a:cubicBezTo>
                        <a:cubicBezTo>
                          <a:pt x="42" y="43"/>
                          <a:pt x="42" y="43"/>
                          <a:pt x="42" y="43"/>
                        </a:cubicBezTo>
                        <a:cubicBezTo>
                          <a:pt x="43" y="43"/>
                          <a:pt x="43" y="44"/>
                          <a:pt x="42" y="44"/>
                        </a:cubicBezTo>
                        <a:cubicBezTo>
                          <a:pt x="42" y="45"/>
                          <a:pt x="42" y="45"/>
                          <a:pt x="42"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86" name="Freeform 115"/>
                  <p:cNvSpPr>
                    <a:spLocks/>
                  </p:cNvSpPr>
                  <p:nvPr/>
                </p:nvSpPr>
                <p:spPr bwMode="auto">
                  <a:xfrm>
                    <a:off x="1729195" y="3177639"/>
                    <a:ext cx="104419" cy="188534"/>
                  </a:xfrm>
                  <a:custGeom>
                    <a:avLst/>
                    <a:gdLst>
                      <a:gd name="T0" fmla="*/ 25 w 26"/>
                      <a:gd name="T1" fmla="*/ 46 h 46"/>
                      <a:gd name="T2" fmla="*/ 24 w 26"/>
                      <a:gd name="T3" fmla="*/ 45 h 46"/>
                      <a:gd name="T4" fmla="*/ 0 w 26"/>
                      <a:gd name="T5" fmla="*/ 2 h 46"/>
                      <a:gd name="T6" fmla="*/ 0 w 26"/>
                      <a:gd name="T7" fmla="*/ 0 h 46"/>
                      <a:gd name="T8" fmla="*/ 1 w 26"/>
                      <a:gd name="T9" fmla="*/ 1 h 46"/>
                      <a:gd name="T10" fmla="*/ 25 w 26"/>
                      <a:gd name="T11" fmla="*/ 44 h 46"/>
                      <a:gd name="T12" fmla="*/ 25 w 26"/>
                      <a:gd name="T13" fmla="*/ 46 h 46"/>
                      <a:gd name="T14" fmla="*/ 25 w 26"/>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6">
                        <a:moveTo>
                          <a:pt x="25" y="46"/>
                        </a:moveTo>
                        <a:cubicBezTo>
                          <a:pt x="24" y="46"/>
                          <a:pt x="24" y="45"/>
                          <a:pt x="24" y="45"/>
                        </a:cubicBezTo>
                        <a:cubicBezTo>
                          <a:pt x="0" y="2"/>
                          <a:pt x="0" y="2"/>
                          <a:pt x="0" y="2"/>
                        </a:cubicBezTo>
                        <a:cubicBezTo>
                          <a:pt x="0" y="1"/>
                          <a:pt x="0" y="1"/>
                          <a:pt x="0" y="0"/>
                        </a:cubicBezTo>
                        <a:cubicBezTo>
                          <a:pt x="1" y="0"/>
                          <a:pt x="1" y="0"/>
                          <a:pt x="1" y="1"/>
                        </a:cubicBezTo>
                        <a:cubicBezTo>
                          <a:pt x="25" y="44"/>
                          <a:pt x="25" y="44"/>
                          <a:pt x="25" y="44"/>
                        </a:cubicBezTo>
                        <a:cubicBezTo>
                          <a:pt x="26" y="45"/>
                          <a:pt x="25" y="45"/>
                          <a:pt x="25" y="46"/>
                        </a:cubicBezTo>
                        <a:cubicBezTo>
                          <a:pt x="25" y="46"/>
                          <a:pt x="25" y="46"/>
                          <a:pt x="25" y="4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87" name="Freeform 116"/>
                  <p:cNvSpPr>
                    <a:spLocks/>
                  </p:cNvSpPr>
                  <p:nvPr/>
                </p:nvSpPr>
                <p:spPr bwMode="auto">
                  <a:xfrm>
                    <a:off x="1793006" y="3177639"/>
                    <a:ext cx="40607" cy="188534"/>
                  </a:xfrm>
                  <a:custGeom>
                    <a:avLst/>
                    <a:gdLst>
                      <a:gd name="T0" fmla="*/ 9 w 10"/>
                      <a:gd name="T1" fmla="*/ 46 h 46"/>
                      <a:gd name="T2" fmla="*/ 8 w 10"/>
                      <a:gd name="T3" fmla="*/ 45 h 46"/>
                      <a:gd name="T4" fmla="*/ 0 w 10"/>
                      <a:gd name="T5" fmla="*/ 1 h 46"/>
                      <a:gd name="T6" fmla="*/ 0 w 10"/>
                      <a:gd name="T7" fmla="*/ 0 h 46"/>
                      <a:gd name="T8" fmla="*/ 2 w 10"/>
                      <a:gd name="T9" fmla="*/ 1 h 46"/>
                      <a:gd name="T10" fmla="*/ 9 w 10"/>
                      <a:gd name="T11" fmla="*/ 45 h 46"/>
                      <a:gd name="T12" fmla="*/ 9 w 10"/>
                      <a:gd name="T13" fmla="*/ 46 h 46"/>
                      <a:gd name="T14" fmla="*/ 9 w 10"/>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6">
                        <a:moveTo>
                          <a:pt x="9" y="46"/>
                        </a:moveTo>
                        <a:cubicBezTo>
                          <a:pt x="8" y="46"/>
                          <a:pt x="8" y="45"/>
                          <a:pt x="8" y="45"/>
                        </a:cubicBezTo>
                        <a:cubicBezTo>
                          <a:pt x="0" y="1"/>
                          <a:pt x="0" y="1"/>
                          <a:pt x="0" y="1"/>
                        </a:cubicBezTo>
                        <a:cubicBezTo>
                          <a:pt x="0" y="1"/>
                          <a:pt x="0" y="0"/>
                          <a:pt x="0" y="0"/>
                        </a:cubicBezTo>
                        <a:cubicBezTo>
                          <a:pt x="1" y="0"/>
                          <a:pt x="1" y="1"/>
                          <a:pt x="2" y="1"/>
                        </a:cubicBezTo>
                        <a:cubicBezTo>
                          <a:pt x="9" y="45"/>
                          <a:pt x="9" y="45"/>
                          <a:pt x="9" y="45"/>
                        </a:cubicBezTo>
                        <a:cubicBezTo>
                          <a:pt x="10" y="45"/>
                          <a:pt x="9" y="46"/>
                          <a:pt x="9" y="46"/>
                        </a:cubicBezTo>
                        <a:cubicBezTo>
                          <a:pt x="9" y="46"/>
                          <a:pt x="9" y="46"/>
                          <a:pt x="9" y="4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88" name="Freeform 117"/>
                  <p:cNvSpPr>
                    <a:spLocks/>
                  </p:cNvSpPr>
                  <p:nvPr/>
                </p:nvSpPr>
                <p:spPr bwMode="auto">
                  <a:xfrm>
                    <a:off x="1824912" y="3177639"/>
                    <a:ext cx="40607" cy="188534"/>
                  </a:xfrm>
                  <a:custGeom>
                    <a:avLst/>
                    <a:gdLst>
                      <a:gd name="T0" fmla="*/ 1 w 10"/>
                      <a:gd name="T1" fmla="*/ 46 h 46"/>
                      <a:gd name="T2" fmla="*/ 0 w 10"/>
                      <a:gd name="T3" fmla="*/ 46 h 46"/>
                      <a:gd name="T4" fmla="*/ 0 w 10"/>
                      <a:gd name="T5" fmla="*/ 45 h 46"/>
                      <a:gd name="T6" fmla="*/ 8 w 10"/>
                      <a:gd name="T7" fmla="*/ 1 h 46"/>
                      <a:gd name="T8" fmla="*/ 9 w 10"/>
                      <a:gd name="T9" fmla="*/ 0 h 46"/>
                      <a:gd name="T10" fmla="*/ 9 w 10"/>
                      <a:gd name="T11" fmla="*/ 1 h 46"/>
                      <a:gd name="T12" fmla="*/ 1 w 10"/>
                      <a:gd name="T13" fmla="*/ 45 h 46"/>
                      <a:gd name="T14" fmla="*/ 1 w 10"/>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6">
                        <a:moveTo>
                          <a:pt x="1" y="46"/>
                        </a:moveTo>
                        <a:cubicBezTo>
                          <a:pt x="1" y="46"/>
                          <a:pt x="0" y="46"/>
                          <a:pt x="0" y="46"/>
                        </a:cubicBezTo>
                        <a:cubicBezTo>
                          <a:pt x="0" y="46"/>
                          <a:pt x="0" y="45"/>
                          <a:pt x="0" y="45"/>
                        </a:cubicBezTo>
                        <a:cubicBezTo>
                          <a:pt x="8" y="1"/>
                          <a:pt x="8" y="1"/>
                          <a:pt x="8" y="1"/>
                        </a:cubicBezTo>
                        <a:cubicBezTo>
                          <a:pt x="8" y="1"/>
                          <a:pt x="8" y="0"/>
                          <a:pt x="9" y="0"/>
                        </a:cubicBezTo>
                        <a:cubicBezTo>
                          <a:pt x="9" y="0"/>
                          <a:pt x="10" y="1"/>
                          <a:pt x="9" y="1"/>
                        </a:cubicBezTo>
                        <a:cubicBezTo>
                          <a:pt x="1" y="45"/>
                          <a:pt x="1" y="45"/>
                          <a:pt x="1" y="45"/>
                        </a:cubicBezTo>
                        <a:cubicBezTo>
                          <a:pt x="1" y="45"/>
                          <a:pt x="1" y="46"/>
                          <a:pt x="1" y="4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89" name="Freeform 118"/>
                  <p:cNvSpPr>
                    <a:spLocks/>
                  </p:cNvSpPr>
                  <p:nvPr/>
                </p:nvSpPr>
                <p:spPr bwMode="auto">
                  <a:xfrm>
                    <a:off x="1822011" y="3177639"/>
                    <a:ext cx="110220" cy="188534"/>
                  </a:xfrm>
                  <a:custGeom>
                    <a:avLst/>
                    <a:gdLst>
                      <a:gd name="T0" fmla="*/ 2 w 27"/>
                      <a:gd name="T1" fmla="*/ 46 h 46"/>
                      <a:gd name="T2" fmla="*/ 1 w 27"/>
                      <a:gd name="T3" fmla="*/ 46 h 46"/>
                      <a:gd name="T4" fmla="*/ 1 w 27"/>
                      <a:gd name="T5" fmla="*/ 44 h 46"/>
                      <a:gd name="T6" fmla="*/ 25 w 27"/>
                      <a:gd name="T7" fmla="*/ 1 h 46"/>
                      <a:gd name="T8" fmla="*/ 26 w 27"/>
                      <a:gd name="T9" fmla="*/ 0 h 46"/>
                      <a:gd name="T10" fmla="*/ 26 w 27"/>
                      <a:gd name="T11" fmla="*/ 2 h 46"/>
                      <a:gd name="T12" fmla="*/ 2 w 27"/>
                      <a:gd name="T13" fmla="*/ 45 h 46"/>
                      <a:gd name="T14" fmla="*/ 2 w 27"/>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46">
                        <a:moveTo>
                          <a:pt x="2" y="46"/>
                        </a:moveTo>
                        <a:cubicBezTo>
                          <a:pt x="1" y="46"/>
                          <a:pt x="1" y="46"/>
                          <a:pt x="1" y="46"/>
                        </a:cubicBezTo>
                        <a:cubicBezTo>
                          <a:pt x="1" y="45"/>
                          <a:pt x="0" y="45"/>
                          <a:pt x="1" y="44"/>
                        </a:cubicBezTo>
                        <a:cubicBezTo>
                          <a:pt x="25" y="1"/>
                          <a:pt x="25" y="1"/>
                          <a:pt x="25" y="1"/>
                        </a:cubicBezTo>
                        <a:cubicBezTo>
                          <a:pt x="25" y="0"/>
                          <a:pt x="26" y="0"/>
                          <a:pt x="26" y="0"/>
                        </a:cubicBezTo>
                        <a:cubicBezTo>
                          <a:pt x="26" y="1"/>
                          <a:pt x="27" y="1"/>
                          <a:pt x="26" y="2"/>
                        </a:cubicBezTo>
                        <a:cubicBezTo>
                          <a:pt x="2" y="45"/>
                          <a:pt x="2" y="45"/>
                          <a:pt x="2" y="45"/>
                        </a:cubicBezTo>
                        <a:cubicBezTo>
                          <a:pt x="2" y="45"/>
                          <a:pt x="2" y="46"/>
                          <a:pt x="2" y="4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90" name="Freeform 119"/>
                  <p:cNvSpPr>
                    <a:spLocks/>
                  </p:cNvSpPr>
                  <p:nvPr/>
                </p:nvSpPr>
                <p:spPr bwMode="auto">
                  <a:xfrm>
                    <a:off x="1824912" y="3183440"/>
                    <a:ext cx="171131" cy="182733"/>
                  </a:xfrm>
                  <a:custGeom>
                    <a:avLst/>
                    <a:gdLst>
                      <a:gd name="T0" fmla="*/ 1 w 42"/>
                      <a:gd name="T1" fmla="*/ 45 h 45"/>
                      <a:gd name="T2" fmla="*/ 0 w 42"/>
                      <a:gd name="T3" fmla="*/ 44 h 45"/>
                      <a:gd name="T4" fmla="*/ 0 w 42"/>
                      <a:gd name="T5" fmla="*/ 43 h 45"/>
                      <a:gd name="T6" fmla="*/ 40 w 42"/>
                      <a:gd name="T7" fmla="*/ 0 h 45"/>
                      <a:gd name="T8" fmla="*/ 42 w 42"/>
                      <a:gd name="T9" fmla="*/ 0 h 45"/>
                      <a:gd name="T10" fmla="*/ 42 w 42"/>
                      <a:gd name="T11" fmla="*/ 2 h 45"/>
                      <a:gd name="T12" fmla="*/ 1 w 42"/>
                      <a:gd name="T13" fmla="*/ 44 h 45"/>
                      <a:gd name="T14" fmla="*/ 1 w 42"/>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5">
                        <a:moveTo>
                          <a:pt x="1" y="45"/>
                        </a:moveTo>
                        <a:cubicBezTo>
                          <a:pt x="0" y="45"/>
                          <a:pt x="0" y="45"/>
                          <a:pt x="0" y="44"/>
                        </a:cubicBezTo>
                        <a:cubicBezTo>
                          <a:pt x="0" y="44"/>
                          <a:pt x="0" y="43"/>
                          <a:pt x="0" y="43"/>
                        </a:cubicBezTo>
                        <a:cubicBezTo>
                          <a:pt x="40" y="0"/>
                          <a:pt x="40" y="0"/>
                          <a:pt x="40" y="0"/>
                        </a:cubicBezTo>
                        <a:cubicBezTo>
                          <a:pt x="41" y="0"/>
                          <a:pt x="41" y="0"/>
                          <a:pt x="42" y="0"/>
                        </a:cubicBezTo>
                        <a:cubicBezTo>
                          <a:pt x="42" y="1"/>
                          <a:pt x="42" y="1"/>
                          <a:pt x="42" y="2"/>
                        </a:cubicBezTo>
                        <a:cubicBezTo>
                          <a:pt x="1" y="44"/>
                          <a:pt x="1" y="44"/>
                          <a:pt x="1" y="44"/>
                        </a:cubicBezTo>
                        <a:cubicBezTo>
                          <a:pt x="1" y="45"/>
                          <a:pt x="1" y="45"/>
                          <a:pt x="1"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91" name="Freeform 120"/>
                  <p:cNvSpPr>
                    <a:spLocks/>
                  </p:cNvSpPr>
                  <p:nvPr/>
                </p:nvSpPr>
                <p:spPr bwMode="auto">
                  <a:xfrm>
                    <a:off x="1662483" y="3041314"/>
                    <a:ext cx="330660" cy="145026"/>
                  </a:xfrm>
                  <a:custGeom>
                    <a:avLst/>
                    <a:gdLst>
                      <a:gd name="T0" fmla="*/ 9 w 81"/>
                      <a:gd name="T1" fmla="*/ 31 h 36"/>
                      <a:gd name="T2" fmla="*/ 17 w 81"/>
                      <a:gd name="T3" fmla="*/ 35 h 36"/>
                      <a:gd name="T4" fmla="*/ 25 w 81"/>
                      <a:gd name="T5" fmla="*/ 31 h 36"/>
                      <a:gd name="T6" fmla="*/ 33 w 81"/>
                      <a:gd name="T7" fmla="*/ 35 h 36"/>
                      <a:gd name="T8" fmla="*/ 41 w 81"/>
                      <a:gd name="T9" fmla="*/ 31 h 36"/>
                      <a:gd name="T10" fmla="*/ 49 w 81"/>
                      <a:gd name="T11" fmla="*/ 35 h 36"/>
                      <a:gd name="T12" fmla="*/ 57 w 81"/>
                      <a:gd name="T13" fmla="*/ 31 h 36"/>
                      <a:gd name="T14" fmla="*/ 65 w 81"/>
                      <a:gd name="T15" fmla="*/ 35 h 36"/>
                      <a:gd name="T16" fmla="*/ 73 w 81"/>
                      <a:gd name="T17" fmla="*/ 31 h 36"/>
                      <a:gd name="T18" fmla="*/ 81 w 81"/>
                      <a:gd name="T19" fmla="*/ 36 h 36"/>
                      <a:gd name="T20" fmla="*/ 41 w 81"/>
                      <a:gd name="T21" fmla="*/ 0 h 36"/>
                      <a:gd name="T22" fmla="*/ 0 w 81"/>
                      <a:gd name="T23" fmla="*/ 36 h 36"/>
                      <a:gd name="T24" fmla="*/ 9 w 81"/>
                      <a:gd name="T25"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36">
                        <a:moveTo>
                          <a:pt x="9" y="31"/>
                        </a:moveTo>
                        <a:cubicBezTo>
                          <a:pt x="12" y="31"/>
                          <a:pt x="15" y="33"/>
                          <a:pt x="17" y="35"/>
                        </a:cubicBezTo>
                        <a:cubicBezTo>
                          <a:pt x="18" y="33"/>
                          <a:pt x="21" y="31"/>
                          <a:pt x="25" y="31"/>
                        </a:cubicBezTo>
                        <a:cubicBezTo>
                          <a:pt x="28" y="31"/>
                          <a:pt x="31" y="33"/>
                          <a:pt x="33" y="35"/>
                        </a:cubicBezTo>
                        <a:cubicBezTo>
                          <a:pt x="34" y="33"/>
                          <a:pt x="37" y="31"/>
                          <a:pt x="41" y="31"/>
                        </a:cubicBezTo>
                        <a:cubicBezTo>
                          <a:pt x="44" y="31"/>
                          <a:pt x="47" y="33"/>
                          <a:pt x="49" y="35"/>
                        </a:cubicBezTo>
                        <a:cubicBezTo>
                          <a:pt x="50" y="33"/>
                          <a:pt x="53" y="31"/>
                          <a:pt x="57" y="31"/>
                        </a:cubicBezTo>
                        <a:cubicBezTo>
                          <a:pt x="60" y="31"/>
                          <a:pt x="63" y="33"/>
                          <a:pt x="65" y="35"/>
                        </a:cubicBezTo>
                        <a:cubicBezTo>
                          <a:pt x="66" y="33"/>
                          <a:pt x="69" y="31"/>
                          <a:pt x="73" y="31"/>
                        </a:cubicBezTo>
                        <a:cubicBezTo>
                          <a:pt x="76" y="31"/>
                          <a:pt x="80" y="33"/>
                          <a:pt x="81" y="36"/>
                        </a:cubicBezTo>
                        <a:cubicBezTo>
                          <a:pt x="79" y="16"/>
                          <a:pt x="62" y="0"/>
                          <a:pt x="41" y="0"/>
                        </a:cubicBezTo>
                        <a:cubicBezTo>
                          <a:pt x="20" y="0"/>
                          <a:pt x="2" y="16"/>
                          <a:pt x="0" y="36"/>
                        </a:cubicBezTo>
                        <a:cubicBezTo>
                          <a:pt x="2" y="33"/>
                          <a:pt x="5" y="31"/>
                          <a:pt x="9" y="31"/>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92" name="Freeform 121"/>
                  <p:cNvSpPr>
                    <a:spLocks/>
                  </p:cNvSpPr>
                  <p:nvPr/>
                </p:nvSpPr>
                <p:spPr bwMode="auto">
                  <a:xfrm>
                    <a:off x="1662483" y="3041314"/>
                    <a:ext cx="176932" cy="145026"/>
                  </a:xfrm>
                  <a:custGeom>
                    <a:avLst/>
                    <a:gdLst>
                      <a:gd name="T0" fmla="*/ 43 w 43"/>
                      <a:gd name="T1" fmla="*/ 0 h 36"/>
                      <a:gd name="T2" fmla="*/ 41 w 43"/>
                      <a:gd name="T3" fmla="*/ 0 h 36"/>
                      <a:gd name="T4" fmla="*/ 0 w 43"/>
                      <a:gd name="T5" fmla="*/ 36 h 36"/>
                      <a:gd name="T6" fmla="*/ 9 w 43"/>
                      <a:gd name="T7" fmla="*/ 31 h 36"/>
                      <a:gd name="T8" fmla="*/ 17 w 43"/>
                      <a:gd name="T9" fmla="*/ 35 h 36"/>
                      <a:gd name="T10" fmla="*/ 43 w 43"/>
                      <a:gd name="T11" fmla="*/ 0 h 36"/>
                    </a:gdLst>
                    <a:ahLst/>
                    <a:cxnLst>
                      <a:cxn ang="0">
                        <a:pos x="T0" y="T1"/>
                      </a:cxn>
                      <a:cxn ang="0">
                        <a:pos x="T2" y="T3"/>
                      </a:cxn>
                      <a:cxn ang="0">
                        <a:pos x="T4" y="T5"/>
                      </a:cxn>
                      <a:cxn ang="0">
                        <a:pos x="T6" y="T7"/>
                      </a:cxn>
                      <a:cxn ang="0">
                        <a:pos x="T8" y="T9"/>
                      </a:cxn>
                      <a:cxn ang="0">
                        <a:pos x="T10" y="T11"/>
                      </a:cxn>
                    </a:cxnLst>
                    <a:rect l="0" t="0" r="r" b="b"/>
                    <a:pathLst>
                      <a:path w="43" h="36">
                        <a:moveTo>
                          <a:pt x="43" y="0"/>
                        </a:moveTo>
                        <a:cubicBezTo>
                          <a:pt x="42" y="0"/>
                          <a:pt x="41" y="0"/>
                          <a:pt x="41" y="0"/>
                        </a:cubicBezTo>
                        <a:cubicBezTo>
                          <a:pt x="20" y="0"/>
                          <a:pt x="2" y="16"/>
                          <a:pt x="0" y="36"/>
                        </a:cubicBezTo>
                        <a:cubicBezTo>
                          <a:pt x="2" y="33"/>
                          <a:pt x="5" y="31"/>
                          <a:pt x="9" y="31"/>
                        </a:cubicBezTo>
                        <a:cubicBezTo>
                          <a:pt x="12" y="31"/>
                          <a:pt x="15" y="33"/>
                          <a:pt x="17" y="35"/>
                        </a:cubicBezTo>
                        <a:cubicBezTo>
                          <a:pt x="19" y="19"/>
                          <a:pt x="29" y="6"/>
                          <a:pt x="43" y="0"/>
                        </a:cubicBezTo>
                        <a:close/>
                      </a:path>
                    </a:pathLst>
                  </a:custGeom>
                  <a:solidFill>
                    <a:srgbClr val="14A0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93" name="Freeform 122"/>
                  <p:cNvSpPr>
                    <a:spLocks/>
                  </p:cNvSpPr>
                  <p:nvPr/>
                </p:nvSpPr>
                <p:spPr bwMode="auto">
                  <a:xfrm>
                    <a:off x="1316371" y="3125251"/>
                    <a:ext cx="11602" cy="121822"/>
                  </a:xfrm>
                  <a:custGeom>
                    <a:avLst/>
                    <a:gdLst>
                      <a:gd name="T0" fmla="*/ 2 w 3"/>
                      <a:gd name="T1" fmla="*/ 0 h 30"/>
                      <a:gd name="T2" fmla="*/ 3 w 3"/>
                      <a:gd name="T3" fmla="*/ 1 h 30"/>
                      <a:gd name="T4" fmla="*/ 3 w 3"/>
                      <a:gd name="T5" fmla="*/ 29 h 30"/>
                      <a:gd name="T6" fmla="*/ 2 w 3"/>
                      <a:gd name="T7" fmla="*/ 30 h 30"/>
                      <a:gd name="T8" fmla="*/ 0 w 3"/>
                      <a:gd name="T9" fmla="*/ 29 h 30"/>
                      <a:gd name="T10" fmla="*/ 0 w 3"/>
                      <a:gd name="T11" fmla="*/ 1 h 30"/>
                      <a:gd name="T12" fmla="*/ 2 w 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 h="30">
                        <a:moveTo>
                          <a:pt x="2" y="0"/>
                        </a:moveTo>
                        <a:cubicBezTo>
                          <a:pt x="2" y="0"/>
                          <a:pt x="3" y="1"/>
                          <a:pt x="3" y="1"/>
                        </a:cubicBezTo>
                        <a:cubicBezTo>
                          <a:pt x="3" y="29"/>
                          <a:pt x="3" y="29"/>
                          <a:pt x="3" y="29"/>
                        </a:cubicBezTo>
                        <a:cubicBezTo>
                          <a:pt x="3" y="29"/>
                          <a:pt x="2" y="30"/>
                          <a:pt x="2" y="30"/>
                        </a:cubicBezTo>
                        <a:cubicBezTo>
                          <a:pt x="1" y="30"/>
                          <a:pt x="0" y="29"/>
                          <a:pt x="0" y="29"/>
                        </a:cubicBezTo>
                        <a:cubicBezTo>
                          <a:pt x="0" y="1"/>
                          <a:pt x="0" y="1"/>
                          <a:pt x="0" y="1"/>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94" name="Freeform 123"/>
                  <p:cNvSpPr>
                    <a:spLocks/>
                  </p:cNvSpPr>
                  <p:nvPr/>
                </p:nvSpPr>
                <p:spPr bwMode="auto">
                  <a:xfrm>
                    <a:off x="1296067" y="3084644"/>
                    <a:ext cx="11602" cy="162430"/>
                  </a:xfrm>
                  <a:custGeom>
                    <a:avLst/>
                    <a:gdLst>
                      <a:gd name="T0" fmla="*/ 1 w 3"/>
                      <a:gd name="T1" fmla="*/ 0 h 40"/>
                      <a:gd name="T2" fmla="*/ 3 w 3"/>
                      <a:gd name="T3" fmla="*/ 1 h 40"/>
                      <a:gd name="T4" fmla="*/ 3 w 3"/>
                      <a:gd name="T5" fmla="*/ 39 h 40"/>
                      <a:gd name="T6" fmla="*/ 1 w 3"/>
                      <a:gd name="T7" fmla="*/ 40 h 40"/>
                      <a:gd name="T8" fmla="*/ 0 w 3"/>
                      <a:gd name="T9" fmla="*/ 39 h 40"/>
                      <a:gd name="T10" fmla="*/ 0 w 3"/>
                      <a:gd name="T11" fmla="*/ 1 h 40"/>
                      <a:gd name="T12" fmla="*/ 1 w 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 h="40">
                        <a:moveTo>
                          <a:pt x="1" y="0"/>
                        </a:moveTo>
                        <a:cubicBezTo>
                          <a:pt x="2" y="0"/>
                          <a:pt x="3" y="1"/>
                          <a:pt x="3" y="1"/>
                        </a:cubicBezTo>
                        <a:cubicBezTo>
                          <a:pt x="3" y="39"/>
                          <a:pt x="3" y="39"/>
                          <a:pt x="3" y="39"/>
                        </a:cubicBezTo>
                        <a:cubicBezTo>
                          <a:pt x="3" y="39"/>
                          <a:pt x="2" y="40"/>
                          <a:pt x="1" y="40"/>
                        </a:cubicBezTo>
                        <a:cubicBezTo>
                          <a:pt x="1" y="40"/>
                          <a:pt x="0" y="39"/>
                          <a:pt x="0" y="3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95" name="Freeform 124"/>
                  <p:cNvSpPr>
                    <a:spLocks/>
                  </p:cNvSpPr>
                  <p:nvPr/>
                </p:nvSpPr>
                <p:spPr bwMode="auto">
                  <a:xfrm>
                    <a:off x="1275763" y="3125251"/>
                    <a:ext cx="8702" cy="121822"/>
                  </a:xfrm>
                  <a:custGeom>
                    <a:avLst/>
                    <a:gdLst>
                      <a:gd name="T0" fmla="*/ 1 w 2"/>
                      <a:gd name="T1" fmla="*/ 0 h 30"/>
                      <a:gd name="T2" fmla="*/ 2 w 2"/>
                      <a:gd name="T3" fmla="*/ 1 h 30"/>
                      <a:gd name="T4" fmla="*/ 2 w 2"/>
                      <a:gd name="T5" fmla="*/ 29 h 30"/>
                      <a:gd name="T6" fmla="*/ 1 w 2"/>
                      <a:gd name="T7" fmla="*/ 30 h 30"/>
                      <a:gd name="T8" fmla="*/ 0 w 2"/>
                      <a:gd name="T9" fmla="*/ 29 h 30"/>
                      <a:gd name="T10" fmla="*/ 0 w 2"/>
                      <a:gd name="T11" fmla="*/ 1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2" y="0"/>
                          <a:pt x="2" y="1"/>
                          <a:pt x="2" y="1"/>
                        </a:cubicBezTo>
                        <a:cubicBezTo>
                          <a:pt x="2" y="29"/>
                          <a:pt x="2" y="29"/>
                          <a:pt x="2" y="29"/>
                        </a:cubicBezTo>
                        <a:cubicBezTo>
                          <a:pt x="2" y="29"/>
                          <a:pt x="2" y="30"/>
                          <a:pt x="1" y="30"/>
                        </a:cubicBezTo>
                        <a:cubicBezTo>
                          <a:pt x="0" y="30"/>
                          <a:pt x="0" y="29"/>
                          <a:pt x="0" y="29"/>
                        </a:cubicBezTo>
                        <a:cubicBezTo>
                          <a:pt x="0" y="1"/>
                          <a:pt x="0" y="1"/>
                          <a:pt x="0" y="1"/>
                        </a:cubicBezTo>
                        <a:cubicBezTo>
                          <a:pt x="0" y="1"/>
                          <a:pt x="0"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96" name="Freeform 125"/>
                  <p:cNvSpPr>
                    <a:spLocks/>
                  </p:cNvSpPr>
                  <p:nvPr/>
                </p:nvSpPr>
                <p:spPr bwMode="auto">
                  <a:xfrm>
                    <a:off x="1066926" y="3424006"/>
                    <a:ext cx="240744" cy="252346"/>
                  </a:xfrm>
                  <a:custGeom>
                    <a:avLst/>
                    <a:gdLst>
                      <a:gd name="T0" fmla="*/ 57 w 59"/>
                      <a:gd name="T1" fmla="*/ 62 h 62"/>
                      <a:gd name="T2" fmla="*/ 56 w 59"/>
                      <a:gd name="T3" fmla="*/ 62 h 62"/>
                      <a:gd name="T4" fmla="*/ 0 w 59"/>
                      <a:gd name="T5" fmla="*/ 3 h 62"/>
                      <a:gd name="T6" fmla="*/ 0 w 59"/>
                      <a:gd name="T7" fmla="*/ 1 h 62"/>
                      <a:gd name="T8" fmla="*/ 2 w 59"/>
                      <a:gd name="T9" fmla="*/ 1 h 62"/>
                      <a:gd name="T10" fmla="*/ 58 w 59"/>
                      <a:gd name="T11" fmla="*/ 60 h 62"/>
                      <a:gd name="T12" fmla="*/ 58 w 59"/>
                      <a:gd name="T13" fmla="*/ 62 h 62"/>
                      <a:gd name="T14" fmla="*/ 57 w 59"/>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2">
                        <a:moveTo>
                          <a:pt x="57" y="62"/>
                        </a:moveTo>
                        <a:cubicBezTo>
                          <a:pt x="57" y="62"/>
                          <a:pt x="57" y="62"/>
                          <a:pt x="56" y="62"/>
                        </a:cubicBezTo>
                        <a:cubicBezTo>
                          <a:pt x="0" y="3"/>
                          <a:pt x="0" y="3"/>
                          <a:pt x="0" y="3"/>
                        </a:cubicBezTo>
                        <a:cubicBezTo>
                          <a:pt x="0" y="2"/>
                          <a:pt x="0" y="1"/>
                          <a:pt x="0" y="1"/>
                        </a:cubicBezTo>
                        <a:cubicBezTo>
                          <a:pt x="1" y="0"/>
                          <a:pt x="2" y="0"/>
                          <a:pt x="2" y="1"/>
                        </a:cubicBezTo>
                        <a:cubicBezTo>
                          <a:pt x="58" y="60"/>
                          <a:pt x="58" y="60"/>
                          <a:pt x="58" y="60"/>
                        </a:cubicBezTo>
                        <a:cubicBezTo>
                          <a:pt x="59" y="60"/>
                          <a:pt x="59" y="61"/>
                          <a:pt x="58" y="62"/>
                        </a:cubicBezTo>
                        <a:cubicBezTo>
                          <a:pt x="58" y="62"/>
                          <a:pt x="58" y="62"/>
                          <a:pt x="57"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97" name="Freeform 126"/>
                  <p:cNvSpPr>
                    <a:spLocks/>
                  </p:cNvSpPr>
                  <p:nvPr/>
                </p:nvSpPr>
                <p:spPr bwMode="auto">
                  <a:xfrm>
                    <a:off x="1162643" y="3421105"/>
                    <a:ext cx="145026" cy="255246"/>
                  </a:xfrm>
                  <a:custGeom>
                    <a:avLst/>
                    <a:gdLst>
                      <a:gd name="T0" fmla="*/ 34 w 36"/>
                      <a:gd name="T1" fmla="*/ 63 h 63"/>
                      <a:gd name="T2" fmla="*/ 33 w 36"/>
                      <a:gd name="T3" fmla="*/ 62 h 63"/>
                      <a:gd name="T4" fmla="*/ 0 w 36"/>
                      <a:gd name="T5" fmla="*/ 2 h 63"/>
                      <a:gd name="T6" fmla="*/ 1 w 36"/>
                      <a:gd name="T7" fmla="*/ 0 h 63"/>
                      <a:gd name="T8" fmla="*/ 2 w 36"/>
                      <a:gd name="T9" fmla="*/ 1 h 63"/>
                      <a:gd name="T10" fmla="*/ 36 w 36"/>
                      <a:gd name="T11" fmla="*/ 61 h 63"/>
                      <a:gd name="T12" fmla="*/ 35 w 36"/>
                      <a:gd name="T13" fmla="*/ 63 h 63"/>
                      <a:gd name="T14" fmla="*/ 34 w 36"/>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63">
                        <a:moveTo>
                          <a:pt x="34" y="63"/>
                        </a:moveTo>
                        <a:cubicBezTo>
                          <a:pt x="34" y="63"/>
                          <a:pt x="33" y="63"/>
                          <a:pt x="33" y="62"/>
                        </a:cubicBezTo>
                        <a:cubicBezTo>
                          <a:pt x="0" y="2"/>
                          <a:pt x="0" y="2"/>
                          <a:pt x="0" y="2"/>
                        </a:cubicBezTo>
                        <a:cubicBezTo>
                          <a:pt x="0" y="1"/>
                          <a:pt x="0" y="1"/>
                          <a:pt x="1" y="0"/>
                        </a:cubicBezTo>
                        <a:cubicBezTo>
                          <a:pt x="1" y="0"/>
                          <a:pt x="2" y="0"/>
                          <a:pt x="2" y="1"/>
                        </a:cubicBezTo>
                        <a:cubicBezTo>
                          <a:pt x="36" y="61"/>
                          <a:pt x="36" y="61"/>
                          <a:pt x="36" y="61"/>
                        </a:cubicBezTo>
                        <a:cubicBezTo>
                          <a:pt x="36" y="62"/>
                          <a:pt x="36" y="62"/>
                          <a:pt x="35" y="63"/>
                        </a:cubicBezTo>
                        <a:cubicBezTo>
                          <a:pt x="35" y="63"/>
                          <a:pt x="35" y="63"/>
                          <a:pt x="34"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98" name="Freeform 127"/>
                  <p:cNvSpPr>
                    <a:spLocks/>
                  </p:cNvSpPr>
                  <p:nvPr/>
                </p:nvSpPr>
                <p:spPr bwMode="auto">
                  <a:xfrm>
                    <a:off x="1249659" y="3421105"/>
                    <a:ext cx="58010" cy="255246"/>
                  </a:xfrm>
                  <a:custGeom>
                    <a:avLst/>
                    <a:gdLst>
                      <a:gd name="T0" fmla="*/ 12 w 14"/>
                      <a:gd name="T1" fmla="*/ 63 h 63"/>
                      <a:gd name="T2" fmla="*/ 11 w 14"/>
                      <a:gd name="T3" fmla="*/ 62 h 63"/>
                      <a:gd name="T4" fmla="*/ 0 w 14"/>
                      <a:gd name="T5" fmla="*/ 2 h 63"/>
                      <a:gd name="T6" fmla="*/ 1 w 14"/>
                      <a:gd name="T7" fmla="*/ 0 h 63"/>
                      <a:gd name="T8" fmla="*/ 3 w 14"/>
                      <a:gd name="T9" fmla="*/ 1 h 63"/>
                      <a:gd name="T10" fmla="*/ 14 w 14"/>
                      <a:gd name="T11" fmla="*/ 61 h 63"/>
                      <a:gd name="T12" fmla="*/ 13 w 14"/>
                      <a:gd name="T13" fmla="*/ 63 h 63"/>
                      <a:gd name="T14" fmla="*/ 12 w 14"/>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63">
                        <a:moveTo>
                          <a:pt x="12" y="63"/>
                        </a:moveTo>
                        <a:cubicBezTo>
                          <a:pt x="12" y="63"/>
                          <a:pt x="11" y="63"/>
                          <a:pt x="11" y="62"/>
                        </a:cubicBezTo>
                        <a:cubicBezTo>
                          <a:pt x="0" y="2"/>
                          <a:pt x="0" y="2"/>
                          <a:pt x="0" y="2"/>
                        </a:cubicBezTo>
                        <a:cubicBezTo>
                          <a:pt x="0" y="1"/>
                          <a:pt x="0" y="0"/>
                          <a:pt x="1" y="0"/>
                        </a:cubicBezTo>
                        <a:cubicBezTo>
                          <a:pt x="2" y="0"/>
                          <a:pt x="2" y="0"/>
                          <a:pt x="3" y="1"/>
                        </a:cubicBezTo>
                        <a:cubicBezTo>
                          <a:pt x="14" y="61"/>
                          <a:pt x="14" y="61"/>
                          <a:pt x="14" y="61"/>
                        </a:cubicBezTo>
                        <a:cubicBezTo>
                          <a:pt x="14" y="62"/>
                          <a:pt x="13" y="63"/>
                          <a:pt x="13" y="63"/>
                        </a:cubicBezTo>
                        <a:cubicBezTo>
                          <a:pt x="13" y="63"/>
                          <a:pt x="12" y="63"/>
                          <a:pt x="12"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99" name="Freeform 128"/>
                  <p:cNvSpPr>
                    <a:spLocks/>
                  </p:cNvSpPr>
                  <p:nvPr/>
                </p:nvSpPr>
                <p:spPr bwMode="auto">
                  <a:xfrm>
                    <a:off x="1296067" y="3421105"/>
                    <a:ext cx="55110" cy="255246"/>
                  </a:xfrm>
                  <a:custGeom>
                    <a:avLst/>
                    <a:gdLst>
                      <a:gd name="T0" fmla="*/ 1 w 14"/>
                      <a:gd name="T1" fmla="*/ 63 h 63"/>
                      <a:gd name="T2" fmla="*/ 1 w 14"/>
                      <a:gd name="T3" fmla="*/ 63 h 63"/>
                      <a:gd name="T4" fmla="*/ 0 w 14"/>
                      <a:gd name="T5" fmla="*/ 61 h 63"/>
                      <a:gd name="T6" fmla="*/ 11 w 14"/>
                      <a:gd name="T7" fmla="*/ 1 h 63"/>
                      <a:gd name="T8" fmla="*/ 13 w 14"/>
                      <a:gd name="T9" fmla="*/ 0 h 63"/>
                      <a:gd name="T10" fmla="*/ 14 w 14"/>
                      <a:gd name="T11" fmla="*/ 2 h 63"/>
                      <a:gd name="T12" fmla="*/ 3 w 14"/>
                      <a:gd name="T13" fmla="*/ 62 h 63"/>
                      <a:gd name="T14" fmla="*/ 1 w 14"/>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63">
                        <a:moveTo>
                          <a:pt x="1" y="63"/>
                        </a:moveTo>
                        <a:cubicBezTo>
                          <a:pt x="1" y="63"/>
                          <a:pt x="1" y="63"/>
                          <a:pt x="1" y="63"/>
                        </a:cubicBezTo>
                        <a:cubicBezTo>
                          <a:pt x="0" y="63"/>
                          <a:pt x="0" y="62"/>
                          <a:pt x="0" y="61"/>
                        </a:cubicBezTo>
                        <a:cubicBezTo>
                          <a:pt x="11" y="1"/>
                          <a:pt x="11" y="1"/>
                          <a:pt x="11" y="1"/>
                        </a:cubicBezTo>
                        <a:cubicBezTo>
                          <a:pt x="11" y="0"/>
                          <a:pt x="12" y="0"/>
                          <a:pt x="13" y="0"/>
                        </a:cubicBezTo>
                        <a:cubicBezTo>
                          <a:pt x="13" y="0"/>
                          <a:pt x="14" y="1"/>
                          <a:pt x="14" y="2"/>
                        </a:cubicBezTo>
                        <a:cubicBezTo>
                          <a:pt x="3" y="62"/>
                          <a:pt x="3" y="62"/>
                          <a:pt x="3" y="62"/>
                        </a:cubicBezTo>
                        <a:cubicBezTo>
                          <a:pt x="3" y="63"/>
                          <a:pt x="2" y="63"/>
                          <a:pt x="1"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00" name="Freeform 129"/>
                  <p:cNvSpPr>
                    <a:spLocks/>
                  </p:cNvSpPr>
                  <p:nvPr/>
                </p:nvSpPr>
                <p:spPr bwMode="auto">
                  <a:xfrm>
                    <a:off x="1296067" y="3421105"/>
                    <a:ext cx="145026" cy="255246"/>
                  </a:xfrm>
                  <a:custGeom>
                    <a:avLst/>
                    <a:gdLst>
                      <a:gd name="T0" fmla="*/ 1 w 36"/>
                      <a:gd name="T1" fmla="*/ 63 h 63"/>
                      <a:gd name="T2" fmla="*/ 1 w 36"/>
                      <a:gd name="T3" fmla="*/ 63 h 63"/>
                      <a:gd name="T4" fmla="*/ 0 w 36"/>
                      <a:gd name="T5" fmla="*/ 61 h 63"/>
                      <a:gd name="T6" fmla="*/ 33 w 36"/>
                      <a:gd name="T7" fmla="*/ 1 h 63"/>
                      <a:gd name="T8" fmla="*/ 35 w 36"/>
                      <a:gd name="T9" fmla="*/ 0 h 63"/>
                      <a:gd name="T10" fmla="*/ 36 w 36"/>
                      <a:gd name="T11" fmla="*/ 2 h 63"/>
                      <a:gd name="T12" fmla="*/ 3 w 36"/>
                      <a:gd name="T13" fmla="*/ 62 h 63"/>
                      <a:gd name="T14" fmla="*/ 1 w 36"/>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63">
                        <a:moveTo>
                          <a:pt x="1" y="63"/>
                        </a:moveTo>
                        <a:cubicBezTo>
                          <a:pt x="1" y="63"/>
                          <a:pt x="1" y="63"/>
                          <a:pt x="1" y="63"/>
                        </a:cubicBezTo>
                        <a:cubicBezTo>
                          <a:pt x="0" y="62"/>
                          <a:pt x="0" y="62"/>
                          <a:pt x="0" y="61"/>
                        </a:cubicBezTo>
                        <a:cubicBezTo>
                          <a:pt x="33" y="1"/>
                          <a:pt x="33" y="1"/>
                          <a:pt x="33" y="1"/>
                        </a:cubicBezTo>
                        <a:cubicBezTo>
                          <a:pt x="34" y="0"/>
                          <a:pt x="35" y="0"/>
                          <a:pt x="35" y="0"/>
                        </a:cubicBezTo>
                        <a:cubicBezTo>
                          <a:pt x="36" y="1"/>
                          <a:pt x="36" y="1"/>
                          <a:pt x="36" y="2"/>
                        </a:cubicBezTo>
                        <a:cubicBezTo>
                          <a:pt x="3" y="62"/>
                          <a:pt x="3" y="62"/>
                          <a:pt x="3" y="62"/>
                        </a:cubicBezTo>
                        <a:cubicBezTo>
                          <a:pt x="2" y="63"/>
                          <a:pt x="2" y="63"/>
                          <a:pt x="1" y="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01" name="Freeform 130"/>
                  <p:cNvSpPr>
                    <a:spLocks/>
                  </p:cNvSpPr>
                  <p:nvPr/>
                </p:nvSpPr>
                <p:spPr bwMode="auto">
                  <a:xfrm>
                    <a:off x="1296067" y="3424006"/>
                    <a:ext cx="237843" cy="252346"/>
                  </a:xfrm>
                  <a:custGeom>
                    <a:avLst/>
                    <a:gdLst>
                      <a:gd name="T0" fmla="*/ 1 w 59"/>
                      <a:gd name="T1" fmla="*/ 62 h 62"/>
                      <a:gd name="T2" fmla="*/ 1 w 59"/>
                      <a:gd name="T3" fmla="*/ 62 h 62"/>
                      <a:gd name="T4" fmla="*/ 0 w 59"/>
                      <a:gd name="T5" fmla="*/ 60 h 62"/>
                      <a:gd name="T6" fmla="*/ 57 w 59"/>
                      <a:gd name="T7" fmla="*/ 1 h 62"/>
                      <a:gd name="T8" fmla="*/ 58 w 59"/>
                      <a:gd name="T9" fmla="*/ 1 h 62"/>
                      <a:gd name="T10" fmla="*/ 58 w 59"/>
                      <a:gd name="T11" fmla="*/ 3 h 62"/>
                      <a:gd name="T12" fmla="*/ 2 w 59"/>
                      <a:gd name="T13" fmla="*/ 62 h 62"/>
                      <a:gd name="T14" fmla="*/ 1 w 59"/>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2">
                        <a:moveTo>
                          <a:pt x="1" y="62"/>
                        </a:moveTo>
                        <a:cubicBezTo>
                          <a:pt x="1" y="62"/>
                          <a:pt x="1" y="62"/>
                          <a:pt x="1" y="62"/>
                        </a:cubicBezTo>
                        <a:cubicBezTo>
                          <a:pt x="0" y="61"/>
                          <a:pt x="0" y="60"/>
                          <a:pt x="0" y="60"/>
                        </a:cubicBezTo>
                        <a:cubicBezTo>
                          <a:pt x="57" y="1"/>
                          <a:pt x="57" y="1"/>
                          <a:pt x="57" y="1"/>
                        </a:cubicBezTo>
                        <a:cubicBezTo>
                          <a:pt x="57" y="0"/>
                          <a:pt x="58" y="0"/>
                          <a:pt x="58" y="1"/>
                        </a:cubicBezTo>
                        <a:cubicBezTo>
                          <a:pt x="59" y="1"/>
                          <a:pt x="59" y="2"/>
                          <a:pt x="58" y="3"/>
                        </a:cubicBezTo>
                        <a:cubicBezTo>
                          <a:pt x="2" y="62"/>
                          <a:pt x="2" y="62"/>
                          <a:pt x="2" y="62"/>
                        </a:cubicBezTo>
                        <a:cubicBezTo>
                          <a:pt x="2" y="62"/>
                          <a:pt x="2" y="62"/>
                          <a:pt x="1"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02" name="Freeform 131"/>
                  <p:cNvSpPr>
                    <a:spLocks/>
                  </p:cNvSpPr>
                  <p:nvPr/>
                </p:nvSpPr>
                <p:spPr bwMode="auto">
                  <a:xfrm>
                    <a:off x="1072727" y="3229670"/>
                    <a:ext cx="455382" cy="203037"/>
                  </a:xfrm>
                  <a:custGeom>
                    <a:avLst/>
                    <a:gdLst>
                      <a:gd name="T0" fmla="*/ 12 w 112"/>
                      <a:gd name="T1" fmla="*/ 42 h 50"/>
                      <a:gd name="T2" fmla="*/ 23 w 112"/>
                      <a:gd name="T3" fmla="*/ 48 h 50"/>
                      <a:gd name="T4" fmla="*/ 34 w 112"/>
                      <a:gd name="T5" fmla="*/ 42 h 50"/>
                      <a:gd name="T6" fmla="*/ 45 w 112"/>
                      <a:gd name="T7" fmla="*/ 48 h 50"/>
                      <a:gd name="T8" fmla="*/ 56 w 112"/>
                      <a:gd name="T9" fmla="*/ 42 h 50"/>
                      <a:gd name="T10" fmla="*/ 67 w 112"/>
                      <a:gd name="T11" fmla="*/ 48 h 50"/>
                      <a:gd name="T12" fmla="*/ 79 w 112"/>
                      <a:gd name="T13" fmla="*/ 42 h 50"/>
                      <a:gd name="T14" fmla="*/ 90 w 112"/>
                      <a:gd name="T15" fmla="*/ 48 h 50"/>
                      <a:gd name="T16" fmla="*/ 101 w 112"/>
                      <a:gd name="T17" fmla="*/ 42 h 50"/>
                      <a:gd name="T18" fmla="*/ 112 w 112"/>
                      <a:gd name="T19" fmla="*/ 50 h 50"/>
                      <a:gd name="T20" fmla="*/ 56 w 112"/>
                      <a:gd name="T21" fmla="*/ 0 h 50"/>
                      <a:gd name="T22" fmla="*/ 0 w 112"/>
                      <a:gd name="T23" fmla="*/ 50 h 50"/>
                      <a:gd name="T24" fmla="*/ 12 w 112"/>
                      <a:gd name="T25"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50">
                        <a:moveTo>
                          <a:pt x="12" y="42"/>
                        </a:moveTo>
                        <a:cubicBezTo>
                          <a:pt x="17" y="42"/>
                          <a:pt x="21" y="45"/>
                          <a:pt x="23" y="48"/>
                        </a:cubicBezTo>
                        <a:cubicBezTo>
                          <a:pt x="25" y="45"/>
                          <a:pt x="30" y="42"/>
                          <a:pt x="34" y="42"/>
                        </a:cubicBezTo>
                        <a:cubicBezTo>
                          <a:pt x="39" y="42"/>
                          <a:pt x="43" y="45"/>
                          <a:pt x="45" y="48"/>
                        </a:cubicBezTo>
                        <a:cubicBezTo>
                          <a:pt x="48" y="45"/>
                          <a:pt x="52" y="42"/>
                          <a:pt x="56" y="42"/>
                        </a:cubicBezTo>
                        <a:cubicBezTo>
                          <a:pt x="61" y="42"/>
                          <a:pt x="65" y="45"/>
                          <a:pt x="67" y="48"/>
                        </a:cubicBezTo>
                        <a:cubicBezTo>
                          <a:pt x="70" y="45"/>
                          <a:pt x="74" y="42"/>
                          <a:pt x="79" y="42"/>
                        </a:cubicBezTo>
                        <a:cubicBezTo>
                          <a:pt x="83" y="42"/>
                          <a:pt x="87" y="45"/>
                          <a:pt x="90" y="48"/>
                        </a:cubicBezTo>
                        <a:cubicBezTo>
                          <a:pt x="92" y="45"/>
                          <a:pt x="96" y="42"/>
                          <a:pt x="101" y="42"/>
                        </a:cubicBezTo>
                        <a:cubicBezTo>
                          <a:pt x="106" y="42"/>
                          <a:pt x="110" y="45"/>
                          <a:pt x="112" y="50"/>
                        </a:cubicBezTo>
                        <a:cubicBezTo>
                          <a:pt x="109" y="22"/>
                          <a:pt x="85" y="0"/>
                          <a:pt x="56" y="0"/>
                        </a:cubicBezTo>
                        <a:cubicBezTo>
                          <a:pt x="27" y="0"/>
                          <a:pt x="3" y="22"/>
                          <a:pt x="0" y="50"/>
                        </a:cubicBezTo>
                        <a:cubicBezTo>
                          <a:pt x="2" y="45"/>
                          <a:pt x="7" y="42"/>
                          <a:pt x="12" y="42"/>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03" name="Freeform 132"/>
                  <p:cNvSpPr>
                    <a:spLocks/>
                  </p:cNvSpPr>
                  <p:nvPr/>
                </p:nvSpPr>
                <p:spPr bwMode="auto">
                  <a:xfrm>
                    <a:off x="1072727" y="3229670"/>
                    <a:ext cx="243644" cy="203037"/>
                  </a:xfrm>
                  <a:custGeom>
                    <a:avLst/>
                    <a:gdLst>
                      <a:gd name="T0" fmla="*/ 60 w 60"/>
                      <a:gd name="T1" fmla="*/ 0 h 50"/>
                      <a:gd name="T2" fmla="*/ 56 w 60"/>
                      <a:gd name="T3" fmla="*/ 0 h 50"/>
                      <a:gd name="T4" fmla="*/ 0 w 60"/>
                      <a:gd name="T5" fmla="*/ 50 h 50"/>
                      <a:gd name="T6" fmla="*/ 12 w 60"/>
                      <a:gd name="T7" fmla="*/ 42 h 50"/>
                      <a:gd name="T8" fmla="*/ 23 w 60"/>
                      <a:gd name="T9" fmla="*/ 48 h 50"/>
                      <a:gd name="T10" fmla="*/ 60 w 60"/>
                      <a:gd name="T11" fmla="*/ 0 h 50"/>
                    </a:gdLst>
                    <a:ahLst/>
                    <a:cxnLst>
                      <a:cxn ang="0">
                        <a:pos x="T0" y="T1"/>
                      </a:cxn>
                      <a:cxn ang="0">
                        <a:pos x="T2" y="T3"/>
                      </a:cxn>
                      <a:cxn ang="0">
                        <a:pos x="T4" y="T5"/>
                      </a:cxn>
                      <a:cxn ang="0">
                        <a:pos x="T6" y="T7"/>
                      </a:cxn>
                      <a:cxn ang="0">
                        <a:pos x="T8" y="T9"/>
                      </a:cxn>
                      <a:cxn ang="0">
                        <a:pos x="T10" y="T11"/>
                      </a:cxn>
                    </a:cxnLst>
                    <a:rect l="0" t="0" r="r" b="b"/>
                    <a:pathLst>
                      <a:path w="60" h="50">
                        <a:moveTo>
                          <a:pt x="60" y="0"/>
                        </a:moveTo>
                        <a:cubicBezTo>
                          <a:pt x="59" y="0"/>
                          <a:pt x="57" y="0"/>
                          <a:pt x="56" y="0"/>
                        </a:cubicBezTo>
                        <a:cubicBezTo>
                          <a:pt x="27" y="0"/>
                          <a:pt x="3" y="22"/>
                          <a:pt x="0" y="50"/>
                        </a:cubicBezTo>
                        <a:cubicBezTo>
                          <a:pt x="2" y="45"/>
                          <a:pt x="7" y="42"/>
                          <a:pt x="12" y="42"/>
                        </a:cubicBezTo>
                        <a:cubicBezTo>
                          <a:pt x="17" y="42"/>
                          <a:pt x="21" y="45"/>
                          <a:pt x="23" y="48"/>
                        </a:cubicBezTo>
                        <a:cubicBezTo>
                          <a:pt x="26" y="27"/>
                          <a:pt x="40" y="8"/>
                          <a:pt x="60" y="0"/>
                        </a:cubicBezTo>
                        <a:close/>
                      </a:path>
                    </a:pathLst>
                  </a:custGeom>
                  <a:solidFill>
                    <a:srgbClr val="14A0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nvGrpSpPr>
                  <p:cNvPr id="304" name="Group 303"/>
                  <p:cNvGrpSpPr/>
                  <p:nvPr/>
                </p:nvGrpSpPr>
                <p:grpSpPr>
                  <a:xfrm>
                    <a:off x="1716201" y="3365616"/>
                    <a:ext cx="199804" cy="243135"/>
                    <a:chOff x="6608569" y="1773935"/>
                    <a:chExt cx="240744" cy="292953"/>
                  </a:xfrm>
                </p:grpSpPr>
                <p:sp>
                  <p:nvSpPr>
                    <p:cNvPr id="321" name="Freeform 150"/>
                    <p:cNvSpPr>
                      <a:spLocks/>
                    </p:cNvSpPr>
                    <p:nvPr/>
                  </p:nvSpPr>
                  <p:spPr bwMode="auto">
                    <a:xfrm>
                      <a:off x="6654977" y="1892856"/>
                      <a:ext cx="145026" cy="20304"/>
                    </a:xfrm>
                    <a:custGeom>
                      <a:avLst/>
                      <a:gdLst>
                        <a:gd name="T0" fmla="*/ 47 w 50"/>
                        <a:gd name="T1" fmla="*/ 7 h 7"/>
                        <a:gd name="T2" fmla="*/ 3 w 50"/>
                        <a:gd name="T3" fmla="*/ 7 h 7"/>
                        <a:gd name="T4" fmla="*/ 3 w 50"/>
                        <a:gd name="T5" fmla="*/ 7 h 7"/>
                        <a:gd name="T6" fmla="*/ 1 w 50"/>
                        <a:gd name="T7" fmla="*/ 7 h 7"/>
                        <a:gd name="T8" fmla="*/ 1 w 50"/>
                        <a:gd name="T9" fmla="*/ 7 h 7"/>
                        <a:gd name="T10" fmla="*/ 0 w 50"/>
                        <a:gd name="T11" fmla="*/ 4 h 7"/>
                        <a:gd name="T12" fmla="*/ 0 w 50"/>
                        <a:gd name="T13" fmla="*/ 4 h 7"/>
                        <a:gd name="T14" fmla="*/ 1 w 50"/>
                        <a:gd name="T15" fmla="*/ 1 h 7"/>
                        <a:gd name="T16" fmla="*/ 1 w 50"/>
                        <a:gd name="T17" fmla="*/ 1 h 7"/>
                        <a:gd name="T18" fmla="*/ 3 w 50"/>
                        <a:gd name="T19" fmla="*/ 0 h 7"/>
                        <a:gd name="T20" fmla="*/ 47 w 50"/>
                        <a:gd name="T21" fmla="*/ 0 h 7"/>
                        <a:gd name="T22" fmla="*/ 47 w 50"/>
                        <a:gd name="T23" fmla="*/ 0 h 7"/>
                        <a:gd name="T24" fmla="*/ 49 w 50"/>
                        <a:gd name="T25" fmla="*/ 1 h 7"/>
                        <a:gd name="T26" fmla="*/ 50 w 50"/>
                        <a:gd name="T27" fmla="*/ 1 h 7"/>
                        <a:gd name="T28" fmla="*/ 50 w 50"/>
                        <a:gd name="T29" fmla="*/ 4 h 7"/>
                        <a:gd name="T30" fmla="*/ 50 w 50"/>
                        <a:gd name="T31" fmla="*/ 4 h 7"/>
                        <a:gd name="T32" fmla="*/ 50 w 50"/>
                        <a:gd name="T33" fmla="*/ 5 h 7"/>
                        <a:gd name="T34" fmla="*/ 50 w 50"/>
                        <a:gd name="T35" fmla="*/ 7 h 7"/>
                        <a:gd name="T36" fmla="*/ 49 w 50"/>
                        <a:gd name="T37" fmla="*/ 7 h 7"/>
                        <a:gd name="T38" fmla="*/ 47 w 50"/>
                        <a:gd name="T39" fmla="*/ 7 h 7"/>
                        <a:gd name="T40" fmla="*/ 47 w 50"/>
                        <a:gd name="T41" fmla="*/ 7 h 7"/>
                        <a:gd name="T42" fmla="*/ 47 w 50"/>
                        <a:gd name="T43" fmla="*/ 7 h 7"/>
                        <a:gd name="T44" fmla="*/ 47 w 50"/>
                        <a:gd name="T4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
                          <a:moveTo>
                            <a:pt x="47" y="7"/>
                          </a:moveTo>
                          <a:lnTo>
                            <a:pt x="3" y="7"/>
                          </a:lnTo>
                          <a:lnTo>
                            <a:pt x="3" y="7"/>
                          </a:lnTo>
                          <a:lnTo>
                            <a:pt x="1" y="7"/>
                          </a:lnTo>
                          <a:lnTo>
                            <a:pt x="1" y="7"/>
                          </a:lnTo>
                          <a:lnTo>
                            <a:pt x="0" y="4"/>
                          </a:lnTo>
                          <a:lnTo>
                            <a:pt x="0" y="4"/>
                          </a:lnTo>
                          <a:lnTo>
                            <a:pt x="1" y="1"/>
                          </a:lnTo>
                          <a:lnTo>
                            <a:pt x="1" y="1"/>
                          </a:lnTo>
                          <a:lnTo>
                            <a:pt x="3" y="0"/>
                          </a:lnTo>
                          <a:lnTo>
                            <a:pt x="47" y="0"/>
                          </a:lnTo>
                          <a:lnTo>
                            <a:pt x="47" y="0"/>
                          </a:lnTo>
                          <a:lnTo>
                            <a:pt x="49" y="1"/>
                          </a:lnTo>
                          <a:lnTo>
                            <a:pt x="50" y="1"/>
                          </a:lnTo>
                          <a:lnTo>
                            <a:pt x="50" y="4"/>
                          </a:lnTo>
                          <a:lnTo>
                            <a:pt x="50" y="4"/>
                          </a:lnTo>
                          <a:lnTo>
                            <a:pt x="50" y="5"/>
                          </a:lnTo>
                          <a:lnTo>
                            <a:pt x="50" y="7"/>
                          </a:lnTo>
                          <a:lnTo>
                            <a:pt x="49" y="7"/>
                          </a:lnTo>
                          <a:lnTo>
                            <a:pt x="47" y="7"/>
                          </a:lnTo>
                          <a:lnTo>
                            <a:pt x="47" y="7"/>
                          </a:lnTo>
                          <a:lnTo>
                            <a:pt x="47" y="7"/>
                          </a:lnTo>
                          <a:lnTo>
                            <a:pt x="47" y="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22" name="Freeform 151"/>
                    <p:cNvSpPr>
                      <a:spLocks/>
                    </p:cNvSpPr>
                    <p:nvPr/>
                  </p:nvSpPr>
                  <p:spPr bwMode="auto">
                    <a:xfrm>
                      <a:off x="6715888" y="1852249"/>
                      <a:ext cx="84115" cy="20304"/>
                    </a:xfrm>
                    <a:custGeom>
                      <a:avLst/>
                      <a:gdLst>
                        <a:gd name="T0" fmla="*/ 26 w 29"/>
                        <a:gd name="T1" fmla="*/ 7 h 7"/>
                        <a:gd name="T2" fmla="*/ 3 w 29"/>
                        <a:gd name="T3" fmla="*/ 7 h 7"/>
                        <a:gd name="T4" fmla="*/ 3 w 29"/>
                        <a:gd name="T5" fmla="*/ 7 h 7"/>
                        <a:gd name="T6" fmla="*/ 1 w 29"/>
                        <a:gd name="T7" fmla="*/ 7 h 7"/>
                        <a:gd name="T8" fmla="*/ 0 w 29"/>
                        <a:gd name="T9" fmla="*/ 7 h 7"/>
                        <a:gd name="T10" fmla="*/ 0 w 29"/>
                        <a:gd name="T11" fmla="*/ 4 h 7"/>
                        <a:gd name="T12" fmla="*/ 0 w 29"/>
                        <a:gd name="T13" fmla="*/ 4 h 7"/>
                        <a:gd name="T14" fmla="*/ 0 w 29"/>
                        <a:gd name="T15" fmla="*/ 4 h 7"/>
                        <a:gd name="T16" fmla="*/ 0 w 29"/>
                        <a:gd name="T17" fmla="*/ 3 h 7"/>
                        <a:gd name="T18" fmla="*/ 0 w 29"/>
                        <a:gd name="T19" fmla="*/ 1 h 7"/>
                        <a:gd name="T20" fmla="*/ 3 w 29"/>
                        <a:gd name="T21" fmla="*/ 0 h 7"/>
                        <a:gd name="T22" fmla="*/ 26 w 29"/>
                        <a:gd name="T23" fmla="*/ 0 h 7"/>
                        <a:gd name="T24" fmla="*/ 26 w 29"/>
                        <a:gd name="T25" fmla="*/ 0 h 7"/>
                        <a:gd name="T26" fmla="*/ 28 w 29"/>
                        <a:gd name="T27" fmla="*/ 0 h 7"/>
                        <a:gd name="T28" fmla="*/ 29 w 29"/>
                        <a:gd name="T29" fmla="*/ 1 h 7"/>
                        <a:gd name="T30" fmla="*/ 29 w 29"/>
                        <a:gd name="T31" fmla="*/ 3 h 7"/>
                        <a:gd name="T32" fmla="*/ 29 w 29"/>
                        <a:gd name="T33" fmla="*/ 4 h 7"/>
                        <a:gd name="T34" fmla="*/ 29 w 29"/>
                        <a:gd name="T35" fmla="*/ 4 h 7"/>
                        <a:gd name="T36" fmla="*/ 29 w 29"/>
                        <a:gd name="T37" fmla="*/ 4 h 7"/>
                        <a:gd name="T38" fmla="*/ 29 w 29"/>
                        <a:gd name="T39" fmla="*/ 7 h 7"/>
                        <a:gd name="T40" fmla="*/ 28 w 29"/>
                        <a:gd name="T41" fmla="*/ 7 h 7"/>
                        <a:gd name="T42" fmla="*/ 26 w 29"/>
                        <a:gd name="T43" fmla="*/ 7 h 7"/>
                        <a:gd name="T44" fmla="*/ 26 w 29"/>
                        <a:gd name="T45" fmla="*/ 7 h 7"/>
                        <a:gd name="T46" fmla="*/ 26 w 29"/>
                        <a:gd name="T47" fmla="*/ 7 h 7"/>
                        <a:gd name="T48" fmla="*/ 26 w 29"/>
                        <a:gd name="T4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7">
                          <a:moveTo>
                            <a:pt x="26" y="7"/>
                          </a:moveTo>
                          <a:lnTo>
                            <a:pt x="3" y="7"/>
                          </a:lnTo>
                          <a:lnTo>
                            <a:pt x="3" y="7"/>
                          </a:lnTo>
                          <a:lnTo>
                            <a:pt x="1" y="7"/>
                          </a:lnTo>
                          <a:lnTo>
                            <a:pt x="0" y="7"/>
                          </a:lnTo>
                          <a:lnTo>
                            <a:pt x="0" y="4"/>
                          </a:lnTo>
                          <a:lnTo>
                            <a:pt x="0" y="4"/>
                          </a:lnTo>
                          <a:lnTo>
                            <a:pt x="0" y="4"/>
                          </a:lnTo>
                          <a:lnTo>
                            <a:pt x="0" y="3"/>
                          </a:lnTo>
                          <a:lnTo>
                            <a:pt x="0" y="1"/>
                          </a:lnTo>
                          <a:lnTo>
                            <a:pt x="3" y="0"/>
                          </a:lnTo>
                          <a:lnTo>
                            <a:pt x="26" y="0"/>
                          </a:lnTo>
                          <a:lnTo>
                            <a:pt x="26" y="0"/>
                          </a:lnTo>
                          <a:lnTo>
                            <a:pt x="28" y="0"/>
                          </a:lnTo>
                          <a:lnTo>
                            <a:pt x="29" y="1"/>
                          </a:lnTo>
                          <a:lnTo>
                            <a:pt x="29" y="3"/>
                          </a:lnTo>
                          <a:lnTo>
                            <a:pt x="29" y="4"/>
                          </a:lnTo>
                          <a:lnTo>
                            <a:pt x="29" y="4"/>
                          </a:lnTo>
                          <a:lnTo>
                            <a:pt x="29" y="4"/>
                          </a:lnTo>
                          <a:lnTo>
                            <a:pt x="29" y="7"/>
                          </a:lnTo>
                          <a:lnTo>
                            <a:pt x="28" y="7"/>
                          </a:lnTo>
                          <a:lnTo>
                            <a:pt x="26" y="7"/>
                          </a:lnTo>
                          <a:lnTo>
                            <a:pt x="26" y="7"/>
                          </a:lnTo>
                          <a:lnTo>
                            <a:pt x="26" y="7"/>
                          </a:lnTo>
                          <a:lnTo>
                            <a:pt x="26" y="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23" name="Freeform 152"/>
                    <p:cNvSpPr>
                      <a:spLocks/>
                    </p:cNvSpPr>
                    <p:nvPr/>
                  </p:nvSpPr>
                  <p:spPr bwMode="auto">
                    <a:xfrm>
                      <a:off x="6654977" y="1936364"/>
                      <a:ext cx="145026" cy="20304"/>
                    </a:xfrm>
                    <a:custGeom>
                      <a:avLst/>
                      <a:gdLst>
                        <a:gd name="T0" fmla="*/ 47 w 50"/>
                        <a:gd name="T1" fmla="*/ 7 h 7"/>
                        <a:gd name="T2" fmla="*/ 3 w 50"/>
                        <a:gd name="T3" fmla="*/ 7 h 7"/>
                        <a:gd name="T4" fmla="*/ 3 w 50"/>
                        <a:gd name="T5" fmla="*/ 7 h 7"/>
                        <a:gd name="T6" fmla="*/ 1 w 50"/>
                        <a:gd name="T7" fmla="*/ 6 h 7"/>
                        <a:gd name="T8" fmla="*/ 1 w 50"/>
                        <a:gd name="T9" fmla="*/ 4 h 7"/>
                        <a:gd name="T10" fmla="*/ 0 w 50"/>
                        <a:gd name="T11" fmla="*/ 3 h 7"/>
                        <a:gd name="T12" fmla="*/ 0 w 50"/>
                        <a:gd name="T13" fmla="*/ 3 h 7"/>
                        <a:gd name="T14" fmla="*/ 1 w 50"/>
                        <a:gd name="T15" fmla="*/ 0 h 7"/>
                        <a:gd name="T16" fmla="*/ 1 w 50"/>
                        <a:gd name="T17" fmla="*/ 0 h 7"/>
                        <a:gd name="T18" fmla="*/ 3 w 50"/>
                        <a:gd name="T19" fmla="*/ 0 h 7"/>
                        <a:gd name="T20" fmla="*/ 47 w 50"/>
                        <a:gd name="T21" fmla="*/ 0 h 7"/>
                        <a:gd name="T22" fmla="*/ 47 w 50"/>
                        <a:gd name="T23" fmla="*/ 0 h 7"/>
                        <a:gd name="T24" fmla="*/ 49 w 50"/>
                        <a:gd name="T25" fmla="*/ 0 h 7"/>
                        <a:gd name="T26" fmla="*/ 50 w 50"/>
                        <a:gd name="T27" fmla="*/ 0 h 7"/>
                        <a:gd name="T28" fmla="*/ 50 w 50"/>
                        <a:gd name="T29" fmla="*/ 2 h 7"/>
                        <a:gd name="T30" fmla="*/ 50 w 50"/>
                        <a:gd name="T31" fmla="*/ 3 h 7"/>
                        <a:gd name="T32" fmla="*/ 50 w 50"/>
                        <a:gd name="T33" fmla="*/ 3 h 7"/>
                        <a:gd name="T34" fmla="*/ 50 w 50"/>
                        <a:gd name="T35" fmla="*/ 4 h 7"/>
                        <a:gd name="T36" fmla="*/ 49 w 50"/>
                        <a:gd name="T37" fmla="*/ 6 h 7"/>
                        <a:gd name="T38" fmla="*/ 47 w 50"/>
                        <a:gd name="T39" fmla="*/ 7 h 7"/>
                        <a:gd name="T40" fmla="*/ 47 w 50"/>
                        <a:gd name="T41" fmla="*/ 7 h 7"/>
                        <a:gd name="T42" fmla="*/ 47 w 50"/>
                        <a:gd name="T43" fmla="*/ 7 h 7"/>
                        <a:gd name="T44" fmla="*/ 47 w 50"/>
                        <a:gd name="T4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
                          <a:moveTo>
                            <a:pt x="47" y="7"/>
                          </a:moveTo>
                          <a:lnTo>
                            <a:pt x="3" y="7"/>
                          </a:lnTo>
                          <a:lnTo>
                            <a:pt x="3" y="7"/>
                          </a:lnTo>
                          <a:lnTo>
                            <a:pt x="1" y="6"/>
                          </a:lnTo>
                          <a:lnTo>
                            <a:pt x="1" y="4"/>
                          </a:lnTo>
                          <a:lnTo>
                            <a:pt x="0" y="3"/>
                          </a:lnTo>
                          <a:lnTo>
                            <a:pt x="0" y="3"/>
                          </a:lnTo>
                          <a:lnTo>
                            <a:pt x="1" y="0"/>
                          </a:lnTo>
                          <a:lnTo>
                            <a:pt x="1" y="0"/>
                          </a:lnTo>
                          <a:lnTo>
                            <a:pt x="3" y="0"/>
                          </a:lnTo>
                          <a:lnTo>
                            <a:pt x="47" y="0"/>
                          </a:lnTo>
                          <a:lnTo>
                            <a:pt x="47" y="0"/>
                          </a:lnTo>
                          <a:lnTo>
                            <a:pt x="49" y="0"/>
                          </a:lnTo>
                          <a:lnTo>
                            <a:pt x="50" y="0"/>
                          </a:lnTo>
                          <a:lnTo>
                            <a:pt x="50" y="2"/>
                          </a:lnTo>
                          <a:lnTo>
                            <a:pt x="50" y="3"/>
                          </a:lnTo>
                          <a:lnTo>
                            <a:pt x="50" y="3"/>
                          </a:lnTo>
                          <a:lnTo>
                            <a:pt x="50" y="4"/>
                          </a:lnTo>
                          <a:lnTo>
                            <a:pt x="49" y="6"/>
                          </a:lnTo>
                          <a:lnTo>
                            <a:pt x="47" y="7"/>
                          </a:lnTo>
                          <a:lnTo>
                            <a:pt x="47" y="7"/>
                          </a:lnTo>
                          <a:lnTo>
                            <a:pt x="47" y="7"/>
                          </a:lnTo>
                          <a:lnTo>
                            <a:pt x="47" y="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24" name="Freeform 153"/>
                    <p:cNvSpPr>
                      <a:spLocks/>
                    </p:cNvSpPr>
                    <p:nvPr/>
                  </p:nvSpPr>
                  <p:spPr bwMode="auto">
                    <a:xfrm>
                      <a:off x="6654977" y="1976972"/>
                      <a:ext cx="145026" cy="20304"/>
                    </a:xfrm>
                    <a:custGeom>
                      <a:avLst/>
                      <a:gdLst>
                        <a:gd name="T0" fmla="*/ 47 w 50"/>
                        <a:gd name="T1" fmla="*/ 7 h 7"/>
                        <a:gd name="T2" fmla="*/ 3 w 50"/>
                        <a:gd name="T3" fmla="*/ 7 h 7"/>
                        <a:gd name="T4" fmla="*/ 3 w 50"/>
                        <a:gd name="T5" fmla="*/ 7 h 7"/>
                        <a:gd name="T6" fmla="*/ 1 w 50"/>
                        <a:gd name="T7" fmla="*/ 7 h 7"/>
                        <a:gd name="T8" fmla="*/ 1 w 50"/>
                        <a:gd name="T9" fmla="*/ 6 h 7"/>
                        <a:gd name="T10" fmla="*/ 0 w 50"/>
                        <a:gd name="T11" fmla="*/ 4 h 7"/>
                        <a:gd name="T12" fmla="*/ 0 w 50"/>
                        <a:gd name="T13" fmla="*/ 3 h 7"/>
                        <a:gd name="T14" fmla="*/ 0 w 50"/>
                        <a:gd name="T15" fmla="*/ 3 h 7"/>
                        <a:gd name="T16" fmla="*/ 1 w 50"/>
                        <a:gd name="T17" fmla="*/ 0 h 7"/>
                        <a:gd name="T18" fmla="*/ 1 w 50"/>
                        <a:gd name="T19" fmla="*/ 0 h 7"/>
                        <a:gd name="T20" fmla="*/ 3 w 50"/>
                        <a:gd name="T21" fmla="*/ 0 h 7"/>
                        <a:gd name="T22" fmla="*/ 47 w 50"/>
                        <a:gd name="T23" fmla="*/ 0 h 7"/>
                        <a:gd name="T24" fmla="*/ 47 w 50"/>
                        <a:gd name="T25" fmla="*/ 0 h 7"/>
                        <a:gd name="T26" fmla="*/ 49 w 50"/>
                        <a:gd name="T27" fmla="*/ 0 h 7"/>
                        <a:gd name="T28" fmla="*/ 50 w 50"/>
                        <a:gd name="T29" fmla="*/ 0 h 7"/>
                        <a:gd name="T30" fmla="*/ 50 w 50"/>
                        <a:gd name="T31" fmla="*/ 2 h 7"/>
                        <a:gd name="T32" fmla="*/ 50 w 50"/>
                        <a:gd name="T33" fmla="*/ 3 h 7"/>
                        <a:gd name="T34" fmla="*/ 50 w 50"/>
                        <a:gd name="T35" fmla="*/ 3 h 7"/>
                        <a:gd name="T36" fmla="*/ 50 w 50"/>
                        <a:gd name="T37" fmla="*/ 4 h 7"/>
                        <a:gd name="T38" fmla="*/ 50 w 50"/>
                        <a:gd name="T39" fmla="*/ 6 h 7"/>
                        <a:gd name="T40" fmla="*/ 49 w 50"/>
                        <a:gd name="T41" fmla="*/ 7 h 7"/>
                        <a:gd name="T42" fmla="*/ 47 w 50"/>
                        <a:gd name="T43" fmla="*/ 7 h 7"/>
                        <a:gd name="T44" fmla="*/ 47 w 50"/>
                        <a:gd name="T45" fmla="*/ 7 h 7"/>
                        <a:gd name="T46" fmla="*/ 47 w 50"/>
                        <a:gd name="T47" fmla="*/ 7 h 7"/>
                        <a:gd name="T48" fmla="*/ 47 w 50"/>
                        <a:gd name="T4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
                          <a:moveTo>
                            <a:pt x="47" y="7"/>
                          </a:moveTo>
                          <a:lnTo>
                            <a:pt x="3" y="7"/>
                          </a:lnTo>
                          <a:lnTo>
                            <a:pt x="3" y="7"/>
                          </a:lnTo>
                          <a:lnTo>
                            <a:pt x="1" y="7"/>
                          </a:lnTo>
                          <a:lnTo>
                            <a:pt x="1" y="6"/>
                          </a:lnTo>
                          <a:lnTo>
                            <a:pt x="0" y="4"/>
                          </a:lnTo>
                          <a:lnTo>
                            <a:pt x="0" y="3"/>
                          </a:lnTo>
                          <a:lnTo>
                            <a:pt x="0" y="3"/>
                          </a:lnTo>
                          <a:lnTo>
                            <a:pt x="1" y="0"/>
                          </a:lnTo>
                          <a:lnTo>
                            <a:pt x="1" y="0"/>
                          </a:lnTo>
                          <a:lnTo>
                            <a:pt x="3" y="0"/>
                          </a:lnTo>
                          <a:lnTo>
                            <a:pt x="47" y="0"/>
                          </a:lnTo>
                          <a:lnTo>
                            <a:pt x="47" y="0"/>
                          </a:lnTo>
                          <a:lnTo>
                            <a:pt x="49" y="0"/>
                          </a:lnTo>
                          <a:lnTo>
                            <a:pt x="50" y="0"/>
                          </a:lnTo>
                          <a:lnTo>
                            <a:pt x="50" y="2"/>
                          </a:lnTo>
                          <a:lnTo>
                            <a:pt x="50" y="3"/>
                          </a:lnTo>
                          <a:lnTo>
                            <a:pt x="50" y="3"/>
                          </a:lnTo>
                          <a:lnTo>
                            <a:pt x="50" y="4"/>
                          </a:lnTo>
                          <a:lnTo>
                            <a:pt x="50" y="6"/>
                          </a:lnTo>
                          <a:lnTo>
                            <a:pt x="49" y="7"/>
                          </a:lnTo>
                          <a:lnTo>
                            <a:pt x="47" y="7"/>
                          </a:lnTo>
                          <a:lnTo>
                            <a:pt x="47" y="7"/>
                          </a:lnTo>
                          <a:lnTo>
                            <a:pt x="47" y="7"/>
                          </a:lnTo>
                          <a:lnTo>
                            <a:pt x="47" y="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25" name="Freeform 154"/>
                    <p:cNvSpPr>
                      <a:spLocks noEditPoints="1"/>
                    </p:cNvSpPr>
                    <p:nvPr/>
                  </p:nvSpPr>
                  <p:spPr bwMode="auto">
                    <a:xfrm>
                      <a:off x="6608569" y="1773935"/>
                      <a:ext cx="240744" cy="292953"/>
                    </a:xfrm>
                    <a:custGeom>
                      <a:avLst/>
                      <a:gdLst>
                        <a:gd name="T0" fmla="*/ 75 w 83"/>
                        <a:gd name="T1" fmla="*/ 0 h 101"/>
                        <a:gd name="T2" fmla="*/ 27 w 83"/>
                        <a:gd name="T3" fmla="*/ 0 h 101"/>
                        <a:gd name="T4" fmla="*/ 0 w 83"/>
                        <a:gd name="T5" fmla="*/ 24 h 101"/>
                        <a:gd name="T6" fmla="*/ 0 w 83"/>
                        <a:gd name="T7" fmla="*/ 93 h 101"/>
                        <a:gd name="T8" fmla="*/ 0 w 83"/>
                        <a:gd name="T9" fmla="*/ 93 h 101"/>
                        <a:gd name="T10" fmla="*/ 0 w 83"/>
                        <a:gd name="T11" fmla="*/ 95 h 101"/>
                        <a:gd name="T12" fmla="*/ 3 w 83"/>
                        <a:gd name="T13" fmla="*/ 98 h 101"/>
                        <a:gd name="T14" fmla="*/ 5 w 83"/>
                        <a:gd name="T15" fmla="*/ 100 h 101"/>
                        <a:gd name="T16" fmla="*/ 9 w 83"/>
                        <a:gd name="T17" fmla="*/ 101 h 101"/>
                        <a:gd name="T18" fmla="*/ 83 w 83"/>
                        <a:gd name="T19" fmla="*/ 101 h 101"/>
                        <a:gd name="T20" fmla="*/ 83 w 83"/>
                        <a:gd name="T21" fmla="*/ 9 h 101"/>
                        <a:gd name="T22" fmla="*/ 83 w 83"/>
                        <a:gd name="T23" fmla="*/ 9 h 101"/>
                        <a:gd name="T24" fmla="*/ 82 w 83"/>
                        <a:gd name="T25" fmla="*/ 4 h 101"/>
                        <a:gd name="T26" fmla="*/ 80 w 83"/>
                        <a:gd name="T27" fmla="*/ 2 h 101"/>
                        <a:gd name="T28" fmla="*/ 77 w 83"/>
                        <a:gd name="T29" fmla="*/ 0 h 101"/>
                        <a:gd name="T30" fmla="*/ 75 w 83"/>
                        <a:gd name="T31" fmla="*/ 0 h 101"/>
                        <a:gd name="T32" fmla="*/ 75 w 83"/>
                        <a:gd name="T33" fmla="*/ 0 h 101"/>
                        <a:gd name="T34" fmla="*/ 75 w 83"/>
                        <a:gd name="T35" fmla="*/ 0 h 101"/>
                        <a:gd name="T36" fmla="*/ 75 w 83"/>
                        <a:gd name="T37" fmla="*/ 0 h 101"/>
                        <a:gd name="T38" fmla="*/ 76 w 83"/>
                        <a:gd name="T39" fmla="*/ 94 h 101"/>
                        <a:gd name="T40" fmla="*/ 12 w 83"/>
                        <a:gd name="T41" fmla="*/ 94 h 101"/>
                        <a:gd name="T42" fmla="*/ 12 w 83"/>
                        <a:gd name="T43" fmla="*/ 94 h 101"/>
                        <a:gd name="T44" fmla="*/ 10 w 83"/>
                        <a:gd name="T45" fmla="*/ 94 h 101"/>
                        <a:gd name="T46" fmla="*/ 9 w 83"/>
                        <a:gd name="T47" fmla="*/ 93 h 101"/>
                        <a:gd name="T48" fmla="*/ 6 w 83"/>
                        <a:gd name="T49" fmla="*/ 90 h 101"/>
                        <a:gd name="T50" fmla="*/ 6 w 83"/>
                        <a:gd name="T51" fmla="*/ 88 h 101"/>
                        <a:gd name="T52" fmla="*/ 6 w 83"/>
                        <a:gd name="T53" fmla="*/ 30 h 101"/>
                        <a:gd name="T54" fmla="*/ 23 w 83"/>
                        <a:gd name="T55" fmla="*/ 30 h 101"/>
                        <a:gd name="T56" fmla="*/ 23 w 83"/>
                        <a:gd name="T57" fmla="*/ 30 h 101"/>
                        <a:gd name="T58" fmla="*/ 26 w 83"/>
                        <a:gd name="T59" fmla="*/ 30 h 101"/>
                        <a:gd name="T60" fmla="*/ 27 w 83"/>
                        <a:gd name="T61" fmla="*/ 27 h 101"/>
                        <a:gd name="T62" fmla="*/ 28 w 83"/>
                        <a:gd name="T63" fmla="*/ 24 h 101"/>
                        <a:gd name="T64" fmla="*/ 30 w 83"/>
                        <a:gd name="T65" fmla="*/ 21 h 101"/>
                        <a:gd name="T66" fmla="*/ 30 w 83"/>
                        <a:gd name="T67" fmla="*/ 7 h 101"/>
                        <a:gd name="T68" fmla="*/ 72 w 83"/>
                        <a:gd name="T69" fmla="*/ 7 h 101"/>
                        <a:gd name="T70" fmla="*/ 72 w 83"/>
                        <a:gd name="T71" fmla="*/ 7 h 101"/>
                        <a:gd name="T72" fmla="*/ 73 w 83"/>
                        <a:gd name="T73" fmla="*/ 7 h 101"/>
                        <a:gd name="T74" fmla="*/ 75 w 83"/>
                        <a:gd name="T75" fmla="*/ 7 h 101"/>
                        <a:gd name="T76" fmla="*/ 76 w 83"/>
                        <a:gd name="T77" fmla="*/ 9 h 101"/>
                        <a:gd name="T78" fmla="*/ 76 w 83"/>
                        <a:gd name="T79" fmla="*/ 11 h 101"/>
                        <a:gd name="T80" fmla="*/ 76 w 83"/>
                        <a:gd name="T81" fmla="*/ 94 h 101"/>
                        <a:gd name="T82" fmla="*/ 76 w 83"/>
                        <a:gd name="T83" fmla="*/ 94 h 101"/>
                        <a:gd name="T84" fmla="*/ 76 w 83"/>
                        <a:gd name="T85" fmla="*/ 9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3" h="101">
                          <a:moveTo>
                            <a:pt x="75" y="0"/>
                          </a:moveTo>
                          <a:lnTo>
                            <a:pt x="27" y="0"/>
                          </a:lnTo>
                          <a:lnTo>
                            <a:pt x="0" y="24"/>
                          </a:lnTo>
                          <a:lnTo>
                            <a:pt x="0" y="93"/>
                          </a:lnTo>
                          <a:lnTo>
                            <a:pt x="0" y="93"/>
                          </a:lnTo>
                          <a:lnTo>
                            <a:pt x="0" y="95"/>
                          </a:lnTo>
                          <a:lnTo>
                            <a:pt x="3" y="98"/>
                          </a:lnTo>
                          <a:lnTo>
                            <a:pt x="5" y="100"/>
                          </a:lnTo>
                          <a:lnTo>
                            <a:pt x="9" y="101"/>
                          </a:lnTo>
                          <a:lnTo>
                            <a:pt x="83" y="101"/>
                          </a:lnTo>
                          <a:lnTo>
                            <a:pt x="83" y="9"/>
                          </a:lnTo>
                          <a:lnTo>
                            <a:pt x="83" y="9"/>
                          </a:lnTo>
                          <a:lnTo>
                            <a:pt x="82" y="4"/>
                          </a:lnTo>
                          <a:lnTo>
                            <a:pt x="80" y="2"/>
                          </a:lnTo>
                          <a:lnTo>
                            <a:pt x="77" y="0"/>
                          </a:lnTo>
                          <a:lnTo>
                            <a:pt x="75" y="0"/>
                          </a:lnTo>
                          <a:lnTo>
                            <a:pt x="75" y="0"/>
                          </a:lnTo>
                          <a:lnTo>
                            <a:pt x="75" y="0"/>
                          </a:lnTo>
                          <a:lnTo>
                            <a:pt x="75" y="0"/>
                          </a:lnTo>
                          <a:close/>
                          <a:moveTo>
                            <a:pt x="76" y="94"/>
                          </a:moveTo>
                          <a:lnTo>
                            <a:pt x="12" y="94"/>
                          </a:lnTo>
                          <a:lnTo>
                            <a:pt x="12" y="94"/>
                          </a:lnTo>
                          <a:lnTo>
                            <a:pt x="10" y="94"/>
                          </a:lnTo>
                          <a:lnTo>
                            <a:pt x="9" y="93"/>
                          </a:lnTo>
                          <a:lnTo>
                            <a:pt x="6" y="90"/>
                          </a:lnTo>
                          <a:lnTo>
                            <a:pt x="6" y="88"/>
                          </a:lnTo>
                          <a:lnTo>
                            <a:pt x="6" y="30"/>
                          </a:lnTo>
                          <a:lnTo>
                            <a:pt x="23" y="30"/>
                          </a:lnTo>
                          <a:lnTo>
                            <a:pt x="23" y="30"/>
                          </a:lnTo>
                          <a:lnTo>
                            <a:pt x="26" y="30"/>
                          </a:lnTo>
                          <a:lnTo>
                            <a:pt x="27" y="27"/>
                          </a:lnTo>
                          <a:lnTo>
                            <a:pt x="28" y="24"/>
                          </a:lnTo>
                          <a:lnTo>
                            <a:pt x="30" y="21"/>
                          </a:lnTo>
                          <a:lnTo>
                            <a:pt x="30" y="7"/>
                          </a:lnTo>
                          <a:lnTo>
                            <a:pt x="72" y="7"/>
                          </a:lnTo>
                          <a:lnTo>
                            <a:pt x="72" y="7"/>
                          </a:lnTo>
                          <a:lnTo>
                            <a:pt x="73" y="7"/>
                          </a:lnTo>
                          <a:lnTo>
                            <a:pt x="75" y="7"/>
                          </a:lnTo>
                          <a:lnTo>
                            <a:pt x="76" y="9"/>
                          </a:lnTo>
                          <a:lnTo>
                            <a:pt x="76" y="11"/>
                          </a:lnTo>
                          <a:lnTo>
                            <a:pt x="76" y="94"/>
                          </a:lnTo>
                          <a:lnTo>
                            <a:pt x="76" y="94"/>
                          </a:lnTo>
                          <a:lnTo>
                            <a:pt x="76" y="9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grpSp>
                <p:nvGrpSpPr>
                  <p:cNvPr id="305" name="Group 304"/>
                  <p:cNvGrpSpPr/>
                  <p:nvPr/>
                </p:nvGrpSpPr>
                <p:grpSpPr>
                  <a:xfrm>
                    <a:off x="1123485" y="3637550"/>
                    <a:ext cx="345163" cy="345163"/>
                    <a:chOff x="3124200" y="4149725"/>
                    <a:chExt cx="504825" cy="504825"/>
                  </a:xfrm>
                </p:grpSpPr>
                <p:sp>
                  <p:nvSpPr>
                    <p:cNvPr id="319" name="Oval 680"/>
                    <p:cNvSpPr>
                      <a:spLocks noChangeArrowheads="1"/>
                    </p:cNvSpPr>
                    <p:nvPr/>
                  </p:nvSpPr>
                  <p:spPr bwMode="auto">
                    <a:xfrm>
                      <a:off x="3124200" y="4149725"/>
                      <a:ext cx="504825" cy="504825"/>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20" name="Freeform 681"/>
                    <p:cNvSpPr>
                      <a:spLocks noEditPoints="1"/>
                    </p:cNvSpPr>
                    <p:nvPr/>
                  </p:nvSpPr>
                  <p:spPr bwMode="auto">
                    <a:xfrm>
                      <a:off x="3251199" y="4295774"/>
                      <a:ext cx="250825" cy="214312"/>
                    </a:xfrm>
                    <a:custGeom>
                      <a:avLst/>
                      <a:gdLst>
                        <a:gd name="T0" fmla="*/ 108 w 113"/>
                        <a:gd name="T1" fmla="*/ 90 h 96"/>
                        <a:gd name="T2" fmla="*/ 0 w 113"/>
                        <a:gd name="T3" fmla="*/ 17 h 96"/>
                        <a:gd name="T4" fmla="*/ 0 w 113"/>
                        <a:gd name="T5" fmla="*/ 96 h 96"/>
                        <a:gd name="T6" fmla="*/ 113 w 113"/>
                        <a:gd name="T7" fmla="*/ 0 h 96"/>
                        <a:gd name="T8" fmla="*/ 0 w 113"/>
                        <a:gd name="T9" fmla="*/ 0 h 96"/>
                        <a:gd name="T10" fmla="*/ 66 w 113"/>
                        <a:gd name="T11" fmla="*/ 54 h 96"/>
                        <a:gd name="T12" fmla="*/ 63 w 113"/>
                        <a:gd name="T13" fmla="*/ 48 h 96"/>
                        <a:gd name="T14" fmla="*/ 59 w 113"/>
                        <a:gd name="T15" fmla="*/ 45 h 96"/>
                        <a:gd name="T16" fmla="*/ 53 w 113"/>
                        <a:gd name="T17" fmla="*/ 42 h 96"/>
                        <a:gd name="T18" fmla="*/ 48 w 113"/>
                        <a:gd name="T19" fmla="*/ 42 h 96"/>
                        <a:gd name="T20" fmla="*/ 42 w 113"/>
                        <a:gd name="T21" fmla="*/ 45 h 96"/>
                        <a:gd name="T22" fmla="*/ 38 w 113"/>
                        <a:gd name="T23" fmla="*/ 48 h 96"/>
                        <a:gd name="T24" fmla="*/ 35 w 113"/>
                        <a:gd name="T25" fmla="*/ 54 h 96"/>
                        <a:gd name="T26" fmla="*/ 34 w 113"/>
                        <a:gd name="T27" fmla="*/ 59 h 96"/>
                        <a:gd name="T28" fmla="*/ 35 w 113"/>
                        <a:gd name="T29" fmla="*/ 65 h 96"/>
                        <a:gd name="T30" fmla="*/ 38 w 113"/>
                        <a:gd name="T31" fmla="*/ 70 h 96"/>
                        <a:gd name="T32" fmla="*/ 43 w 113"/>
                        <a:gd name="T33" fmla="*/ 74 h 96"/>
                        <a:gd name="T34" fmla="*/ 47 w 113"/>
                        <a:gd name="T35" fmla="*/ 76 h 96"/>
                        <a:gd name="T36" fmla="*/ 51 w 113"/>
                        <a:gd name="T37" fmla="*/ 71 h 96"/>
                        <a:gd name="T38" fmla="*/ 58 w 113"/>
                        <a:gd name="T39" fmla="*/ 75 h 96"/>
                        <a:gd name="T40" fmla="*/ 59 w 113"/>
                        <a:gd name="T41" fmla="*/ 68 h 96"/>
                        <a:gd name="T42" fmla="*/ 66 w 113"/>
                        <a:gd name="T43" fmla="*/ 67 h 96"/>
                        <a:gd name="T44" fmla="*/ 63 w 113"/>
                        <a:gd name="T45" fmla="*/ 61 h 96"/>
                        <a:gd name="T46" fmla="*/ 57 w 113"/>
                        <a:gd name="T47" fmla="*/ 59 h 96"/>
                        <a:gd name="T48" fmla="*/ 46 w 113"/>
                        <a:gd name="T49" fmla="*/ 64 h 96"/>
                        <a:gd name="T50" fmla="*/ 51 w 113"/>
                        <a:gd name="T51" fmla="*/ 53 h 96"/>
                        <a:gd name="T52" fmla="*/ 47 w 113"/>
                        <a:gd name="T53" fmla="*/ 59 h 96"/>
                        <a:gd name="T54" fmla="*/ 51 w 113"/>
                        <a:gd name="T55" fmla="*/ 62 h 96"/>
                        <a:gd name="T56" fmla="*/ 78 w 113"/>
                        <a:gd name="T57" fmla="*/ 47 h 96"/>
                        <a:gd name="T58" fmla="*/ 80 w 113"/>
                        <a:gd name="T59" fmla="*/ 44 h 96"/>
                        <a:gd name="T60" fmla="*/ 78 w 113"/>
                        <a:gd name="T61" fmla="*/ 42 h 96"/>
                        <a:gd name="T62" fmla="*/ 74 w 113"/>
                        <a:gd name="T63" fmla="*/ 41 h 96"/>
                        <a:gd name="T64" fmla="*/ 71 w 113"/>
                        <a:gd name="T65" fmla="*/ 38 h 96"/>
                        <a:gd name="T66" fmla="*/ 67 w 113"/>
                        <a:gd name="T67" fmla="*/ 42 h 96"/>
                        <a:gd name="T68" fmla="*/ 64 w 113"/>
                        <a:gd name="T69" fmla="*/ 42 h 96"/>
                        <a:gd name="T70" fmla="*/ 63 w 113"/>
                        <a:gd name="T71" fmla="*/ 44 h 96"/>
                        <a:gd name="T72" fmla="*/ 65 w 113"/>
                        <a:gd name="T73" fmla="*/ 48 h 96"/>
                        <a:gd name="T74" fmla="*/ 63 w 113"/>
                        <a:gd name="T75" fmla="*/ 51 h 96"/>
                        <a:gd name="T76" fmla="*/ 65 w 113"/>
                        <a:gd name="T77" fmla="*/ 53 h 96"/>
                        <a:gd name="T78" fmla="*/ 70 w 113"/>
                        <a:gd name="T79" fmla="*/ 56 h 96"/>
                        <a:gd name="T80" fmla="*/ 73 w 113"/>
                        <a:gd name="T81" fmla="*/ 56 h 96"/>
                        <a:gd name="T82" fmla="*/ 78 w 113"/>
                        <a:gd name="T83" fmla="*/ 53 h 96"/>
                        <a:gd name="T84" fmla="*/ 80 w 113"/>
                        <a:gd name="T85" fmla="*/ 51 h 96"/>
                        <a:gd name="T86" fmla="*/ 78 w 113"/>
                        <a:gd name="T87" fmla="*/ 48 h 96"/>
                        <a:gd name="T88" fmla="*/ 71 w 113"/>
                        <a:gd name="T89" fmla="*/ 50 h 96"/>
                        <a:gd name="T90" fmla="*/ 74 w 113"/>
                        <a:gd name="T91"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 h="96">
                          <a:moveTo>
                            <a:pt x="6" y="22"/>
                          </a:moveTo>
                          <a:cubicBezTo>
                            <a:pt x="6" y="90"/>
                            <a:pt x="6" y="90"/>
                            <a:pt x="6" y="90"/>
                          </a:cubicBezTo>
                          <a:cubicBezTo>
                            <a:pt x="108" y="90"/>
                            <a:pt x="108" y="90"/>
                            <a:pt x="108" y="90"/>
                          </a:cubicBezTo>
                          <a:cubicBezTo>
                            <a:pt x="108" y="22"/>
                            <a:pt x="108" y="22"/>
                            <a:pt x="108" y="22"/>
                          </a:cubicBezTo>
                          <a:cubicBezTo>
                            <a:pt x="6" y="22"/>
                            <a:pt x="6" y="22"/>
                            <a:pt x="6" y="22"/>
                          </a:cubicBezTo>
                          <a:close/>
                          <a:moveTo>
                            <a:pt x="0" y="17"/>
                          </a:moveTo>
                          <a:cubicBezTo>
                            <a:pt x="113" y="17"/>
                            <a:pt x="113" y="17"/>
                            <a:pt x="113" y="17"/>
                          </a:cubicBezTo>
                          <a:cubicBezTo>
                            <a:pt x="113" y="96"/>
                            <a:pt x="113" y="96"/>
                            <a:pt x="113" y="96"/>
                          </a:cubicBezTo>
                          <a:cubicBezTo>
                            <a:pt x="0" y="96"/>
                            <a:pt x="0" y="96"/>
                            <a:pt x="0" y="96"/>
                          </a:cubicBezTo>
                          <a:cubicBezTo>
                            <a:pt x="0" y="17"/>
                            <a:pt x="0" y="17"/>
                            <a:pt x="0" y="17"/>
                          </a:cubicBezTo>
                          <a:close/>
                          <a:moveTo>
                            <a:pt x="0" y="0"/>
                          </a:moveTo>
                          <a:cubicBezTo>
                            <a:pt x="113" y="0"/>
                            <a:pt x="113" y="0"/>
                            <a:pt x="113" y="0"/>
                          </a:cubicBezTo>
                          <a:cubicBezTo>
                            <a:pt x="113" y="11"/>
                            <a:pt x="113" y="11"/>
                            <a:pt x="113" y="11"/>
                          </a:cubicBezTo>
                          <a:cubicBezTo>
                            <a:pt x="0" y="11"/>
                            <a:pt x="0" y="11"/>
                            <a:pt x="0" y="11"/>
                          </a:cubicBezTo>
                          <a:cubicBezTo>
                            <a:pt x="0" y="0"/>
                            <a:pt x="0" y="0"/>
                            <a:pt x="0" y="0"/>
                          </a:cubicBezTo>
                          <a:close/>
                          <a:moveTo>
                            <a:pt x="67" y="58"/>
                          </a:moveTo>
                          <a:cubicBezTo>
                            <a:pt x="67" y="55"/>
                            <a:pt x="67" y="55"/>
                            <a:pt x="67" y="55"/>
                          </a:cubicBezTo>
                          <a:cubicBezTo>
                            <a:pt x="67" y="55"/>
                            <a:pt x="67" y="54"/>
                            <a:pt x="66" y="54"/>
                          </a:cubicBezTo>
                          <a:cubicBezTo>
                            <a:pt x="61" y="54"/>
                            <a:pt x="61" y="54"/>
                            <a:pt x="61" y="54"/>
                          </a:cubicBezTo>
                          <a:cubicBezTo>
                            <a:pt x="61" y="54"/>
                            <a:pt x="61" y="53"/>
                            <a:pt x="61" y="53"/>
                          </a:cubicBezTo>
                          <a:cubicBezTo>
                            <a:pt x="63" y="48"/>
                            <a:pt x="63" y="48"/>
                            <a:pt x="63" y="48"/>
                          </a:cubicBezTo>
                          <a:cubicBezTo>
                            <a:pt x="63" y="48"/>
                            <a:pt x="63" y="48"/>
                            <a:pt x="63" y="47"/>
                          </a:cubicBezTo>
                          <a:cubicBezTo>
                            <a:pt x="60" y="45"/>
                            <a:pt x="60" y="45"/>
                            <a:pt x="60" y="45"/>
                          </a:cubicBezTo>
                          <a:cubicBezTo>
                            <a:pt x="60" y="45"/>
                            <a:pt x="59" y="45"/>
                            <a:pt x="59" y="45"/>
                          </a:cubicBezTo>
                          <a:cubicBezTo>
                            <a:pt x="55" y="48"/>
                            <a:pt x="55" y="48"/>
                            <a:pt x="55" y="48"/>
                          </a:cubicBezTo>
                          <a:cubicBezTo>
                            <a:pt x="55" y="48"/>
                            <a:pt x="55" y="48"/>
                            <a:pt x="54" y="48"/>
                          </a:cubicBezTo>
                          <a:cubicBezTo>
                            <a:pt x="53" y="42"/>
                            <a:pt x="53" y="42"/>
                            <a:pt x="53" y="42"/>
                          </a:cubicBezTo>
                          <a:cubicBezTo>
                            <a:pt x="53" y="42"/>
                            <a:pt x="53" y="42"/>
                            <a:pt x="52" y="42"/>
                          </a:cubicBezTo>
                          <a:cubicBezTo>
                            <a:pt x="49" y="42"/>
                            <a:pt x="49" y="42"/>
                            <a:pt x="49" y="42"/>
                          </a:cubicBezTo>
                          <a:cubicBezTo>
                            <a:pt x="49" y="42"/>
                            <a:pt x="48" y="42"/>
                            <a:pt x="48" y="42"/>
                          </a:cubicBezTo>
                          <a:cubicBezTo>
                            <a:pt x="47" y="48"/>
                            <a:pt x="47" y="48"/>
                            <a:pt x="47" y="48"/>
                          </a:cubicBezTo>
                          <a:cubicBezTo>
                            <a:pt x="46" y="48"/>
                            <a:pt x="46" y="48"/>
                            <a:pt x="46" y="48"/>
                          </a:cubicBezTo>
                          <a:cubicBezTo>
                            <a:pt x="42" y="45"/>
                            <a:pt x="42" y="45"/>
                            <a:pt x="42" y="45"/>
                          </a:cubicBezTo>
                          <a:cubicBezTo>
                            <a:pt x="41" y="45"/>
                            <a:pt x="41" y="45"/>
                            <a:pt x="41" y="45"/>
                          </a:cubicBezTo>
                          <a:cubicBezTo>
                            <a:pt x="38" y="47"/>
                            <a:pt x="38" y="47"/>
                            <a:pt x="38" y="47"/>
                          </a:cubicBezTo>
                          <a:cubicBezTo>
                            <a:pt x="38" y="48"/>
                            <a:pt x="38" y="48"/>
                            <a:pt x="38" y="48"/>
                          </a:cubicBezTo>
                          <a:cubicBezTo>
                            <a:pt x="40" y="53"/>
                            <a:pt x="40" y="53"/>
                            <a:pt x="40" y="53"/>
                          </a:cubicBezTo>
                          <a:cubicBezTo>
                            <a:pt x="40" y="53"/>
                            <a:pt x="40" y="54"/>
                            <a:pt x="40" y="54"/>
                          </a:cubicBezTo>
                          <a:cubicBezTo>
                            <a:pt x="35" y="54"/>
                            <a:pt x="35" y="54"/>
                            <a:pt x="35" y="54"/>
                          </a:cubicBezTo>
                          <a:cubicBezTo>
                            <a:pt x="34" y="54"/>
                            <a:pt x="34" y="55"/>
                            <a:pt x="34" y="55"/>
                          </a:cubicBezTo>
                          <a:cubicBezTo>
                            <a:pt x="33" y="58"/>
                            <a:pt x="33" y="58"/>
                            <a:pt x="33" y="58"/>
                          </a:cubicBezTo>
                          <a:cubicBezTo>
                            <a:pt x="33" y="58"/>
                            <a:pt x="34" y="59"/>
                            <a:pt x="34" y="59"/>
                          </a:cubicBezTo>
                          <a:cubicBezTo>
                            <a:pt x="39" y="61"/>
                            <a:pt x="39" y="61"/>
                            <a:pt x="39" y="61"/>
                          </a:cubicBezTo>
                          <a:cubicBezTo>
                            <a:pt x="39" y="61"/>
                            <a:pt x="39" y="62"/>
                            <a:pt x="39" y="62"/>
                          </a:cubicBezTo>
                          <a:cubicBezTo>
                            <a:pt x="35" y="65"/>
                            <a:pt x="35" y="65"/>
                            <a:pt x="35" y="65"/>
                          </a:cubicBezTo>
                          <a:cubicBezTo>
                            <a:pt x="35" y="66"/>
                            <a:pt x="35" y="66"/>
                            <a:pt x="35" y="67"/>
                          </a:cubicBezTo>
                          <a:cubicBezTo>
                            <a:pt x="37" y="69"/>
                            <a:pt x="37" y="69"/>
                            <a:pt x="37" y="69"/>
                          </a:cubicBezTo>
                          <a:cubicBezTo>
                            <a:pt x="37" y="70"/>
                            <a:pt x="37" y="70"/>
                            <a:pt x="38" y="70"/>
                          </a:cubicBezTo>
                          <a:cubicBezTo>
                            <a:pt x="42" y="68"/>
                            <a:pt x="42" y="68"/>
                            <a:pt x="42" y="68"/>
                          </a:cubicBezTo>
                          <a:cubicBezTo>
                            <a:pt x="43" y="69"/>
                            <a:pt x="43" y="69"/>
                            <a:pt x="43" y="69"/>
                          </a:cubicBezTo>
                          <a:cubicBezTo>
                            <a:pt x="43" y="74"/>
                            <a:pt x="43" y="74"/>
                            <a:pt x="43" y="74"/>
                          </a:cubicBezTo>
                          <a:cubicBezTo>
                            <a:pt x="43" y="74"/>
                            <a:pt x="43" y="75"/>
                            <a:pt x="43" y="75"/>
                          </a:cubicBezTo>
                          <a:cubicBezTo>
                            <a:pt x="46" y="76"/>
                            <a:pt x="46" y="76"/>
                            <a:pt x="46" y="76"/>
                          </a:cubicBezTo>
                          <a:cubicBezTo>
                            <a:pt x="47" y="76"/>
                            <a:pt x="47" y="76"/>
                            <a:pt x="47" y="76"/>
                          </a:cubicBezTo>
                          <a:cubicBezTo>
                            <a:pt x="50" y="71"/>
                            <a:pt x="50" y="71"/>
                            <a:pt x="50" y="71"/>
                          </a:cubicBezTo>
                          <a:cubicBezTo>
                            <a:pt x="50" y="71"/>
                            <a:pt x="50" y="71"/>
                            <a:pt x="51" y="71"/>
                          </a:cubicBezTo>
                          <a:cubicBezTo>
                            <a:pt x="51" y="71"/>
                            <a:pt x="51" y="71"/>
                            <a:pt x="51" y="71"/>
                          </a:cubicBezTo>
                          <a:cubicBezTo>
                            <a:pt x="54" y="76"/>
                            <a:pt x="54" y="76"/>
                            <a:pt x="54" y="76"/>
                          </a:cubicBezTo>
                          <a:cubicBezTo>
                            <a:pt x="54" y="76"/>
                            <a:pt x="54" y="76"/>
                            <a:pt x="55" y="76"/>
                          </a:cubicBezTo>
                          <a:cubicBezTo>
                            <a:pt x="58" y="75"/>
                            <a:pt x="58" y="75"/>
                            <a:pt x="58" y="75"/>
                          </a:cubicBezTo>
                          <a:cubicBezTo>
                            <a:pt x="58" y="75"/>
                            <a:pt x="58" y="74"/>
                            <a:pt x="58" y="74"/>
                          </a:cubicBezTo>
                          <a:cubicBezTo>
                            <a:pt x="58" y="69"/>
                            <a:pt x="58" y="69"/>
                            <a:pt x="58" y="69"/>
                          </a:cubicBezTo>
                          <a:cubicBezTo>
                            <a:pt x="58" y="69"/>
                            <a:pt x="58" y="69"/>
                            <a:pt x="59" y="68"/>
                          </a:cubicBezTo>
                          <a:cubicBezTo>
                            <a:pt x="64" y="70"/>
                            <a:pt x="64" y="70"/>
                            <a:pt x="64" y="70"/>
                          </a:cubicBezTo>
                          <a:cubicBezTo>
                            <a:pt x="64" y="70"/>
                            <a:pt x="64" y="70"/>
                            <a:pt x="64" y="69"/>
                          </a:cubicBezTo>
                          <a:cubicBezTo>
                            <a:pt x="66" y="67"/>
                            <a:pt x="66" y="67"/>
                            <a:pt x="66" y="67"/>
                          </a:cubicBezTo>
                          <a:cubicBezTo>
                            <a:pt x="66" y="66"/>
                            <a:pt x="66" y="66"/>
                            <a:pt x="66" y="65"/>
                          </a:cubicBezTo>
                          <a:cubicBezTo>
                            <a:pt x="62" y="62"/>
                            <a:pt x="62" y="62"/>
                            <a:pt x="62" y="62"/>
                          </a:cubicBezTo>
                          <a:cubicBezTo>
                            <a:pt x="62" y="62"/>
                            <a:pt x="62" y="61"/>
                            <a:pt x="63" y="61"/>
                          </a:cubicBezTo>
                          <a:cubicBezTo>
                            <a:pt x="67" y="59"/>
                            <a:pt x="67" y="59"/>
                            <a:pt x="67" y="59"/>
                          </a:cubicBezTo>
                          <a:cubicBezTo>
                            <a:pt x="67" y="59"/>
                            <a:pt x="67" y="58"/>
                            <a:pt x="67" y="58"/>
                          </a:cubicBezTo>
                          <a:close/>
                          <a:moveTo>
                            <a:pt x="57" y="59"/>
                          </a:moveTo>
                          <a:cubicBezTo>
                            <a:pt x="57" y="61"/>
                            <a:pt x="56" y="63"/>
                            <a:pt x="55" y="64"/>
                          </a:cubicBezTo>
                          <a:cubicBezTo>
                            <a:pt x="54" y="65"/>
                            <a:pt x="52" y="66"/>
                            <a:pt x="51" y="66"/>
                          </a:cubicBezTo>
                          <a:cubicBezTo>
                            <a:pt x="49" y="66"/>
                            <a:pt x="47" y="65"/>
                            <a:pt x="46" y="64"/>
                          </a:cubicBezTo>
                          <a:cubicBezTo>
                            <a:pt x="45" y="63"/>
                            <a:pt x="44" y="61"/>
                            <a:pt x="44" y="59"/>
                          </a:cubicBezTo>
                          <a:cubicBezTo>
                            <a:pt x="44" y="57"/>
                            <a:pt x="45" y="56"/>
                            <a:pt x="46" y="55"/>
                          </a:cubicBezTo>
                          <a:cubicBezTo>
                            <a:pt x="47" y="53"/>
                            <a:pt x="49" y="53"/>
                            <a:pt x="51" y="53"/>
                          </a:cubicBezTo>
                          <a:cubicBezTo>
                            <a:pt x="52" y="53"/>
                            <a:pt x="54" y="53"/>
                            <a:pt x="55" y="55"/>
                          </a:cubicBezTo>
                          <a:cubicBezTo>
                            <a:pt x="56" y="56"/>
                            <a:pt x="57" y="57"/>
                            <a:pt x="57" y="59"/>
                          </a:cubicBezTo>
                          <a:close/>
                          <a:moveTo>
                            <a:pt x="47" y="59"/>
                          </a:moveTo>
                          <a:cubicBezTo>
                            <a:pt x="47" y="58"/>
                            <a:pt x="49" y="56"/>
                            <a:pt x="51" y="56"/>
                          </a:cubicBezTo>
                          <a:cubicBezTo>
                            <a:pt x="52" y="56"/>
                            <a:pt x="54" y="58"/>
                            <a:pt x="54" y="59"/>
                          </a:cubicBezTo>
                          <a:cubicBezTo>
                            <a:pt x="54" y="61"/>
                            <a:pt x="52" y="62"/>
                            <a:pt x="51" y="62"/>
                          </a:cubicBezTo>
                          <a:cubicBezTo>
                            <a:pt x="49" y="62"/>
                            <a:pt x="47" y="61"/>
                            <a:pt x="47" y="59"/>
                          </a:cubicBezTo>
                          <a:close/>
                          <a:moveTo>
                            <a:pt x="78" y="48"/>
                          </a:moveTo>
                          <a:cubicBezTo>
                            <a:pt x="78" y="48"/>
                            <a:pt x="78" y="48"/>
                            <a:pt x="78" y="47"/>
                          </a:cubicBezTo>
                          <a:cubicBezTo>
                            <a:pt x="78" y="47"/>
                            <a:pt x="78" y="46"/>
                            <a:pt x="78" y="46"/>
                          </a:cubicBezTo>
                          <a:cubicBezTo>
                            <a:pt x="80" y="44"/>
                            <a:pt x="80" y="44"/>
                            <a:pt x="80" y="44"/>
                          </a:cubicBezTo>
                          <a:cubicBezTo>
                            <a:pt x="80" y="44"/>
                            <a:pt x="80" y="44"/>
                            <a:pt x="80" y="44"/>
                          </a:cubicBezTo>
                          <a:cubicBezTo>
                            <a:pt x="80" y="44"/>
                            <a:pt x="80" y="43"/>
                            <a:pt x="80" y="43"/>
                          </a:cubicBezTo>
                          <a:cubicBezTo>
                            <a:pt x="79" y="42"/>
                            <a:pt x="79" y="42"/>
                            <a:pt x="79" y="42"/>
                          </a:cubicBezTo>
                          <a:cubicBezTo>
                            <a:pt x="79" y="42"/>
                            <a:pt x="79" y="42"/>
                            <a:pt x="78" y="42"/>
                          </a:cubicBezTo>
                          <a:cubicBezTo>
                            <a:pt x="78" y="42"/>
                            <a:pt x="78" y="42"/>
                            <a:pt x="78" y="42"/>
                          </a:cubicBezTo>
                          <a:cubicBezTo>
                            <a:pt x="76" y="42"/>
                            <a:pt x="76" y="42"/>
                            <a:pt x="76" y="42"/>
                          </a:cubicBezTo>
                          <a:cubicBezTo>
                            <a:pt x="75" y="42"/>
                            <a:pt x="74" y="41"/>
                            <a:pt x="74" y="41"/>
                          </a:cubicBezTo>
                          <a:cubicBezTo>
                            <a:pt x="73" y="39"/>
                            <a:pt x="73" y="39"/>
                            <a:pt x="73" y="39"/>
                          </a:cubicBezTo>
                          <a:cubicBezTo>
                            <a:pt x="73" y="38"/>
                            <a:pt x="73" y="38"/>
                            <a:pt x="72" y="38"/>
                          </a:cubicBezTo>
                          <a:cubicBezTo>
                            <a:pt x="71" y="38"/>
                            <a:pt x="71" y="38"/>
                            <a:pt x="71" y="38"/>
                          </a:cubicBezTo>
                          <a:cubicBezTo>
                            <a:pt x="70" y="38"/>
                            <a:pt x="70" y="38"/>
                            <a:pt x="70" y="39"/>
                          </a:cubicBezTo>
                          <a:cubicBezTo>
                            <a:pt x="69" y="41"/>
                            <a:pt x="69" y="41"/>
                            <a:pt x="69" y="41"/>
                          </a:cubicBezTo>
                          <a:cubicBezTo>
                            <a:pt x="68" y="41"/>
                            <a:pt x="68" y="42"/>
                            <a:pt x="67" y="42"/>
                          </a:cubicBezTo>
                          <a:cubicBezTo>
                            <a:pt x="65" y="42"/>
                            <a:pt x="65" y="42"/>
                            <a:pt x="65" y="42"/>
                          </a:cubicBezTo>
                          <a:cubicBezTo>
                            <a:pt x="64" y="42"/>
                            <a:pt x="64" y="42"/>
                            <a:pt x="64" y="42"/>
                          </a:cubicBezTo>
                          <a:cubicBezTo>
                            <a:pt x="64" y="42"/>
                            <a:pt x="64" y="42"/>
                            <a:pt x="64" y="42"/>
                          </a:cubicBezTo>
                          <a:cubicBezTo>
                            <a:pt x="63" y="43"/>
                            <a:pt x="63" y="43"/>
                            <a:pt x="63" y="43"/>
                          </a:cubicBezTo>
                          <a:cubicBezTo>
                            <a:pt x="63" y="43"/>
                            <a:pt x="63" y="44"/>
                            <a:pt x="63" y="44"/>
                          </a:cubicBezTo>
                          <a:cubicBezTo>
                            <a:pt x="63" y="44"/>
                            <a:pt x="63" y="44"/>
                            <a:pt x="63" y="44"/>
                          </a:cubicBezTo>
                          <a:cubicBezTo>
                            <a:pt x="65" y="46"/>
                            <a:pt x="65" y="46"/>
                            <a:pt x="65" y="46"/>
                          </a:cubicBezTo>
                          <a:cubicBezTo>
                            <a:pt x="65" y="46"/>
                            <a:pt x="65" y="47"/>
                            <a:pt x="65" y="47"/>
                          </a:cubicBezTo>
                          <a:cubicBezTo>
                            <a:pt x="65" y="48"/>
                            <a:pt x="65" y="48"/>
                            <a:pt x="65" y="48"/>
                          </a:cubicBezTo>
                          <a:cubicBezTo>
                            <a:pt x="63" y="50"/>
                            <a:pt x="63" y="50"/>
                            <a:pt x="63" y="50"/>
                          </a:cubicBezTo>
                          <a:cubicBezTo>
                            <a:pt x="63" y="50"/>
                            <a:pt x="63" y="51"/>
                            <a:pt x="63" y="51"/>
                          </a:cubicBezTo>
                          <a:cubicBezTo>
                            <a:pt x="63" y="51"/>
                            <a:pt x="63" y="51"/>
                            <a:pt x="63" y="51"/>
                          </a:cubicBezTo>
                          <a:cubicBezTo>
                            <a:pt x="64" y="53"/>
                            <a:pt x="64" y="53"/>
                            <a:pt x="64" y="53"/>
                          </a:cubicBezTo>
                          <a:cubicBezTo>
                            <a:pt x="64" y="53"/>
                            <a:pt x="64" y="53"/>
                            <a:pt x="64" y="53"/>
                          </a:cubicBezTo>
                          <a:cubicBezTo>
                            <a:pt x="64" y="53"/>
                            <a:pt x="64" y="53"/>
                            <a:pt x="65" y="53"/>
                          </a:cubicBezTo>
                          <a:cubicBezTo>
                            <a:pt x="67" y="52"/>
                            <a:pt x="67" y="52"/>
                            <a:pt x="67" y="52"/>
                          </a:cubicBezTo>
                          <a:cubicBezTo>
                            <a:pt x="68" y="53"/>
                            <a:pt x="68" y="53"/>
                            <a:pt x="69" y="53"/>
                          </a:cubicBezTo>
                          <a:cubicBezTo>
                            <a:pt x="70" y="56"/>
                            <a:pt x="70" y="56"/>
                            <a:pt x="70" y="56"/>
                          </a:cubicBezTo>
                          <a:cubicBezTo>
                            <a:pt x="70" y="56"/>
                            <a:pt x="70" y="56"/>
                            <a:pt x="71" y="56"/>
                          </a:cubicBezTo>
                          <a:cubicBezTo>
                            <a:pt x="72" y="56"/>
                            <a:pt x="72" y="56"/>
                            <a:pt x="72" y="56"/>
                          </a:cubicBezTo>
                          <a:cubicBezTo>
                            <a:pt x="73" y="56"/>
                            <a:pt x="73" y="56"/>
                            <a:pt x="73" y="56"/>
                          </a:cubicBezTo>
                          <a:cubicBezTo>
                            <a:pt x="74" y="54"/>
                            <a:pt x="74" y="54"/>
                            <a:pt x="74" y="54"/>
                          </a:cubicBezTo>
                          <a:cubicBezTo>
                            <a:pt x="74" y="53"/>
                            <a:pt x="75" y="53"/>
                            <a:pt x="76" y="52"/>
                          </a:cubicBezTo>
                          <a:cubicBezTo>
                            <a:pt x="78" y="53"/>
                            <a:pt x="78" y="53"/>
                            <a:pt x="78" y="53"/>
                          </a:cubicBezTo>
                          <a:cubicBezTo>
                            <a:pt x="78" y="53"/>
                            <a:pt x="78" y="53"/>
                            <a:pt x="78" y="53"/>
                          </a:cubicBezTo>
                          <a:cubicBezTo>
                            <a:pt x="79" y="53"/>
                            <a:pt x="79" y="53"/>
                            <a:pt x="79" y="53"/>
                          </a:cubicBezTo>
                          <a:cubicBezTo>
                            <a:pt x="80" y="51"/>
                            <a:pt x="80" y="51"/>
                            <a:pt x="80" y="51"/>
                          </a:cubicBezTo>
                          <a:cubicBezTo>
                            <a:pt x="80" y="51"/>
                            <a:pt x="80" y="51"/>
                            <a:pt x="80" y="51"/>
                          </a:cubicBezTo>
                          <a:cubicBezTo>
                            <a:pt x="80" y="51"/>
                            <a:pt x="80" y="50"/>
                            <a:pt x="80" y="50"/>
                          </a:cubicBezTo>
                          <a:cubicBezTo>
                            <a:pt x="78" y="48"/>
                            <a:pt x="78" y="48"/>
                            <a:pt x="78" y="48"/>
                          </a:cubicBezTo>
                          <a:cubicBezTo>
                            <a:pt x="78" y="48"/>
                            <a:pt x="78" y="48"/>
                            <a:pt x="78" y="48"/>
                          </a:cubicBezTo>
                          <a:close/>
                          <a:moveTo>
                            <a:pt x="74" y="47"/>
                          </a:moveTo>
                          <a:cubicBezTo>
                            <a:pt x="74" y="49"/>
                            <a:pt x="73" y="50"/>
                            <a:pt x="71" y="50"/>
                          </a:cubicBezTo>
                          <a:cubicBezTo>
                            <a:pt x="70" y="50"/>
                            <a:pt x="69" y="49"/>
                            <a:pt x="69" y="47"/>
                          </a:cubicBezTo>
                          <a:cubicBezTo>
                            <a:pt x="69" y="46"/>
                            <a:pt x="70" y="45"/>
                            <a:pt x="71" y="45"/>
                          </a:cubicBezTo>
                          <a:cubicBezTo>
                            <a:pt x="73" y="45"/>
                            <a:pt x="74" y="46"/>
                            <a:pt x="74" y="4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grpSp>
                <p:nvGrpSpPr>
                  <p:cNvPr id="306" name="Group 305"/>
                  <p:cNvGrpSpPr/>
                  <p:nvPr/>
                </p:nvGrpSpPr>
                <p:grpSpPr>
                  <a:xfrm>
                    <a:off x="815349" y="3066382"/>
                    <a:ext cx="186873" cy="344749"/>
                    <a:chOff x="4849962" y="836529"/>
                    <a:chExt cx="336461" cy="620713"/>
                  </a:xfrm>
                </p:grpSpPr>
                <p:sp>
                  <p:nvSpPr>
                    <p:cNvPr id="307" name="Freeform 136"/>
                    <p:cNvSpPr>
                      <a:spLocks/>
                    </p:cNvSpPr>
                    <p:nvPr/>
                  </p:nvSpPr>
                  <p:spPr bwMode="auto">
                    <a:xfrm>
                      <a:off x="5026894" y="877136"/>
                      <a:ext cx="11602" cy="121822"/>
                    </a:xfrm>
                    <a:custGeom>
                      <a:avLst/>
                      <a:gdLst>
                        <a:gd name="T0" fmla="*/ 1 w 3"/>
                        <a:gd name="T1" fmla="*/ 0 h 30"/>
                        <a:gd name="T2" fmla="*/ 3 w 3"/>
                        <a:gd name="T3" fmla="*/ 1 h 30"/>
                        <a:gd name="T4" fmla="*/ 3 w 3"/>
                        <a:gd name="T5" fmla="*/ 29 h 30"/>
                        <a:gd name="T6" fmla="*/ 1 w 3"/>
                        <a:gd name="T7" fmla="*/ 30 h 30"/>
                        <a:gd name="T8" fmla="*/ 0 w 3"/>
                        <a:gd name="T9" fmla="*/ 29 h 30"/>
                        <a:gd name="T10" fmla="*/ 0 w 3"/>
                        <a:gd name="T11" fmla="*/ 1 h 30"/>
                        <a:gd name="T12" fmla="*/ 1 w 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 h="30">
                          <a:moveTo>
                            <a:pt x="1" y="0"/>
                          </a:moveTo>
                          <a:cubicBezTo>
                            <a:pt x="2" y="0"/>
                            <a:pt x="3" y="1"/>
                            <a:pt x="3" y="1"/>
                          </a:cubicBezTo>
                          <a:cubicBezTo>
                            <a:pt x="3" y="29"/>
                            <a:pt x="3" y="29"/>
                            <a:pt x="3" y="29"/>
                          </a:cubicBezTo>
                          <a:cubicBezTo>
                            <a:pt x="3" y="30"/>
                            <a:pt x="2" y="30"/>
                            <a:pt x="1" y="30"/>
                          </a:cubicBezTo>
                          <a:cubicBezTo>
                            <a:pt x="1" y="30"/>
                            <a:pt x="0" y="30"/>
                            <a:pt x="0" y="2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08" name="Freeform 137"/>
                    <p:cNvSpPr>
                      <a:spLocks/>
                    </p:cNvSpPr>
                    <p:nvPr/>
                  </p:nvSpPr>
                  <p:spPr bwMode="auto">
                    <a:xfrm>
                      <a:off x="5006591" y="836529"/>
                      <a:ext cx="8702" cy="162430"/>
                    </a:xfrm>
                    <a:custGeom>
                      <a:avLst/>
                      <a:gdLst>
                        <a:gd name="T0" fmla="*/ 1 w 2"/>
                        <a:gd name="T1" fmla="*/ 0 h 40"/>
                        <a:gd name="T2" fmla="*/ 2 w 2"/>
                        <a:gd name="T3" fmla="*/ 1 h 40"/>
                        <a:gd name="T4" fmla="*/ 2 w 2"/>
                        <a:gd name="T5" fmla="*/ 39 h 40"/>
                        <a:gd name="T6" fmla="*/ 1 w 2"/>
                        <a:gd name="T7" fmla="*/ 40 h 40"/>
                        <a:gd name="T8" fmla="*/ 0 w 2"/>
                        <a:gd name="T9" fmla="*/ 39 h 40"/>
                        <a:gd name="T10" fmla="*/ 0 w 2"/>
                        <a:gd name="T11" fmla="*/ 1 h 40"/>
                        <a:gd name="T12" fmla="*/ 1 w 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 h="40">
                          <a:moveTo>
                            <a:pt x="1" y="0"/>
                          </a:moveTo>
                          <a:cubicBezTo>
                            <a:pt x="2" y="0"/>
                            <a:pt x="2" y="1"/>
                            <a:pt x="2" y="1"/>
                          </a:cubicBezTo>
                          <a:cubicBezTo>
                            <a:pt x="2" y="39"/>
                            <a:pt x="2" y="39"/>
                            <a:pt x="2" y="39"/>
                          </a:cubicBezTo>
                          <a:cubicBezTo>
                            <a:pt x="2" y="40"/>
                            <a:pt x="2" y="40"/>
                            <a:pt x="1" y="40"/>
                          </a:cubicBezTo>
                          <a:cubicBezTo>
                            <a:pt x="1" y="40"/>
                            <a:pt x="0" y="40"/>
                            <a:pt x="0" y="39"/>
                          </a:cubicBezTo>
                          <a:cubicBezTo>
                            <a:pt x="0" y="1"/>
                            <a:pt x="0" y="1"/>
                            <a:pt x="0" y="1"/>
                          </a:cubicBezTo>
                          <a:cubicBezTo>
                            <a:pt x="0" y="1"/>
                            <a:pt x="1"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09" name="Freeform 138"/>
                    <p:cNvSpPr>
                      <a:spLocks/>
                    </p:cNvSpPr>
                    <p:nvPr/>
                  </p:nvSpPr>
                  <p:spPr bwMode="auto">
                    <a:xfrm>
                      <a:off x="4986287" y="877136"/>
                      <a:ext cx="8702" cy="121822"/>
                    </a:xfrm>
                    <a:custGeom>
                      <a:avLst/>
                      <a:gdLst>
                        <a:gd name="T0" fmla="*/ 1 w 2"/>
                        <a:gd name="T1" fmla="*/ 0 h 30"/>
                        <a:gd name="T2" fmla="*/ 2 w 2"/>
                        <a:gd name="T3" fmla="*/ 1 h 30"/>
                        <a:gd name="T4" fmla="*/ 2 w 2"/>
                        <a:gd name="T5" fmla="*/ 29 h 30"/>
                        <a:gd name="T6" fmla="*/ 1 w 2"/>
                        <a:gd name="T7" fmla="*/ 30 h 30"/>
                        <a:gd name="T8" fmla="*/ 0 w 2"/>
                        <a:gd name="T9" fmla="*/ 29 h 30"/>
                        <a:gd name="T10" fmla="*/ 0 w 2"/>
                        <a:gd name="T11" fmla="*/ 1 h 30"/>
                        <a:gd name="T12" fmla="*/ 1 w 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 h="30">
                          <a:moveTo>
                            <a:pt x="1" y="0"/>
                          </a:moveTo>
                          <a:cubicBezTo>
                            <a:pt x="2" y="0"/>
                            <a:pt x="2" y="1"/>
                            <a:pt x="2" y="1"/>
                          </a:cubicBezTo>
                          <a:cubicBezTo>
                            <a:pt x="2" y="29"/>
                            <a:pt x="2" y="29"/>
                            <a:pt x="2" y="29"/>
                          </a:cubicBezTo>
                          <a:cubicBezTo>
                            <a:pt x="2" y="30"/>
                            <a:pt x="2" y="30"/>
                            <a:pt x="1" y="30"/>
                          </a:cubicBezTo>
                          <a:cubicBezTo>
                            <a:pt x="0" y="30"/>
                            <a:pt x="0" y="30"/>
                            <a:pt x="0" y="29"/>
                          </a:cubicBezTo>
                          <a:cubicBezTo>
                            <a:pt x="0" y="1"/>
                            <a:pt x="0" y="1"/>
                            <a:pt x="0" y="1"/>
                          </a:cubicBezTo>
                          <a:cubicBezTo>
                            <a:pt x="0" y="1"/>
                            <a:pt x="0" y="0"/>
                            <a:pt x="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10" name="Freeform 139"/>
                    <p:cNvSpPr>
                      <a:spLocks/>
                    </p:cNvSpPr>
                    <p:nvPr/>
                  </p:nvSpPr>
                  <p:spPr bwMode="auto">
                    <a:xfrm>
                      <a:off x="4849962" y="1120781"/>
                      <a:ext cx="168230" cy="176932"/>
                    </a:xfrm>
                    <a:custGeom>
                      <a:avLst/>
                      <a:gdLst>
                        <a:gd name="T0" fmla="*/ 41 w 42"/>
                        <a:gd name="T1" fmla="*/ 44 h 44"/>
                        <a:gd name="T2" fmla="*/ 40 w 42"/>
                        <a:gd name="T3" fmla="*/ 44 h 44"/>
                        <a:gd name="T4" fmla="*/ 0 w 42"/>
                        <a:gd name="T5" fmla="*/ 1 h 44"/>
                        <a:gd name="T6" fmla="*/ 0 w 42"/>
                        <a:gd name="T7" fmla="*/ 0 h 44"/>
                        <a:gd name="T8" fmla="*/ 1 w 42"/>
                        <a:gd name="T9" fmla="*/ 0 h 44"/>
                        <a:gd name="T10" fmla="*/ 42 w 42"/>
                        <a:gd name="T11" fmla="*/ 42 h 44"/>
                        <a:gd name="T12" fmla="*/ 42 w 42"/>
                        <a:gd name="T13" fmla="*/ 44 h 44"/>
                        <a:gd name="T14" fmla="*/ 41 w 4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4">
                          <a:moveTo>
                            <a:pt x="41" y="44"/>
                          </a:moveTo>
                          <a:cubicBezTo>
                            <a:pt x="41" y="44"/>
                            <a:pt x="41" y="44"/>
                            <a:pt x="40" y="44"/>
                          </a:cubicBezTo>
                          <a:cubicBezTo>
                            <a:pt x="0" y="1"/>
                            <a:pt x="0" y="1"/>
                            <a:pt x="0" y="1"/>
                          </a:cubicBezTo>
                          <a:cubicBezTo>
                            <a:pt x="0" y="1"/>
                            <a:pt x="0" y="0"/>
                            <a:pt x="0" y="0"/>
                          </a:cubicBezTo>
                          <a:cubicBezTo>
                            <a:pt x="0" y="0"/>
                            <a:pt x="1" y="0"/>
                            <a:pt x="1" y="0"/>
                          </a:cubicBezTo>
                          <a:cubicBezTo>
                            <a:pt x="42" y="42"/>
                            <a:pt x="42" y="42"/>
                            <a:pt x="42" y="42"/>
                          </a:cubicBezTo>
                          <a:cubicBezTo>
                            <a:pt x="42" y="43"/>
                            <a:pt x="42" y="43"/>
                            <a:pt x="42" y="44"/>
                          </a:cubicBezTo>
                          <a:cubicBezTo>
                            <a:pt x="42" y="44"/>
                            <a:pt x="41" y="44"/>
                            <a:pt x="41" y="4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11" name="Freeform 140"/>
                    <p:cNvSpPr>
                      <a:spLocks/>
                    </p:cNvSpPr>
                    <p:nvPr/>
                  </p:nvSpPr>
                  <p:spPr bwMode="auto">
                    <a:xfrm>
                      <a:off x="4913774" y="1114980"/>
                      <a:ext cx="104419" cy="182733"/>
                    </a:xfrm>
                    <a:custGeom>
                      <a:avLst/>
                      <a:gdLst>
                        <a:gd name="T0" fmla="*/ 25 w 26"/>
                        <a:gd name="T1" fmla="*/ 45 h 45"/>
                        <a:gd name="T2" fmla="*/ 24 w 26"/>
                        <a:gd name="T3" fmla="*/ 45 h 45"/>
                        <a:gd name="T4" fmla="*/ 0 w 26"/>
                        <a:gd name="T5" fmla="*/ 1 h 45"/>
                        <a:gd name="T6" fmla="*/ 1 w 26"/>
                        <a:gd name="T7" fmla="*/ 0 h 45"/>
                        <a:gd name="T8" fmla="*/ 2 w 26"/>
                        <a:gd name="T9" fmla="*/ 0 h 45"/>
                        <a:gd name="T10" fmla="*/ 26 w 26"/>
                        <a:gd name="T11" fmla="*/ 44 h 45"/>
                        <a:gd name="T12" fmla="*/ 26 w 26"/>
                        <a:gd name="T13" fmla="*/ 45 h 45"/>
                        <a:gd name="T14" fmla="*/ 25 w 26"/>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5">
                          <a:moveTo>
                            <a:pt x="25" y="45"/>
                          </a:moveTo>
                          <a:cubicBezTo>
                            <a:pt x="25" y="45"/>
                            <a:pt x="24" y="45"/>
                            <a:pt x="24" y="45"/>
                          </a:cubicBezTo>
                          <a:cubicBezTo>
                            <a:pt x="0" y="1"/>
                            <a:pt x="0" y="1"/>
                            <a:pt x="0" y="1"/>
                          </a:cubicBezTo>
                          <a:cubicBezTo>
                            <a:pt x="0" y="1"/>
                            <a:pt x="0" y="0"/>
                            <a:pt x="1" y="0"/>
                          </a:cubicBezTo>
                          <a:cubicBezTo>
                            <a:pt x="1" y="0"/>
                            <a:pt x="2" y="0"/>
                            <a:pt x="2" y="0"/>
                          </a:cubicBezTo>
                          <a:cubicBezTo>
                            <a:pt x="26" y="44"/>
                            <a:pt x="26" y="44"/>
                            <a:pt x="26" y="44"/>
                          </a:cubicBezTo>
                          <a:cubicBezTo>
                            <a:pt x="26" y="44"/>
                            <a:pt x="26" y="45"/>
                            <a:pt x="26" y="45"/>
                          </a:cubicBezTo>
                          <a:cubicBezTo>
                            <a:pt x="25" y="45"/>
                            <a:pt x="25" y="45"/>
                            <a:pt x="25"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12" name="Freeform 141"/>
                    <p:cNvSpPr>
                      <a:spLocks/>
                    </p:cNvSpPr>
                    <p:nvPr/>
                  </p:nvSpPr>
                  <p:spPr bwMode="auto">
                    <a:xfrm>
                      <a:off x="4977585" y="1114980"/>
                      <a:ext cx="40607" cy="182733"/>
                    </a:xfrm>
                    <a:custGeom>
                      <a:avLst/>
                      <a:gdLst>
                        <a:gd name="T0" fmla="*/ 9 w 10"/>
                        <a:gd name="T1" fmla="*/ 45 h 45"/>
                        <a:gd name="T2" fmla="*/ 8 w 10"/>
                        <a:gd name="T3" fmla="*/ 44 h 45"/>
                        <a:gd name="T4" fmla="*/ 0 w 10"/>
                        <a:gd name="T5" fmla="*/ 1 h 45"/>
                        <a:gd name="T6" fmla="*/ 1 w 10"/>
                        <a:gd name="T7" fmla="*/ 0 h 45"/>
                        <a:gd name="T8" fmla="*/ 2 w 10"/>
                        <a:gd name="T9" fmla="*/ 0 h 45"/>
                        <a:gd name="T10" fmla="*/ 10 w 10"/>
                        <a:gd name="T11" fmla="*/ 44 h 45"/>
                        <a:gd name="T12" fmla="*/ 9 w 10"/>
                        <a:gd name="T13" fmla="*/ 45 h 45"/>
                        <a:gd name="T14" fmla="*/ 9 w 10"/>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5">
                          <a:moveTo>
                            <a:pt x="9" y="45"/>
                          </a:moveTo>
                          <a:cubicBezTo>
                            <a:pt x="9" y="45"/>
                            <a:pt x="8" y="45"/>
                            <a:pt x="8" y="44"/>
                          </a:cubicBezTo>
                          <a:cubicBezTo>
                            <a:pt x="0" y="1"/>
                            <a:pt x="0" y="1"/>
                            <a:pt x="0" y="1"/>
                          </a:cubicBezTo>
                          <a:cubicBezTo>
                            <a:pt x="0" y="0"/>
                            <a:pt x="0" y="0"/>
                            <a:pt x="1" y="0"/>
                          </a:cubicBezTo>
                          <a:cubicBezTo>
                            <a:pt x="1" y="0"/>
                            <a:pt x="2" y="0"/>
                            <a:pt x="2" y="0"/>
                          </a:cubicBezTo>
                          <a:cubicBezTo>
                            <a:pt x="10" y="44"/>
                            <a:pt x="10" y="44"/>
                            <a:pt x="10" y="44"/>
                          </a:cubicBezTo>
                          <a:cubicBezTo>
                            <a:pt x="10" y="44"/>
                            <a:pt x="10" y="45"/>
                            <a:pt x="9" y="45"/>
                          </a:cubicBezTo>
                          <a:cubicBezTo>
                            <a:pt x="9" y="45"/>
                            <a:pt x="9" y="45"/>
                            <a:pt x="9"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13" name="Freeform 142"/>
                    <p:cNvSpPr>
                      <a:spLocks/>
                    </p:cNvSpPr>
                    <p:nvPr/>
                  </p:nvSpPr>
                  <p:spPr bwMode="auto">
                    <a:xfrm>
                      <a:off x="5012392" y="1114980"/>
                      <a:ext cx="40607" cy="182733"/>
                    </a:xfrm>
                    <a:custGeom>
                      <a:avLst/>
                      <a:gdLst>
                        <a:gd name="T0" fmla="*/ 1 w 10"/>
                        <a:gd name="T1" fmla="*/ 45 h 45"/>
                        <a:gd name="T2" fmla="*/ 1 w 10"/>
                        <a:gd name="T3" fmla="*/ 45 h 45"/>
                        <a:gd name="T4" fmla="*/ 0 w 10"/>
                        <a:gd name="T5" fmla="*/ 44 h 45"/>
                        <a:gd name="T6" fmla="*/ 8 w 10"/>
                        <a:gd name="T7" fmla="*/ 0 h 45"/>
                        <a:gd name="T8" fmla="*/ 9 w 10"/>
                        <a:gd name="T9" fmla="*/ 0 h 45"/>
                        <a:gd name="T10" fmla="*/ 10 w 10"/>
                        <a:gd name="T11" fmla="*/ 1 h 45"/>
                        <a:gd name="T12" fmla="*/ 2 w 10"/>
                        <a:gd name="T13" fmla="*/ 44 h 45"/>
                        <a:gd name="T14" fmla="*/ 1 w 10"/>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5">
                          <a:moveTo>
                            <a:pt x="1" y="45"/>
                          </a:moveTo>
                          <a:cubicBezTo>
                            <a:pt x="1" y="45"/>
                            <a:pt x="1" y="45"/>
                            <a:pt x="1" y="45"/>
                          </a:cubicBezTo>
                          <a:cubicBezTo>
                            <a:pt x="0" y="45"/>
                            <a:pt x="0" y="44"/>
                            <a:pt x="0" y="44"/>
                          </a:cubicBezTo>
                          <a:cubicBezTo>
                            <a:pt x="8" y="0"/>
                            <a:pt x="8" y="0"/>
                            <a:pt x="8" y="0"/>
                          </a:cubicBezTo>
                          <a:cubicBezTo>
                            <a:pt x="8" y="0"/>
                            <a:pt x="9" y="0"/>
                            <a:pt x="9" y="0"/>
                          </a:cubicBezTo>
                          <a:cubicBezTo>
                            <a:pt x="10" y="0"/>
                            <a:pt x="10" y="0"/>
                            <a:pt x="10" y="1"/>
                          </a:cubicBezTo>
                          <a:cubicBezTo>
                            <a:pt x="2" y="44"/>
                            <a:pt x="2" y="44"/>
                            <a:pt x="2" y="44"/>
                          </a:cubicBezTo>
                          <a:cubicBezTo>
                            <a:pt x="2" y="45"/>
                            <a:pt x="2" y="45"/>
                            <a:pt x="1"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14" name="Freeform 143"/>
                    <p:cNvSpPr>
                      <a:spLocks/>
                    </p:cNvSpPr>
                    <p:nvPr/>
                  </p:nvSpPr>
                  <p:spPr bwMode="auto">
                    <a:xfrm>
                      <a:off x="5012392" y="1114980"/>
                      <a:ext cx="104419" cy="182733"/>
                    </a:xfrm>
                    <a:custGeom>
                      <a:avLst/>
                      <a:gdLst>
                        <a:gd name="T0" fmla="*/ 1 w 26"/>
                        <a:gd name="T1" fmla="*/ 45 h 45"/>
                        <a:gd name="T2" fmla="*/ 1 w 26"/>
                        <a:gd name="T3" fmla="*/ 45 h 45"/>
                        <a:gd name="T4" fmla="*/ 0 w 26"/>
                        <a:gd name="T5" fmla="*/ 44 h 45"/>
                        <a:gd name="T6" fmla="*/ 24 w 26"/>
                        <a:gd name="T7" fmla="*/ 0 h 45"/>
                        <a:gd name="T8" fmla="*/ 26 w 26"/>
                        <a:gd name="T9" fmla="*/ 0 h 45"/>
                        <a:gd name="T10" fmla="*/ 26 w 26"/>
                        <a:gd name="T11" fmla="*/ 1 h 45"/>
                        <a:gd name="T12" fmla="*/ 2 w 26"/>
                        <a:gd name="T13" fmla="*/ 45 h 45"/>
                        <a:gd name="T14" fmla="*/ 1 w 26"/>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5">
                          <a:moveTo>
                            <a:pt x="1" y="45"/>
                          </a:moveTo>
                          <a:cubicBezTo>
                            <a:pt x="1" y="45"/>
                            <a:pt x="1" y="45"/>
                            <a:pt x="1" y="45"/>
                          </a:cubicBezTo>
                          <a:cubicBezTo>
                            <a:pt x="0" y="45"/>
                            <a:pt x="0" y="44"/>
                            <a:pt x="0" y="44"/>
                          </a:cubicBezTo>
                          <a:cubicBezTo>
                            <a:pt x="24" y="0"/>
                            <a:pt x="24" y="0"/>
                            <a:pt x="24" y="0"/>
                          </a:cubicBezTo>
                          <a:cubicBezTo>
                            <a:pt x="25" y="0"/>
                            <a:pt x="25" y="0"/>
                            <a:pt x="26" y="0"/>
                          </a:cubicBezTo>
                          <a:cubicBezTo>
                            <a:pt x="26" y="0"/>
                            <a:pt x="26" y="1"/>
                            <a:pt x="26" y="1"/>
                          </a:cubicBezTo>
                          <a:cubicBezTo>
                            <a:pt x="2" y="45"/>
                            <a:pt x="2" y="45"/>
                            <a:pt x="2" y="45"/>
                          </a:cubicBezTo>
                          <a:cubicBezTo>
                            <a:pt x="2" y="45"/>
                            <a:pt x="1" y="45"/>
                            <a:pt x="1" y="4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15" name="Freeform 144"/>
                    <p:cNvSpPr>
                      <a:spLocks/>
                    </p:cNvSpPr>
                    <p:nvPr/>
                  </p:nvSpPr>
                  <p:spPr bwMode="auto">
                    <a:xfrm>
                      <a:off x="5012392" y="1120781"/>
                      <a:ext cx="174031" cy="176932"/>
                    </a:xfrm>
                    <a:custGeom>
                      <a:avLst/>
                      <a:gdLst>
                        <a:gd name="T0" fmla="*/ 1 w 43"/>
                        <a:gd name="T1" fmla="*/ 44 h 44"/>
                        <a:gd name="T2" fmla="*/ 0 w 43"/>
                        <a:gd name="T3" fmla="*/ 44 h 44"/>
                        <a:gd name="T4" fmla="*/ 0 w 43"/>
                        <a:gd name="T5" fmla="*/ 42 h 44"/>
                        <a:gd name="T6" fmla="*/ 41 w 43"/>
                        <a:gd name="T7" fmla="*/ 0 h 44"/>
                        <a:gd name="T8" fmla="*/ 42 w 43"/>
                        <a:gd name="T9" fmla="*/ 0 h 44"/>
                        <a:gd name="T10" fmla="*/ 42 w 43"/>
                        <a:gd name="T11" fmla="*/ 1 h 44"/>
                        <a:gd name="T12" fmla="*/ 2 w 43"/>
                        <a:gd name="T13" fmla="*/ 44 h 44"/>
                        <a:gd name="T14" fmla="*/ 1 w 43"/>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4">
                          <a:moveTo>
                            <a:pt x="1" y="44"/>
                          </a:moveTo>
                          <a:cubicBezTo>
                            <a:pt x="1" y="44"/>
                            <a:pt x="1" y="44"/>
                            <a:pt x="0" y="44"/>
                          </a:cubicBezTo>
                          <a:cubicBezTo>
                            <a:pt x="0" y="43"/>
                            <a:pt x="0" y="43"/>
                            <a:pt x="0" y="42"/>
                          </a:cubicBezTo>
                          <a:cubicBezTo>
                            <a:pt x="41" y="0"/>
                            <a:pt x="41" y="0"/>
                            <a:pt x="41" y="0"/>
                          </a:cubicBezTo>
                          <a:cubicBezTo>
                            <a:pt x="41" y="0"/>
                            <a:pt x="42" y="0"/>
                            <a:pt x="42" y="0"/>
                          </a:cubicBezTo>
                          <a:cubicBezTo>
                            <a:pt x="43" y="0"/>
                            <a:pt x="43" y="1"/>
                            <a:pt x="42" y="1"/>
                          </a:cubicBezTo>
                          <a:cubicBezTo>
                            <a:pt x="2" y="44"/>
                            <a:pt x="2" y="44"/>
                            <a:pt x="2" y="44"/>
                          </a:cubicBezTo>
                          <a:cubicBezTo>
                            <a:pt x="2" y="44"/>
                            <a:pt x="1" y="44"/>
                            <a:pt x="1" y="4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16" name="Freeform 145"/>
                    <p:cNvSpPr>
                      <a:spLocks noEditPoints="1"/>
                    </p:cNvSpPr>
                    <p:nvPr/>
                  </p:nvSpPr>
                  <p:spPr bwMode="auto">
                    <a:xfrm>
                      <a:off x="4945680" y="1297713"/>
                      <a:ext cx="139225" cy="159529"/>
                    </a:xfrm>
                    <a:custGeom>
                      <a:avLst/>
                      <a:gdLst>
                        <a:gd name="T0" fmla="*/ 17 w 34"/>
                        <a:gd name="T1" fmla="*/ 2 h 39"/>
                        <a:gd name="T2" fmla="*/ 31 w 34"/>
                        <a:gd name="T3" fmla="*/ 6 h 39"/>
                        <a:gd name="T4" fmla="*/ 17 w 34"/>
                        <a:gd name="T5" fmla="*/ 10 h 39"/>
                        <a:gd name="T6" fmla="*/ 3 w 34"/>
                        <a:gd name="T7" fmla="*/ 6 h 39"/>
                        <a:gd name="T8" fmla="*/ 17 w 34"/>
                        <a:gd name="T9" fmla="*/ 2 h 39"/>
                        <a:gd name="T10" fmla="*/ 17 w 34"/>
                        <a:gd name="T11" fmla="*/ 0 h 39"/>
                        <a:gd name="T12" fmla="*/ 11 w 34"/>
                        <a:gd name="T13" fmla="*/ 0 h 39"/>
                        <a:gd name="T14" fmla="*/ 5 w 34"/>
                        <a:gd name="T15" fmla="*/ 2 h 39"/>
                        <a:gd name="T16" fmla="*/ 2 w 34"/>
                        <a:gd name="T17" fmla="*/ 4 h 39"/>
                        <a:gd name="T18" fmla="*/ 1 w 34"/>
                        <a:gd name="T19" fmla="*/ 5 h 39"/>
                        <a:gd name="T20" fmla="*/ 0 w 34"/>
                        <a:gd name="T21" fmla="*/ 6 h 39"/>
                        <a:gd name="T22" fmla="*/ 0 w 34"/>
                        <a:gd name="T23" fmla="*/ 33 h 39"/>
                        <a:gd name="T24" fmla="*/ 1 w 34"/>
                        <a:gd name="T25" fmla="*/ 34 h 39"/>
                        <a:gd name="T26" fmla="*/ 2 w 34"/>
                        <a:gd name="T27" fmla="*/ 35 h 39"/>
                        <a:gd name="T28" fmla="*/ 5 w 34"/>
                        <a:gd name="T29" fmla="*/ 37 h 39"/>
                        <a:gd name="T30" fmla="*/ 11 w 34"/>
                        <a:gd name="T31" fmla="*/ 39 h 39"/>
                        <a:gd name="T32" fmla="*/ 17 w 34"/>
                        <a:gd name="T33" fmla="*/ 39 h 39"/>
                        <a:gd name="T34" fmla="*/ 29 w 34"/>
                        <a:gd name="T35" fmla="*/ 37 h 39"/>
                        <a:gd name="T36" fmla="*/ 33 w 34"/>
                        <a:gd name="T37" fmla="*/ 35 h 39"/>
                        <a:gd name="T38" fmla="*/ 34 w 34"/>
                        <a:gd name="T39" fmla="*/ 34 h 39"/>
                        <a:gd name="T40" fmla="*/ 34 w 34"/>
                        <a:gd name="T41" fmla="*/ 33 h 39"/>
                        <a:gd name="T42" fmla="*/ 34 w 34"/>
                        <a:gd name="T43" fmla="*/ 6 h 39"/>
                        <a:gd name="T44" fmla="*/ 33 w 34"/>
                        <a:gd name="T45" fmla="*/ 4 h 39"/>
                        <a:gd name="T46" fmla="*/ 29 w 34"/>
                        <a:gd name="T47" fmla="*/ 2 h 39"/>
                        <a:gd name="T48" fmla="*/ 24 w 34"/>
                        <a:gd name="T49" fmla="*/ 0 h 39"/>
                        <a:gd name="T50" fmla="*/ 17 w 34"/>
                        <a:gd name="T5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 h="39">
                          <a:moveTo>
                            <a:pt x="17" y="2"/>
                          </a:moveTo>
                          <a:cubicBezTo>
                            <a:pt x="25" y="2"/>
                            <a:pt x="31" y="3"/>
                            <a:pt x="31" y="6"/>
                          </a:cubicBezTo>
                          <a:cubicBezTo>
                            <a:pt x="31" y="8"/>
                            <a:pt x="25" y="10"/>
                            <a:pt x="17" y="10"/>
                          </a:cubicBezTo>
                          <a:cubicBezTo>
                            <a:pt x="9" y="10"/>
                            <a:pt x="3" y="8"/>
                            <a:pt x="3" y="6"/>
                          </a:cubicBezTo>
                          <a:cubicBezTo>
                            <a:pt x="3" y="3"/>
                            <a:pt x="9" y="2"/>
                            <a:pt x="17" y="2"/>
                          </a:cubicBezTo>
                          <a:close/>
                          <a:moveTo>
                            <a:pt x="17" y="0"/>
                          </a:moveTo>
                          <a:cubicBezTo>
                            <a:pt x="11" y="0"/>
                            <a:pt x="11" y="0"/>
                            <a:pt x="11" y="0"/>
                          </a:cubicBezTo>
                          <a:cubicBezTo>
                            <a:pt x="5" y="2"/>
                            <a:pt x="5" y="2"/>
                            <a:pt x="5" y="2"/>
                          </a:cubicBezTo>
                          <a:cubicBezTo>
                            <a:pt x="2" y="4"/>
                            <a:pt x="2" y="4"/>
                            <a:pt x="2" y="4"/>
                          </a:cubicBezTo>
                          <a:cubicBezTo>
                            <a:pt x="1" y="5"/>
                            <a:pt x="1" y="5"/>
                            <a:pt x="1" y="5"/>
                          </a:cubicBezTo>
                          <a:cubicBezTo>
                            <a:pt x="0" y="6"/>
                            <a:pt x="0" y="6"/>
                            <a:pt x="0" y="6"/>
                          </a:cubicBezTo>
                          <a:cubicBezTo>
                            <a:pt x="0" y="33"/>
                            <a:pt x="0" y="33"/>
                            <a:pt x="0" y="33"/>
                          </a:cubicBezTo>
                          <a:cubicBezTo>
                            <a:pt x="1" y="34"/>
                            <a:pt x="1" y="34"/>
                            <a:pt x="1" y="34"/>
                          </a:cubicBezTo>
                          <a:cubicBezTo>
                            <a:pt x="2" y="35"/>
                            <a:pt x="2" y="35"/>
                            <a:pt x="2" y="35"/>
                          </a:cubicBezTo>
                          <a:cubicBezTo>
                            <a:pt x="5" y="37"/>
                            <a:pt x="5" y="37"/>
                            <a:pt x="5" y="37"/>
                          </a:cubicBezTo>
                          <a:cubicBezTo>
                            <a:pt x="11" y="39"/>
                            <a:pt x="11" y="39"/>
                            <a:pt x="11" y="39"/>
                          </a:cubicBezTo>
                          <a:cubicBezTo>
                            <a:pt x="13" y="39"/>
                            <a:pt x="15" y="39"/>
                            <a:pt x="17" y="39"/>
                          </a:cubicBezTo>
                          <a:cubicBezTo>
                            <a:pt x="22" y="39"/>
                            <a:pt x="26" y="39"/>
                            <a:pt x="29" y="37"/>
                          </a:cubicBezTo>
                          <a:cubicBezTo>
                            <a:pt x="31" y="37"/>
                            <a:pt x="32" y="36"/>
                            <a:pt x="33" y="35"/>
                          </a:cubicBezTo>
                          <a:cubicBezTo>
                            <a:pt x="33" y="35"/>
                            <a:pt x="33" y="34"/>
                            <a:pt x="34" y="34"/>
                          </a:cubicBezTo>
                          <a:cubicBezTo>
                            <a:pt x="34" y="34"/>
                            <a:pt x="34" y="33"/>
                            <a:pt x="34" y="33"/>
                          </a:cubicBezTo>
                          <a:cubicBezTo>
                            <a:pt x="34" y="6"/>
                            <a:pt x="34" y="6"/>
                            <a:pt x="34" y="6"/>
                          </a:cubicBezTo>
                          <a:cubicBezTo>
                            <a:pt x="34" y="5"/>
                            <a:pt x="33" y="4"/>
                            <a:pt x="33" y="4"/>
                          </a:cubicBezTo>
                          <a:cubicBezTo>
                            <a:pt x="32" y="3"/>
                            <a:pt x="31" y="2"/>
                            <a:pt x="29" y="2"/>
                          </a:cubicBezTo>
                          <a:cubicBezTo>
                            <a:pt x="27" y="1"/>
                            <a:pt x="26" y="0"/>
                            <a:pt x="24" y="0"/>
                          </a:cubicBezTo>
                          <a:cubicBezTo>
                            <a:pt x="22" y="0"/>
                            <a:pt x="19" y="0"/>
                            <a:pt x="17"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17" name="Freeform 146"/>
                    <p:cNvSpPr>
                      <a:spLocks/>
                    </p:cNvSpPr>
                    <p:nvPr/>
                  </p:nvSpPr>
                  <p:spPr bwMode="auto">
                    <a:xfrm>
                      <a:off x="4852863" y="972854"/>
                      <a:ext cx="327759" cy="150827"/>
                    </a:xfrm>
                    <a:custGeom>
                      <a:avLst/>
                      <a:gdLst>
                        <a:gd name="T0" fmla="*/ 8 w 81"/>
                        <a:gd name="T1" fmla="*/ 31 h 37"/>
                        <a:gd name="T2" fmla="*/ 16 w 81"/>
                        <a:gd name="T3" fmla="*/ 36 h 37"/>
                        <a:gd name="T4" fmla="*/ 24 w 81"/>
                        <a:gd name="T5" fmla="*/ 31 h 37"/>
                        <a:gd name="T6" fmla="*/ 32 w 81"/>
                        <a:gd name="T7" fmla="*/ 36 h 37"/>
                        <a:gd name="T8" fmla="*/ 40 w 81"/>
                        <a:gd name="T9" fmla="*/ 31 h 37"/>
                        <a:gd name="T10" fmla="*/ 48 w 81"/>
                        <a:gd name="T11" fmla="*/ 36 h 37"/>
                        <a:gd name="T12" fmla="*/ 56 w 81"/>
                        <a:gd name="T13" fmla="*/ 31 h 37"/>
                        <a:gd name="T14" fmla="*/ 64 w 81"/>
                        <a:gd name="T15" fmla="*/ 36 h 37"/>
                        <a:gd name="T16" fmla="*/ 72 w 81"/>
                        <a:gd name="T17" fmla="*/ 31 h 37"/>
                        <a:gd name="T18" fmla="*/ 81 w 81"/>
                        <a:gd name="T19" fmla="*/ 37 h 37"/>
                        <a:gd name="T20" fmla="*/ 40 w 81"/>
                        <a:gd name="T21" fmla="*/ 0 h 37"/>
                        <a:gd name="T22" fmla="*/ 0 w 81"/>
                        <a:gd name="T23" fmla="*/ 37 h 37"/>
                        <a:gd name="T24" fmla="*/ 8 w 81"/>
                        <a:gd name="T25"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37">
                          <a:moveTo>
                            <a:pt x="8" y="31"/>
                          </a:moveTo>
                          <a:cubicBezTo>
                            <a:pt x="12" y="31"/>
                            <a:pt x="14" y="33"/>
                            <a:pt x="16" y="36"/>
                          </a:cubicBezTo>
                          <a:cubicBezTo>
                            <a:pt x="18" y="33"/>
                            <a:pt x="21" y="31"/>
                            <a:pt x="24" y="31"/>
                          </a:cubicBezTo>
                          <a:cubicBezTo>
                            <a:pt x="28" y="31"/>
                            <a:pt x="30" y="33"/>
                            <a:pt x="32" y="36"/>
                          </a:cubicBezTo>
                          <a:cubicBezTo>
                            <a:pt x="34" y="33"/>
                            <a:pt x="37" y="31"/>
                            <a:pt x="40" y="31"/>
                          </a:cubicBezTo>
                          <a:cubicBezTo>
                            <a:pt x="43" y="31"/>
                            <a:pt x="46" y="33"/>
                            <a:pt x="48" y="36"/>
                          </a:cubicBezTo>
                          <a:cubicBezTo>
                            <a:pt x="50" y="33"/>
                            <a:pt x="53" y="31"/>
                            <a:pt x="56" y="31"/>
                          </a:cubicBezTo>
                          <a:cubicBezTo>
                            <a:pt x="59" y="31"/>
                            <a:pt x="62" y="33"/>
                            <a:pt x="64" y="36"/>
                          </a:cubicBezTo>
                          <a:cubicBezTo>
                            <a:pt x="66" y="33"/>
                            <a:pt x="69" y="31"/>
                            <a:pt x="72" y="31"/>
                          </a:cubicBezTo>
                          <a:cubicBezTo>
                            <a:pt x="76" y="31"/>
                            <a:pt x="79" y="33"/>
                            <a:pt x="81" y="37"/>
                          </a:cubicBezTo>
                          <a:cubicBezTo>
                            <a:pt x="78" y="16"/>
                            <a:pt x="61" y="0"/>
                            <a:pt x="40" y="0"/>
                          </a:cubicBezTo>
                          <a:cubicBezTo>
                            <a:pt x="19" y="0"/>
                            <a:pt x="2" y="16"/>
                            <a:pt x="0" y="37"/>
                          </a:cubicBezTo>
                          <a:cubicBezTo>
                            <a:pt x="1" y="33"/>
                            <a:pt x="4" y="31"/>
                            <a:pt x="8" y="31"/>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18" name="Freeform 147"/>
                    <p:cNvSpPr>
                      <a:spLocks/>
                    </p:cNvSpPr>
                    <p:nvPr/>
                  </p:nvSpPr>
                  <p:spPr bwMode="auto">
                    <a:xfrm>
                      <a:off x="4852863" y="972854"/>
                      <a:ext cx="171131" cy="150827"/>
                    </a:xfrm>
                    <a:custGeom>
                      <a:avLst/>
                      <a:gdLst>
                        <a:gd name="T0" fmla="*/ 42 w 42"/>
                        <a:gd name="T1" fmla="*/ 0 h 37"/>
                        <a:gd name="T2" fmla="*/ 40 w 42"/>
                        <a:gd name="T3" fmla="*/ 0 h 37"/>
                        <a:gd name="T4" fmla="*/ 0 w 42"/>
                        <a:gd name="T5" fmla="*/ 37 h 37"/>
                        <a:gd name="T6" fmla="*/ 8 w 42"/>
                        <a:gd name="T7" fmla="*/ 31 h 37"/>
                        <a:gd name="T8" fmla="*/ 16 w 42"/>
                        <a:gd name="T9" fmla="*/ 36 h 37"/>
                        <a:gd name="T10" fmla="*/ 42 w 42"/>
                        <a:gd name="T11" fmla="*/ 0 h 37"/>
                      </a:gdLst>
                      <a:ahLst/>
                      <a:cxnLst>
                        <a:cxn ang="0">
                          <a:pos x="T0" y="T1"/>
                        </a:cxn>
                        <a:cxn ang="0">
                          <a:pos x="T2" y="T3"/>
                        </a:cxn>
                        <a:cxn ang="0">
                          <a:pos x="T4" y="T5"/>
                        </a:cxn>
                        <a:cxn ang="0">
                          <a:pos x="T6" y="T7"/>
                        </a:cxn>
                        <a:cxn ang="0">
                          <a:pos x="T8" y="T9"/>
                        </a:cxn>
                        <a:cxn ang="0">
                          <a:pos x="T10" y="T11"/>
                        </a:cxn>
                      </a:cxnLst>
                      <a:rect l="0" t="0" r="r" b="b"/>
                      <a:pathLst>
                        <a:path w="42" h="37">
                          <a:moveTo>
                            <a:pt x="42" y="0"/>
                          </a:moveTo>
                          <a:cubicBezTo>
                            <a:pt x="42" y="0"/>
                            <a:pt x="41" y="0"/>
                            <a:pt x="40" y="0"/>
                          </a:cubicBezTo>
                          <a:cubicBezTo>
                            <a:pt x="19" y="0"/>
                            <a:pt x="2" y="16"/>
                            <a:pt x="0" y="37"/>
                          </a:cubicBezTo>
                          <a:cubicBezTo>
                            <a:pt x="1" y="33"/>
                            <a:pt x="4" y="31"/>
                            <a:pt x="8" y="31"/>
                          </a:cubicBezTo>
                          <a:cubicBezTo>
                            <a:pt x="12" y="31"/>
                            <a:pt x="14" y="33"/>
                            <a:pt x="16" y="36"/>
                          </a:cubicBezTo>
                          <a:cubicBezTo>
                            <a:pt x="18" y="20"/>
                            <a:pt x="28" y="7"/>
                            <a:pt x="42" y="0"/>
                          </a:cubicBezTo>
                          <a:close/>
                        </a:path>
                      </a:pathLst>
                    </a:custGeom>
                    <a:solidFill>
                      <a:srgbClr val="14A0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grpSp>
            <p:grpSp>
              <p:nvGrpSpPr>
                <p:cNvPr id="278" name="Group 277"/>
                <p:cNvGrpSpPr/>
                <p:nvPr/>
              </p:nvGrpSpPr>
              <p:grpSpPr>
                <a:xfrm>
                  <a:off x="10955849" y="3699537"/>
                  <a:ext cx="238540" cy="238540"/>
                  <a:chOff x="10615134" y="3747636"/>
                  <a:chExt cx="345163" cy="345163"/>
                </a:xfrm>
              </p:grpSpPr>
              <p:sp>
                <p:nvSpPr>
                  <p:cNvPr id="279" name="Oval 680"/>
                  <p:cNvSpPr>
                    <a:spLocks noChangeArrowheads="1"/>
                  </p:cNvSpPr>
                  <p:nvPr/>
                </p:nvSpPr>
                <p:spPr bwMode="auto">
                  <a:xfrm>
                    <a:off x="10615134" y="3747636"/>
                    <a:ext cx="345163" cy="34516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280" name="Freeform 681"/>
                  <p:cNvSpPr>
                    <a:spLocks noEditPoints="1"/>
                  </p:cNvSpPr>
                  <p:nvPr/>
                </p:nvSpPr>
                <p:spPr bwMode="auto">
                  <a:xfrm>
                    <a:off x="10701967" y="3847494"/>
                    <a:ext cx="171496" cy="146531"/>
                  </a:xfrm>
                  <a:custGeom>
                    <a:avLst/>
                    <a:gdLst>
                      <a:gd name="T0" fmla="*/ 108 w 113"/>
                      <a:gd name="T1" fmla="*/ 90 h 96"/>
                      <a:gd name="T2" fmla="*/ 0 w 113"/>
                      <a:gd name="T3" fmla="*/ 17 h 96"/>
                      <a:gd name="T4" fmla="*/ 0 w 113"/>
                      <a:gd name="T5" fmla="*/ 96 h 96"/>
                      <a:gd name="T6" fmla="*/ 113 w 113"/>
                      <a:gd name="T7" fmla="*/ 0 h 96"/>
                      <a:gd name="T8" fmla="*/ 0 w 113"/>
                      <a:gd name="T9" fmla="*/ 0 h 96"/>
                      <a:gd name="T10" fmla="*/ 66 w 113"/>
                      <a:gd name="T11" fmla="*/ 54 h 96"/>
                      <a:gd name="T12" fmla="*/ 63 w 113"/>
                      <a:gd name="T13" fmla="*/ 48 h 96"/>
                      <a:gd name="T14" fmla="*/ 59 w 113"/>
                      <a:gd name="T15" fmla="*/ 45 h 96"/>
                      <a:gd name="T16" fmla="*/ 53 w 113"/>
                      <a:gd name="T17" fmla="*/ 42 h 96"/>
                      <a:gd name="T18" fmla="*/ 48 w 113"/>
                      <a:gd name="T19" fmla="*/ 42 h 96"/>
                      <a:gd name="T20" fmla="*/ 42 w 113"/>
                      <a:gd name="T21" fmla="*/ 45 h 96"/>
                      <a:gd name="T22" fmla="*/ 38 w 113"/>
                      <a:gd name="T23" fmla="*/ 48 h 96"/>
                      <a:gd name="T24" fmla="*/ 35 w 113"/>
                      <a:gd name="T25" fmla="*/ 54 h 96"/>
                      <a:gd name="T26" fmla="*/ 34 w 113"/>
                      <a:gd name="T27" fmla="*/ 59 h 96"/>
                      <a:gd name="T28" fmla="*/ 35 w 113"/>
                      <a:gd name="T29" fmla="*/ 65 h 96"/>
                      <a:gd name="T30" fmla="*/ 38 w 113"/>
                      <a:gd name="T31" fmla="*/ 70 h 96"/>
                      <a:gd name="T32" fmla="*/ 43 w 113"/>
                      <a:gd name="T33" fmla="*/ 74 h 96"/>
                      <a:gd name="T34" fmla="*/ 47 w 113"/>
                      <a:gd name="T35" fmla="*/ 76 h 96"/>
                      <a:gd name="T36" fmla="*/ 51 w 113"/>
                      <a:gd name="T37" fmla="*/ 71 h 96"/>
                      <a:gd name="T38" fmla="*/ 58 w 113"/>
                      <a:gd name="T39" fmla="*/ 75 h 96"/>
                      <a:gd name="T40" fmla="*/ 59 w 113"/>
                      <a:gd name="T41" fmla="*/ 68 h 96"/>
                      <a:gd name="T42" fmla="*/ 66 w 113"/>
                      <a:gd name="T43" fmla="*/ 67 h 96"/>
                      <a:gd name="T44" fmla="*/ 63 w 113"/>
                      <a:gd name="T45" fmla="*/ 61 h 96"/>
                      <a:gd name="T46" fmla="*/ 57 w 113"/>
                      <a:gd name="T47" fmla="*/ 59 h 96"/>
                      <a:gd name="T48" fmla="*/ 46 w 113"/>
                      <a:gd name="T49" fmla="*/ 64 h 96"/>
                      <a:gd name="T50" fmla="*/ 51 w 113"/>
                      <a:gd name="T51" fmla="*/ 53 h 96"/>
                      <a:gd name="T52" fmla="*/ 47 w 113"/>
                      <a:gd name="T53" fmla="*/ 59 h 96"/>
                      <a:gd name="T54" fmla="*/ 51 w 113"/>
                      <a:gd name="T55" fmla="*/ 62 h 96"/>
                      <a:gd name="T56" fmla="*/ 78 w 113"/>
                      <a:gd name="T57" fmla="*/ 47 h 96"/>
                      <a:gd name="T58" fmla="*/ 80 w 113"/>
                      <a:gd name="T59" fmla="*/ 44 h 96"/>
                      <a:gd name="T60" fmla="*/ 78 w 113"/>
                      <a:gd name="T61" fmla="*/ 42 h 96"/>
                      <a:gd name="T62" fmla="*/ 74 w 113"/>
                      <a:gd name="T63" fmla="*/ 41 h 96"/>
                      <a:gd name="T64" fmla="*/ 71 w 113"/>
                      <a:gd name="T65" fmla="*/ 38 h 96"/>
                      <a:gd name="T66" fmla="*/ 67 w 113"/>
                      <a:gd name="T67" fmla="*/ 42 h 96"/>
                      <a:gd name="T68" fmla="*/ 64 w 113"/>
                      <a:gd name="T69" fmla="*/ 42 h 96"/>
                      <a:gd name="T70" fmla="*/ 63 w 113"/>
                      <a:gd name="T71" fmla="*/ 44 h 96"/>
                      <a:gd name="T72" fmla="*/ 65 w 113"/>
                      <a:gd name="T73" fmla="*/ 48 h 96"/>
                      <a:gd name="T74" fmla="*/ 63 w 113"/>
                      <a:gd name="T75" fmla="*/ 51 h 96"/>
                      <a:gd name="T76" fmla="*/ 65 w 113"/>
                      <a:gd name="T77" fmla="*/ 53 h 96"/>
                      <a:gd name="T78" fmla="*/ 70 w 113"/>
                      <a:gd name="T79" fmla="*/ 56 h 96"/>
                      <a:gd name="T80" fmla="*/ 73 w 113"/>
                      <a:gd name="T81" fmla="*/ 56 h 96"/>
                      <a:gd name="T82" fmla="*/ 78 w 113"/>
                      <a:gd name="T83" fmla="*/ 53 h 96"/>
                      <a:gd name="T84" fmla="*/ 80 w 113"/>
                      <a:gd name="T85" fmla="*/ 51 h 96"/>
                      <a:gd name="T86" fmla="*/ 78 w 113"/>
                      <a:gd name="T87" fmla="*/ 48 h 96"/>
                      <a:gd name="T88" fmla="*/ 71 w 113"/>
                      <a:gd name="T89" fmla="*/ 50 h 96"/>
                      <a:gd name="T90" fmla="*/ 74 w 113"/>
                      <a:gd name="T91"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 h="96">
                        <a:moveTo>
                          <a:pt x="6" y="22"/>
                        </a:moveTo>
                        <a:cubicBezTo>
                          <a:pt x="6" y="90"/>
                          <a:pt x="6" y="90"/>
                          <a:pt x="6" y="90"/>
                        </a:cubicBezTo>
                        <a:cubicBezTo>
                          <a:pt x="108" y="90"/>
                          <a:pt x="108" y="90"/>
                          <a:pt x="108" y="90"/>
                        </a:cubicBezTo>
                        <a:cubicBezTo>
                          <a:pt x="108" y="22"/>
                          <a:pt x="108" y="22"/>
                          <a:pt x="108" y="22"/>
                        </a:cubicBezTo>
                        <a:cubicBezTo>
                          <a:pt x="6" y="22"/>
                          <a:pt x="6" y="22"/>
                          <a:pt x="6" y="22"/>
                        </a:cubicBezTo>
                        <a:close/>
                        <a:moveTo>
                          <a:pt x="0" y="17"/>
                        </a:moveTo>
                        <a:cubicBezTo>
                          <a:pt x="113" y="17"/>
                          <a:pt x="113" y="17"/>
                          <a:pt x="113" y="17"/>
                        </a:cubicBezTo>
                        <a:cubicBezTo>
                          <a:pt x="113" y="96"/>
                          <a:pt x="113" y="96"/>
                          <a:pt x="113" y="96"/>
                        </a:cubicBezTo>
                        <a:cubicBezTo>
                          <a:pt x="0" y="96"/>
                          <a:pt x="0" y="96"/>
                          <a:pt x="0" y="96"/>
                        </a:cubicBezTo>
                        <a:cubicBezTo>
                          <a:pt x="0" y="17"/>
                          <a:pt x="0" y="17"/>
                          <a:pt x="0" y="17"/>
                        </a:cubicBezTo>
                        <a:close/>
                        <a:moveTo>
                          <a:pt x="0" y="0"/>
                        </a:moveTo>
                        <a:cubicBezTo>
                          <a:pt x="113" y="0"/>
                          <a:pt x="113" y="0"/>
                          <a:pt x="113" y="0"/>
                        </a:cubicBezTo>
                        <a:cubicBezTo>
                          <a:pt x="113" y="11"/>
                          <a:pt x="113" y="11"/>
                          <a:pt x="113" y="11"/>
                        </a:cubicBezTo>
                        <a:cubicBezTo>
                          <a:pt x="0" y="11"/>
                          <a:pt x="0" y="11"/>
                          <a:pt x="0" y="11"/>
                        </a:cubicBezTo>
                        <a:cubicBezTo>
                          <a:pt x="0" y="0"/>
                          <a:pt x="0" y="0"/>
                          <a:pt x="0" y="0"/>
                        </a:cubicBezTo>
                        <a:close/>
                        <a:moveTo>
                          <a:pt x="67" y="58"/>
                        </a:moveTo>
                        <a:cubicBezTo>
                          <a:pt x="67" y="55"/>
                          <a:pt x="67" y="55"/>
                          <a:pt x="67" y="55"/>
                        </a:cubicBezTo>
                        <a:cubicBezTo>
                          <a:pt x="67" y="55"/>
                          <a:pt x="67" y="54"/>
                          <a:pt x="66" y="54"/>
                        </a:cubicBezTo>
                        <a:cubicBezTo>
                          <a:pt x="61" y="54"/>
                          <a:pt x="61" y="54"/>
                          <a:pt x="61" y="54"/>
                        </a:cubicBezTo>
                        <a:cubicBezTo>
                          <a:pt x="61" y="54"/>
                          <a:pt x="61" y="53"/>
                          <a:pt x="61" y="53"/>
                        </a:cubicBezTo>
                        <a:cubicBezTo>
                          <a:pt x="63" y="48"/>
                          <a:pt x="63" y="48"/>
                          <a:pt x="63" y="48"/>
                        </a:cubicBezTo>
                        <a:cubicBezTo>
                          <a:pt x="63" y="48"/>
                          <a:pt x="63" y="48"/>
                          <a:pt x="63" y="47"/>
                        </a:cubicBezTo>
                        <a:cubicBezTo>
                          <a:pt x="60" y="45"/>
                          <a:pt x="60" y="45"/>
                          <a:pt x="60" y="45"/>
                        </a:cubicBezTo>
                        <a:cubicBezTo>
                          <a:pt x="60" y="45"/>
                          <a:pt x="59" y="45"/>
                          <a:pt x="59" y="45"/>
                        </a:cubicBezTo>
                        <a:cubicBezTo>
                          <a:pt x="55" y="48"/>
                          <a:pt x="55" y="48"/>
                          <a:pt x="55" y="48"/>
                        </a:cubicBezTo>
                        <a:cubicBezTo>
                          <a:pt x="55" y="48"/>
                          <a:pt x="55" y="48"/>
                          <a:pt x="54" y="48"/>
                        </a:cubicBezTo>
                        <a:cubicBezTo>
                          <a:pt x="53" y="42"/>
                          <a:pt x="53" y="42"/>
                          <a:pt x="53" y="42"/>
                        </a:cubicBezTo>
                        <a:cubicBezTo>
                          <a:pt x="53" y="42"/>
                          <a:pt x="53" y="42"/>
                          <a:pt x="52" y="42"/>
                        </a:cubicBezTo>
                        <a:cubicBezTo>
                          <a:pt x="49" y="42"/>
                          <a:pt x="49" y="42"/>
                          <a:pt x="49" y="42"/>
                        </a:cubicBezTo>
                        <a:cubicBezTo>
                          <a:pt x="49" y="42"/>
                          <a:pt x="48" y="42"/>
                          <a:pt x="48" y="42"/>
                        </a:cubicBezTo>
                        <a:cubicBezTo>
                          <a:pt x="47" y="48"/>
                          <a:pt x="47" y="48"/>
                          <a:pt x="47" y="48"/>
                        </a:cubicBezTo>
                        <a:cubicBezTo>
                          <a:pt x="46" y="48"/>
                          <a:pt x="46" y="48"/>
                          <a:pt x="46" y="48"/>
                        </a:cubicBezTo>
                        <a:cubicBezTo>
                          <a:pt x="42" y="45"/>
                          <a:pt x="42" y="45"/>
                          <a:pt x="42" y="45"/>
                        </a:cubicBezTo>
                        <a:cubicBezTo>
                          <a:pt x="41" y="45"/>
                          <a:pt x="41" y="45"/>
                          <a:pt x="41" y="45"/>
                        </a:cubicBezTo>
                        <a:cubicBezTo>
                          <a:pt x="38" y="47"/>
                          <a:pt x="38" y="47"/>
                          <a:pt x="38" y="47"/>
                        </a:cubicBezTo>
                        <a:cubicBezTo>
                          <a:pt x="38" y="48"/>
                          <a:pt x="38" y="48"/>
                          <a:pt x="38" y="48"/>
                        </a:cubicBezTo>
                        <a:cubicBezTo>
                          <a:pt x="40" y="53"/>
                          <a:pt x="40" y="53"/>
                          <a:pt x="40" y="53"/>
                        </a:cubicBezTo>
                        <a:cubicBezTo>
                          <a:pt x="40" y="53"/>
                          <a:pt x="40" y="54"/>
                          <a:pt x="40" y="54"/>
                        </a:cubicBezTo>
                        <a:cubicBezTo>
                          <a:pt x="35" y="54"/>
                          <a:pt x="35" y="54"/>
                          <a:pt x="35" y="54"/>
                        </a:cubicBezTo>
                        <a:cubicBezTo>
                          <a:pt x="34" y="54"/>
                          <a:pt x="34" y="55"/>
                          <a:pt x="34" y="55"/>
                        </a:cubicBezTo>
                        <a:cubicBezTo>
                          <a:pt x="33" y="58"/>
                          <a:pt x="33" y="58"/>
                          <a:pt x="33" y="58"/>
                        </a:cubicBezTo>
                        <a:cubicBezTo>
                          <a:pt x="33" y="58"/>
                          <a:pt x="34" y="59"/>
                          <a:pt x="34" y="59"/>
                        </a:cubicBezTo>
                        <a:cubicBezTo>
                          <a:pt x="39" y="61"/>
                          <a:pt x="39" y="61"/>
                          <a:pt x="39" y="61"/>
                        </a:cubicBezTo>
                        <a:cubicBezTo>
                          <a:pt x="39" y="61"/>
                          <a:pt x="39" y="62"/>
                          <a:pt x="39" y="62"/>
                        </a:cubicBezTo>
                        <a:cubicBezTo>
                          <a:pt x="35" y="65"/>
                          <a:pt x="35" y="65"/>
                          <a:pt x="35" y="65"/>
                        </a:cubicBezTo>
                        <a:cubicBezTo>
                          <a:pt x="35" y="66"/>
                          <a:pt x="35" y="66"/>
                          <a:pt x="35" y="67"/>
                        </a:cubicBezTo>
                        <a:cubicBezTo>
                          <a:pt x="37" y="69"/>
                          <a:pt x="37" y="69"/>
                          <a:pt x="37" y="69"/>
                        </a:cubicBezTo>
                        <a:cubicBezTo>
                          <a:pt x="37" y="70"/>
                          <a:pt x="37" y="70"/>
                          <a:pt x="38" y="70"/>
                        </a:cubicBezTo>
                        <a:cubicBezTo>
                          <a:pt x="42" y="68"/>
                          <a:pt x="42" y="68"/>
                          <a:pt x="42" y="68"/>
                        </a:cubicBezTo>
                        <a:cubicBezTo>
                          <a:pt x="43" y="69"/>
                          <a:pt x="43" y="69"/>
                          <a:pt x="43" y="69"/>
                        </a:cubicBezTo>
                        <a:cubicBezTo>
                          <a:pt x="43" y="74"/>
                          <a:pt x="43" y="74"/>
                          <a:pt x="43" y="74"/>
                        </a:cubicBezTo>
                        <a:cubicBezTo>
                          <a:pt x="43" y="74"/>
                          <a:pt x="43" y="75"/>
                          <a:pt x="43" y="75"/>
                        </a:cubicBezTo>
                        <a:cubicBezTo>
                          <a:pt x="46" y="76"/>
                          <a:pt x="46" y="76"/>
                          <a:pt x="46" y="76"/>
                        </a:cubicBezTo>
                        <a:cubicBezTo>
                          <a:pt x="47" y="76"/>
                          <a:pt x="47" y="76"/>
                          <a:pt x="47" y="76"/>
                        </a:cubicBezTo>
                        <a:cubicBezTo>
                          <a:pt x="50" y="71"/>
                          <a:pt x="50" y="71"/>
                          <a:pt x="50" y="71"/>
                        </a:cubicBezTo>
                        <a:cubicBezTo>
                          <a:pt x="50" y="71"/>
                          <a:pt x="50" y="71"/>
                          <a:pt x="51" y="71"/>
                        </a:cubicBezTo>
                        <a:cubicBezTo>
                          <a:pt x="51" y="71"/>
                          <a:pt x="51" y="71"/>
                          <a:pt x="51" y="71"/>
                        </a:cubicBezTo>
                        <a:cubicBezTo>
                          <a:pt x="54" y="76"/>
                          <a:pt x="54" y="76"/>
                          <a:pt x="54" y="76"/>
                        </a:cubicBezTo>
                        <a:cubicBezTo>
                          <a:pt x="54" y="76"/>
                          <a:pt x="54" y="76"/>
                          <a:pt x="55" y="76"/>
                        </a:cubicBezTo>
                        <a:cubicBezTo>
                          <a:pt x="58" y="75"/>
                          <a:pt x="58" y="75"/>
                          <a:pt x="58" y="75"/>
                        </a:cubicBezTo>
                        <a:cubicBezTo>
                          <a:pt x="58" y="75"/>
                          <a:pt x="58" y="74"/>
                          <a:pt x="58" y="74"/>
                        </a:cubicBezTo>
                        <a:cubicBezTo>
                          <a:pt x="58" y="69"/>
                          <a:pt x="58" y="69"/>
                          <a:pt x="58" y="69"/>
                        </a:cubicBezTo>
                        <a:cubicBezTo>
                          <a:pt x="58" y="69"/>
                          <a:pt x="58" y="69"/>
                          <a:pt x="59" y="68"/>
                        </a:cubicBezTo>
                        <a:cubicBezTo>
                          <a:pt x="64" y="70"/>
                          <a:pt x="64" y="70"/>
                          <a:pt x="64" y="70"/>
                        </a:cubicBezTo>
                        <a:cubicBezTo>
                          <a:pt x="64" y="70"/>
                          <a:pt x="64" y="70"/>
                          <a:pt x="64" y="69"/>
                        </a:cubicBezTo>
                        <a:cubicBezTo>
                          <a:pt x="66" y="67"/>
                          <a:pt x="66" y="67"/>
                          <a:pt x="66" y="67"/>
                        </a:cubicBezTo>
                        <a:cubicBezTo>
                          <a:pt x="66" y="66"/>
                          <a:pt x="66" y="66"/>
                          <a:pt x="66" y="65"/>
                        </a:cubicBezTo>
                        <a:cubicBezTo>
                          <a:pt x="62" y="62"/>
                          <a:pt x="62" y="62"/>
                          <a:pt x="62" y="62"/>
                        </a:cubicBezTo>
                        <a:cubicBezTo>
                          <a:pt x="62" y="62"/>
                          <a:pt x="62" y="61"/>
                          <a:pt x="63" y="61"/>
                        </a:cubicBezTo>
                        <a:cubicBezTo>
                          <a:pt x="67" y="59"/>
                          <a:pt x="67" y="59"/>
                          <a:pt x="67" y="59"/>
                        </a:cubicBezTo>
                        <a:cubicBezTo>
                          <a:pt x="67" y="59"/>
                          <a:pt x="67" y="58"/>
                          <a:pt x="67" y="58"/>
                        </a:cubicBezTo>
                        <a:close/>
                        <a:moveTo>
                          <a:pt x="57" y="59"/>
                        </a:moveTo>
                        <a:cubicBezTo>
                          <a:pt x="57" y="61"/>
                          <a:pt x="56" y="63"/>
                          <a:pt x="55" y="64"/>
                        </a:cubicBezTo>
                        <a:cubicBezTo>
                          <a:pt x="54" y="65"/>
                          <a:pt x="52" y="66"/>
                          <a:pt x="51" y="66"/>
                        </a:cubicBezTo>
                        <a:cubicBezTo>
                          <a:pt x="49" y="66"/>
                          <a:pt x="47" y="65"/>
                          <a:pt x="46" y="64"/>
                        </a:cubicBezTo>
                        <a:cubicBezTo>
                          <a:pt x="45" y="63"/>
                          <a:pt x="44" y="61"/>
                          <a:pt x="44" y="59"/>
                        </a:cubicBezTo>
                        <a:cubicBezTo>
                          <a:pt x="44" y="57"/>
                          <a:pt x="45" y="56"/>
                          <a:pt x="46" y="55"/>
                        </a:cubicBezTo>
                        <a:cubicBezTo>
                          <a:pt x="47" y="53"/>
                          <a:pt x="49" y="53"/>
                          <a:pt x="51" y="53"/>
                        </a:cubicBezTo>
                        <a:cubicBezTo>
                          <a:pt x="52" y="53"/>
                          <a:pt x="54" y="53"/>
                          <a:pt x="55" y="55"/>
                        </a:cubicBezTo>
                        <a:cubicBezTo>
                          <a:pt x="56" y="56"/>
                          <a:pt x="57" y="57"/>
                          <a:pt x="57" y="59"/>
                        </a:cubicBezTo>
                        <a:close/>
                        <a:moveTo>
                          <a:pt x="47" y="59"/>
                        </a:moveTo>
                        <a:cubicBezTo>
                          <a:pt x="47" y="58"/>
                          <a:pt x="49" y="56"/>
                          <a:pt x="51" y="56"/>
                        </a:cubicBezTo>
                        <a:cubicBezTo>
                          <a:pt x="52" y="56"/>
                          <a:pt x="54" y="58"/>
                          <a:pt x="54" y="59"/>
                        </a:cubicBezTo>
                        <a:cubicBezTo>
                          <a:pt x="54" y="61"/>
                          <a:pt x="52" y="62"/>
                          <a:pt x="51" y="62"/>
                        </a:cubicBezTo>
                        <a:cubicBezTo>
                          <a:pt x="49" y="62"/>
                          <a:pt x="47" y="61"/>
                          <a:pt x="47" y="59"/>
                        </a:cubicBezTo>
                        <a:close/>
                        <a:moveTo>
                          <a:pt x="78" y="48"/>
                        </a:moveTo>
                        <a:cubicBezTo>
                          <a:pt x="78" y="48"/>
                          <a:pt x="78" y="48"/>
                          <a:pt x="78" y="47"/>
                        </a:cubicBezTo>
                        <a:cubicBezTo>
                          <a:pt x="78" y="47"/>
                          <a:pt x="78" y="46"/>
                          <a:pt x="78" y="46"/>
                        </a:cubicBezTo>
                        <a:cubicBezTo>
                          <a:pt x="80" y="44"/>
                          <a:pt x="80" y="44"/>
                          <a:pt x="80" y="44"/>
                        </a:cubicBezTo>
                        <a:cubicBezTo>
                          <a:pt x="80" y="44"/>
                          <a:pt x="80" y="44"/>
                          <a:pt x="80" y="44"/>
                        </a:cubicBezTo>
                        <a:cubicBezTo>
                          <a:pt x="80" y="44"/>
                          <a:pt x="80" y="43"/>
                          <a:pt x="80" y="43"/>
                        </a:cubicBezTo>
                        <a:cubicBezTo>
                          <a:pt x="79" y="42"/>
                          <a:pt x="79" y="42"/>
                          <a:pt x="79" y="42"/>
                        </a:cubicBezTo>
                        <a:cubicBezTo>
                          <a:pt x="79" y="42"/>
                          <a:pt x="79" y="42"/>
                          <a:pt x="78" y="42"/>
                        </a:cubicBezTo>
                        <a:cubicBezTo>
                          <a:pt x="78" y="42"/>
                          <a:pt x="78" y="42"/>
                          <a:pt x="78" y="42"/>
                        </a:cubicBezTo>
                        <a:cubicBezTo>
                          <a:pt x="76" y="42"/>
                          <a:pt x="76" y="42"/>
                          <a:pt x="76" y="42"/>
                        </a:cubicBezTo>
                        <a:cubicBezTo>
                          <a:pt x="75" y="42"/>
                          <a:pt x="74" y="41"/>
                          <a:pt x="74" y="41"/>
                        </a:cubicBezTo>
                        <a:cubicBezTo>
                          <a:pt x="73" y="39"/>
                          <a:pt x="73" y="39"/>
                          <a:pt x="73" y="39"/>
                        </a:cubicBezTo>
                        <a:cubicBezTo>
                          <a:pt x="73" y="38"/>
                          <a:pt x="73" y="38"/>
                          <a:pt x="72" y="38"/>
                        </a:cubicBezTo>
                        <a:cubicBezTo>
                          <a:pt x="71" y="38"/>
                          <a:pt x="71" y="38"/>
                          <a:pt x="71" y="38"/>
                        </a:cubicBezTo>
                        <a:cubicBezTo>
                          <a:pt x="70" y="38"/>
                          <a:pt x="70" y="38"/>
                          <a:pt x="70" y="39"/>
                        </a:cubicBezTo>
                        <a:cubicBezTo>
                          <a:pt x="69" y="41"/>
                          <a:pt x="69" y="41"/>
                          <a:pt x="69" y="41"/>
                        </a:cubicBezTo>
                        <a:cubicBezTo>
                          <a:pt x="68" y="41"/>
                          <a:pt x="68" y="42"/>
                          <a:pt x="67" y="42"/>
                        </a:cubicBezTo>
                        <a:cubicBezTo>
                          <a:pt x="65" y="42"/>
                          <a:pt x="65" y="42"/>
                          <a:pt x="65" y="42"/>
                        </a:cubicBezTo>
                        <a:cubicBezTo>
                          <a:pt x="64" y="42"/>
                          <a:pt x="64" y="42"/>
                          <a:pt x="64" y="42"/>
                        </a:cubicBezTo>
                        <a:cubicBezTo>
                          <a:pt x="64" y="42"/>
                          <a:pt x="64" y="42"/>
                          <a:pt x="64" y="42"/>
                        </a:cubicBezTo>
                        <a:cubicBezTo>
                          <a:pt x="63" y="43"/>
                          <a:pt x="63" y="43"/>
                          <a:pt x="63" y="43"/>
                        </a:cubicBezTo>
                        <a:cubicBezTo>
                          <a:pt x="63" y="43"/>
                          <a:pt x="63" y="44"/>
                          <a:pt x="63" y="44"/>
                        </a:cubicBezTo>
                        <a:cubicBezTo>
                          <a:pt x="63" y="44"/>
                          <a:pt x="63" y="44"/>
                          <a:pt x="63" y="44"/>
                        </a:cubicBezTo>
                        <a:cubicBezTo>
                          <a:pt x="65" y="46"/>
                          <a:pt x="65" y="46"/>
                          <a:pt x="65" y="46"/>
                        </a:cubicBezTo>
                        <a:cubicBezTo>
                          <a:pt x="65" y="46"/>
                          <a:pt x="65" y="47"/>
                          <a:pt x="65" y="47"/>
                        </a:cubicBezTo>
                        <a:cubicBezTo>
                          <a:pt x="65" y="48"/>
                          <a:pt x="65" y="48"/>
                          <a:pt x="65" y="48"/>
                        </a:cubicBezTo>
                        <a:cubicBezTo>
                          <a:pt x="63" y="50"/>
                          <a:pt x="63" y="50"/>
                          <a:pt x="63" y="50"/>
                        </a:cubicBezTo>
                        <a:cubicBezTo>
                          <a:pt x="63" y="50"/>
                          <a:pt x="63" y="51"/>
                          <a:pt x="63" y="51"/>
                        </a:cubicBezTo>
                        <a:cubicBezTo>
                          <a:pt x="63" y="51"/>
                          <a:pt x="63" y="51"/>
                          <a:pt x="63" y="51"/>
                        </a:cubicBezTo>
                        <a:cubicBezTo>
                          <a:pt x="64" y="53"/>
                          <a:pt x="64" y="53"/>
                          <a:pt x="64" y="53"/>
                        </a:cubicBezTo>
                        <a:cubicBezTo>
                          <a:pt x="64" y="53"/>
                          <a:pt x="64" y="53"/>
                          <a:pt x="64" y="53"/>
                        </a:cubicBezTo>
                        <a:cubicBezTo>
                          <a:pt x="64" y="53"/>
                          <a:pt x="64" y="53"/>
                          <a:pt x="65" y="53"/>
                        </a:cubicBezTo>
                        <a:cubicBezTo>
                          <a:pt x="67" y="52"/>
                          <a:pt x="67" y="52"/>
                          <a:pt x="67" y="52"/>
                        </a:cubicBezTo>
                        <a:cubicBezTo>
                          <a:pt x="68" y="53"/>
                          <a:pt x="68" y="53"/>
                          <a:pt x="69" y="53"/>
                        </a:cubicBezTo>
                        <a:cubicBezTo>
                          <a:pt x="70" y="56"/>
                          <a:pt x="70" y="56"/>
                          <a:pt x="70" y="56"/>
                        </a:cubicBezTo>
                        <a:cubicBezTo>
                          <a:pt x="70" y="56"/>
                          <a:pt x="70" y="56"/>
                          <a:pt x="71" y="56"/>
                        </a:cubicBezTo>
                        <a:cubicBezTo>
                          <a:pt x="72" y="56"/>
                          <a:pt x="72" y="56"/>
                          <a:pt x="72" y="56"/>
                        </a:cubicBezTo>
                        <a:cubicBezTo>
                          <a:pt x="73" y="56"/>
                          <a:pt x="73" y="56"/>
                          <a:pt x="73" y="56"/>
                        </a:cubicBezTo>
                        <a:cubicBezTo>
                          <a:pt x="74" y="54"/>
                          <a:pt x="74" y="54"/>
                          <a:pt x="74" y="54"/>
                        </a:cubicBezTo>
                        <a:cubicBezTo>
                          <a:pt x="74" y="53"/>
                          <a:pt x="75" y="53"/>
                          <a:pt x="76" y="52"/>
                        </a:cubicBezTo>
                        <a:cubicBezTo>
                          <a:pt x="78" y="53"/>
                          <a:pt x="78" y="53"/>
                          <a:pt x="78" y="53"/>
                        </a:cubicBezTo>
                        <a:cubicBezTo>
                          <a:pt x="78" y="53"/>
                          <a:pt x="78" y="53"/>
                          <a:pt x="78" y="53"/>
                        </a:cubicBezTo>
                        <a:cubicBezTo>
                          <a:pt x="79" y="53"/>
                          <a:pt x="79" y="53"/>
                          <a:pt x="79" y="53"/>
                        </a:cubicBezTo>
                        <a:cubicBezTo>
                          <a:pt x="80" y="51"/>
                          <a:pt x="80" y="51"/>
                          <a:pt x="80" y="51"/>
                        </a:cubicBezTo>
                        <a:cubicBezTo>
                          <a:pt x="80" y="51"/>
                          <a:pt x="80" y="51"/>
                          <a:pt x="80" y="51"/>
                        </a:cubicBezTo>
                        <a:cubicBezTo>
                          <a:pt x="80" y="51"/>
                          <a:pt x="80" y="50"/>
                          <a:pt x="80" y="50"/>
                        </a:cubicBezTo>
                        <a:cubicBezTo>
                          <a:pt x="78" y="48"/>
                          <a:pt x="78" y="48"/>
                          <a:pt x="78" y="48"/>
                        </a:cubicBezTo>
                        <a:cubicBezTo>
                          <a:pt x="78" y="48"/>
                          <a:pt x="78" y="48"/>
                          <a:pt x="78" y="48"/>
                        </a:cubicBezTo>
                        <a:close/>
                        <a:moveTo>
                          <a:pt x="74" y="47"/>
                        </a:moveTo>
                        <a:cubicBezTo>
                          <a:pt x="74" y="49"/>
                          <a:pt x="73" y="50"/>
                          <a:pt x="71" y="50"/>
                        </a:cubicBezTo>
                        <a:cubicBezTo>
                          <a:pt x="70" y="50"/>
                          <a:pt x="69" y="49"/>
                          <a:pt x="69" y="47"/>
                        </a:cubicBezTo>
                        <a:cubicBezTo>
                          <a:pt x="69" y="46"/>
                          <a:pt x="70" y="45"/>
                          <a:pt x="71" y="45"/>
                        </a:cubicBezTo>
                        <a:cubicBezTo>
                          <a:pt x="73" y="45"/>
                          <a:pt x="74" y="46"/>
                          <a:pt x="74" y="4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grpSp>
        </p:grpSp>
      </p:grpSp>
      <p:grpSp>
        <p:nvGrpSpPr>
          <p:cNvPr id="6" name="Group 5"/>
          <p:cNvGrpSpPr/>
          <p:nvPr/>
        </p:nvGrpSpPr>
        <p:grpSpPr>
          <a:xfrm>
            <a:off x="7270801" y="2211569"/>
            <a:ext cx="1526743" cy="2360556"/>
            <a:chOff x="7273885" y="2211569"/>
            <a:chExt cx="1526743" cy="2360556"/>
          </a:xfrm>
        </p:grpSpPr>
        <p:sp>
          <p:nvSpPr>
            <p:cNvPr id="256" name="Rectangle 255"/>
            <p:cNvSpPr/>
            <p:nvPr/>
          </p:nvSpPr>
          <p:spPr bwMode="auto">
            <a:xfrm>
              <a:off x="7273886" y="2211569"/>
              <a:ext cx="1526406" cy="18597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eaLnBrk="1" fontAlgn="base" latinLnBrk="0" hangingPunct="1">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REMEDIATE</a:t>
              </a:r>
            </a:p>
          </p:txBody>
        </p:sp>
        <p:sp>
          <p:nvSpPr>
            <p:cNvPr id="261" name="Rectangle 260"/>
            <p:cNvSpPr/>
            <p:nvPr/>
          </p:nvSpPr>
          <p:spPr bwMode="auto">
            <a:xfrm>
              <a:off x="7273885" y="2422175"/>
              <a:ext cx="744487" cy="185977"/>
            </a:xfrm>
            <a:prstGeom prst="rect">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eaLnBrk="1" fontAlgn="base" latinLnBrk="0" hangingPunct="1">
                <a:buClrTx/>
                <a:buSzTx/>
                <a:buFontTx/>
                <a:buNone/>
                <a:tabLs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Plan</a:t>
              </a:r>
            </a:p>
          </p:txBody>
        </p:sp>
        <p:sp>
          <p:nvSpPr>
            <p:cNvPr id="262" name="Rectangle 261"/>
            <p:cNvSpPr/>
            <p:nvPr/>
          </p:nvSpPr>
          <p:spPr bwMode="auto">
            <a:xfrm>
              <a:off x="8048514" y="2421966"/>
              <a:ext cx="751777" cy="185977"/>
            </a:xfrm>
            <a:prstGeom prst="rect">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eaLnBrk="1" fontAlgn="base" latinLnBrk="0" hangingPunct="1">
                <a:buClrTx/>
                <a:buSzTx/>
                <a:buFontTx/>
                <a:buNone/>
                <a:tabLst/>
                <a:defRPr/>
              </a:pPr>
              <a:r>
                <a:rPr kumimoji="0" lang="en-US" sz="105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Build</a:t>
              </a:r>
            </a:p>
          </p:txBody>
        </p:sp>
        <p:grpSp>
          <p:nvGrpSpPr>
            <p:cNvPr id="340" name="Group 339"/>
            <p:cNvGrpSpPr/>
            <p:nvPr/>
          </p:nvGrpSpPr>
          <p:grpSpPr>
            <a:xfrm>
              <a:off x="7273885" y="2630941"/>
              <a:ext cx="1526743" cy="1941184"/>
              <a:chOff x="3306597" y="2607279"/>
              <a:chExt cx="2742014" cy="3894875"/>
            </a:xfrm>
          </p:grpSpPr>
          <p:sp>
            <p:nvSpPr>
              <p:cNvPr id="422" name="Rectangle 421"/>
              <p:cNvSpPr/>
              <p:nvPr/>
            </p:nvSpPr>
            <p:spPr>
              <a:xfrm>
                <a:off x="3308092" y="3335698"/>
                <a:ext cx="2740519" cy="316645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781" tIns="146224" rIns="182781" bIns="146224" numCol="1" spcCol="0" rtlCol="0" fromWordArt="0" anchor="b" anchorCtr="0" forceAA="0" compatLnSpc="1">
                <a:prstTxWarp prst="textNoShape">
                  <a:avLst/>
                </a:prstTxWarp>
                <a:noAutofit/>
              </a:bodyPr>
              <a:lstStyle/>
              <a:p>
                <a:pPr defTabSz="914363">
                  <a:defRPr/>
                </a:pPr>
                <a:r>
                  <a:rPr lang="en-US" sz="800" kern="0" dirty="0">
                    <a:latin typeface="Segoe UI"/>
                    <a:cs typeface="Segoe UI Semibold" panose="020B0702040204020203" pitchFamily="34" charset="0"/>
                  </a:rPr>
                  <a:t>Core Infrastructure, </a:t>
                </a:r>
                <a:br>
                  <a:rPr lang="en-US" sz="800" kern="0" dirty="0">
                    <a:latin typeface="Segoe UI"/>
                    <a:cs typeface="Segoe UI Semibold" panose="020B0702040204020203" pitchFamily="34" charset="0"/>
                  </a:rPr>
                </a:br>
                <a:r>
                  <a:rPr lang="en-US" sz="800" kern="0" dirty="0">
                    <a:latin typeface="Segoe UI"/>
                    <a:cs typeface="Segoe UI Semibold" panose="020B0702040204020203" pitchFamily="34" charset="0"/>
                  </a:rPr>
                  <a:t>Designs and Lab</a:t>
                </a:r>
              </a:p>
            </p:txBody>
          </p:sp>
          <p:sp>
            <p:nvSpPr>
              <p:cNvPr id="423" name="Rectangle 422"/>
              <p:cNvSpPr/>
              <p:nvPr/>
            </p:nvSpPr>
            <p:spPr>
              <a:xfrm>
                <a:off x="3306597" y="2607279"/>
                <a:ext cx="2741409" cy="73548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781" tIns="146224" rIns="182781" bIns="146224" numCol="1" spcCol="0" rtlCol="0" fromWordArt="0" anchor="ctr" anchorCtr="0" forceAA="0" compatLnSpc="1">
                <a:prstTxWarp prst="textNoShape">
                  <a:avLst/>
                </a:prstTxWarp>
                <a:noAutofit/>
              </a:bodyPr>
              <a:lstStyle/>
              <a:p>
                <a:pPr marL="0" marR="0" lvl="0" indent="0" defTabSz="914363" eaLnBrk="1" fontAlgn="auto" latinLnBrk="0" hangingPunct="1">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a:ea typeface="+mn-ea"/>
                    <a:cs typeface="Segoe UI Semibold" panose="020B0702040204020203" pitchFamily="34" charset="0"/>
                  </a:rPr>
                  <a:t>2 Weeks</a:t>
                </a:r>
              </a:p>
            </p:txBody>
          </p:sp>
        </p:grpSp>
        <p:grpSp>
          <p:nvGrpSpPr>
            <p:cNvPr id="341" name="Group 340"/>
            <p:cNvGrpSpPr/>
            <p:nvPr/>
          </p:nvGrpSpPr>
          <p:grpSpPr>
            <a:xfrm>
              <a:off x="7634841" y="2983758"/>
              <a:ext cx="807650" cy="1285935"/>
              <a:chOff x="3937251" y="3480038"/>
              <a:chExt cx="1618309" cy="2580156"/>
            </a:xfrm>
          </p:grpSpPr>
          <p:sp>
            <p:nvSpPr>
              <p:cNvPr id="342" name="Rectangle 8"/>
              <p:cNvSpPr>
                <a:spLocks noChangeArrowheads="1"/>
              </p:cNvSpPr>
              <p:nvPr/>
            </p:nvSpPr>
            <p:spPr bwMode="auto">
              <a:xfrm>
                <a:off x="4049491" y="3698168"/>
                <a:ext cx="534274" cy="761252"/>
              </a:xfrm>
              <a:prstGeom prst="rect">
                <a:avLst/>
              </a:prstGeom>
              <a:solidFill>
                <a:srgbClr val="107C10"/>
              </a:solidFill>
              <a:ln>
                <a:noFill/>
              </a:ln>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43" name="Rectangle 66"/>
              <p:cNvSpPr>
                <a:spLocks noChangeArrowheads="1"/>
              </p:cNvSpPr>
              <p:nvPr/>
            </p:nvSpPr>
            <p:spPr bwMode="auto">
              <a:xfrm>
                <a:off x="4613569" y="3916298"/>
                <a:ext cx="457003" cy="54312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44" name="Rectangle 124"/>
              <p:cNvSpPr>
                <a:spLocks noChangeArrowheads="1"/>
              </p:cNvSpPr>
              <p:nvPr/>
            </p:nvSpPr>
            <p:spPr bwMode="auto">
              <a:xfrm>
                <a:off x="4613569" y="3543934"/>
                <a:ext cx="335576" cy="342619"/>
              </a:xfrm>
              <a:prstGeom prst="rect">
                <a:avLst/>
              </a:prstGeom>
              <a:solidFill>
                <a:srgbClr val="B4009E"/>
              </a:solidFill>
              <a:ln>
                <a:noFill/>
              </a:ln>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45" name="Freeform 156"/>
              <p:cNvSpPr>
                <a:spLocks/>
              </p:cNvSpPr>
              <p:nvPr/>
            </p:nvSpPr>
            <p:spPr bwMode="auto">
              <a:xfrm>
                <a:off x="4507598" y="4362473"/>
                <a:ext cx="93829" cy="47372"/>
              </a:xfrm>
              <a:custGeom>
                <a:avLst/>
                <a:gdLst>
                  <a:gd name="T0" fmla="*/ 19 w 38"/>
                  <a:gd name="T1" fmla="*/ 0 h 19"/>
                  <a:gd name="T2" fmla="*/ 0 w 38"/>
                  <a:gd name="T3" fmla="*/ 19 h 19"/>
                  <a:gd name="T4" fmla="*/ 38 w 38"/>
                  <a:gd name="T5" fmla="*/ 19 h 19"/>
                  <a:gd name="T6" fmla="*/ 19 w 38"/>
                  <a:gd name="T7" fmla="*/ 0 h 19"/>
                </a:gdLst>
                <a:ahLst/>
                <a:cxnLst>
                  <a:cxn ang="0">
                    <a:pos x="T0" y="T1"/>
                  </a:cxn>
                  <a:cxn ang="0">
                    <a:pos x="T2" y="T3"/>
                  </a:cxn>
                  <a:cxn ang="0">
                    <a:pos x="T4" y="T5"/>
                  </a:cxn>
                  <a:cxn ang="0">
                    <a:pos x="T6" y="T7"/>
                  </a:cxn>
                </a:cxnLst>
                <a:rect l="0" t="0" r="r" b="b"/>
                <a:pathLst>
                  <a:path w="38" h="19">
                    <a:moveTo>
                      <a:pt x="19" y="0"/>
                    </a:moveTo>
                    <a:cubicBezTo>
                      <a:pt x="8" y="0"/>
                      <a:pt x="0" y="9"/>
                      <a:pt x="0" y="19"/>
                    </a:cubicBezTo>
                    <a:cubicBezTo>
                      <a:pt x="38" y="19"/>
                      <a:pt x="38" y="19"/>
                      <a:pt x="38" y="19"/>
                    </a:cubicBezTo>
                    <a:cubicBezTo>
                      <a:pt x="38" y="9"/>
                      <a:pt x="30" y="0"/>
                      <a:pt x="19" y="0"/>
                    </a:cubicBezTo>
                    <a:close/>
                  </a:path>
                </a:pathLst>
              </a:custGeom>
              <a:solidFill>
                <a:srgbClr val="505050"/>
              </a:solidFill>
              <a:ln>
                <a:noFill/>
              </a:ln>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46" name="Freeform 158"/>
              <p:cNvSpPr>
                <a:spLocks/>
              </p:cNvSpPr>
              <p:nvPr/>
            </p:nvSpPr>
            <p:spPr bwMode="auto">
              <a:xfrm>
                <a:off x="4253708" y="3646390"/>
                <a:ext cx="124738" cy="61693"/>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107C10"/>
              </a:solidFill>
              <a:ln>
                <a:noFill/>
              </a:ln>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47" name="Freeform 159"/>
              <p:cNvSpPr>
                <a:spLocks/>
              </p:cNvSpPr>
              <p:nvPr/>
            </p:nvSpPr>
            <p:spPr bwMode="auto">
              <a:xfrm>
                <a:off x="4740514" y="3502071"/>
                <a:ext cx="81686" cy="41864"/>
              </a:xfrm>
              <a:custGeom>
                <a:avLst/>
                <a:gdLst>
                  <a:gd name="T0" fmla="*/ 16 w 33"/>
                  <a:gd name="T1" fmla="*/ 0 h 17"/>
                  <a:gd name="T2" fmla="*/ 0 w 33"/>
                  <a:gd name="T3" fmla="*/ 17 h 17"/>
                  <a:gd name="T4" fmla="*/ 33 w 33"/>
                  <a:gd name="T5" fmla="*/ 17 h 17"/>
                  <a:gd name="T6" fmla="*/ 16 w 33"/>
                  <a:gd name="T7" fmla="*/ 0 h 17"/>
                </a:gdLst>
                <a:ahLst/>
                <a:cxnLst>
                  <a:cxn ang="0">
                    <a:pos x="T0" y="T1"/>
                  </a:cxn>
                  <a:cxn ang="0">
                    <a:pos x="T2" y="T3"/>
                  </a:cxn>
                  <a:cxn ang="0">
                    <a:pos x="T4" y="T5"/>
                  </a:cxn>
                  <a:cxn ang="0">
                    <a:pos x="T6" y="T7"/>
                  </a:cxn>
                </a:cxnLst>
                <a:rect l="0" t="0" r="r" b="b"/>
                <a:pathLst>
                  <a:path w="33" h="17">
                    <a:moveTo>
                      <a:pt x="16" y="0"/>
                    </a:moveTo>
                    <a:cubicBezTo>
                      <a:pt x="8" y="0"/>
                      <a:pt x="0" y="8"/>
                      <a:pt x="0" y="17"/>
                    </a:cubicBezTo>
                    <a:cubicBezTo>
                      <a:pt x="33" y="17"/>
                      <a:pt x="33" y="17"/>
                      <a:pt x="33" y="17"/>
                    </a:cubicBezTo>
                    <a:cubicBezTo>
                      <a:pt x="33" y="8"/>
                      <a:pt x="25" y="0"/>
                      <a:pt x="16" y="0"/>
                    </a:cubicBezTo>
                    <a:close/>
                  </a:path>
                </a:pathLst>
              </a:custGeom>
              <a:solidFill>
                <a:srgbClr val="5C2D91"/>
              </a:solidFill>
              <a:ln>
                <a:noFill/>
              </a:ln>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48" name="Freeform 160"/>
              <p:cNvSpPr>
                <a:spLocks/>
              </p:cNvSpPr>
              <p:nvPr/>
            </p:nvSpPr>
            <p:spPr bwMode="auto">
              <a:xfrm>
                <a:off x="4988886" y="3876637"/>
                <a:ext cx="81686" cy="3966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8"/>
                      <a:pt x="0" y="16"/>
                    </a:cubicBezTo>
                    <a:cubicBezTo>
                      <a:pt x="33" y="16"/>
                      <a:pt x="33" y="16"/>
                      <a:pt x="33" y="16"/>
                    </a:cubicBezTo>
                    <a:cubicBezTo>
                      <a:pt x="33" y="8"/>
                      <a:pt x="25" y="0"/>
                      <a:pt x="1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49" name="Freeform 156"/>
              <p:cNvSpPr>
                <a:spLocks/>
              </p:cNvSpPr>
              <p:nvPr/>
            </p:nvSpPr>
            <p:spPr bwMode="auto">
              <a:xfrm>
                <a:off x="4164295" y="4358231"/>
                <a:ext cx="93829" cy="47372"/>
              </a:xfrm>
              <a:custGeom>
                <a:avLst/>
                <a:gdLst>
                  <a:gd name="T0" fmla="*/ 19 w 38"/>
                  <a:gd name="T1" fmla="*/ 0 h 19"/>
                  <a:gd name="T2" fmla="*/ 0 w 38"/>
                  <a:gd name="T3" fmla="*/ 19 h 19"/>
                  <a:gd name="T4" fmla="*/ 38 w 38"/>
                  <a:gd name="T5" fmla="*/ 19 h 19"/>
                  <a:gd name="T6" fmla="*/ 19 w 38"/>
                  <a:gd name="T7" fmla="*/ 0 h 19"/>
                </a:gdLst>
                <a:ahLst/>
                <a:cxnLst>
                  <a:cxn ang="0">
                    <a:pos x="T0" y="T1"/>
                  </a:cxn>
                  <a:cxn ang="0">
                    <a:pos x="T2" y="T3"/>
                  </a:cxn>
                  <a:cxn ang="0">
                    <a:pos x="T4" y="T5"/>
                  </a:cxn>
                  <a:cxn ang="0">
                    <a:pos x="T6" y="T7"/>
                  </a:cxn>
                </a:cxnLst>
                <a:rect l="0" t="0" r="r" b="b"/>
                <a:pathLst>
                  <a:path w="38" h="19">
                    <a:moveTo>
                      <a:pt x="19" y="0"/>
                    </a:moveTo>
                    <a:cubicBezTo>
                      <a:pt x="8" y="0"/>
                      <a:pt x="0" y="9"/>
                      <a:pt x="0" y="19"/>
                    </a:cubicBezTo>
                    <a:cubicBezTo>
                      <a:pt x="38" y="19"/>
                      <a:pt x="38" y="19"/>
                      <a:pt x="38" y="19"/>
                    </a:cubicBezTo>
                    <a:cubicBezTo>
                      <a:pt x="38" y="9"/>
                      <a:pt x="30" y="0"/>
                      <a:pt x="19" y="0"/>
                    </a:cubicBezTo>
                    <a:close/>
                  </a:path>
                </a:pathLst>
              </a:custGeom>
              <a:solidFill>
                <a:srgbClr val="505050"/>
              </a:solidFill>
              <a:ln>
                <a:noFill/>
              </a:ln>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nvGrpSpPr>
              <p:cNvPr id="350" name="Group 349"/>
              <p:cNvGrpSpPr/>
              <p:nvPr/>
            </p:nvGrpSpPr>
            <p:grpSpPr>
              <a:xfrm>
                <a:off x="4687279" y="3994172"/>
                <a:ext cx="290264" cy="401349"/>
                <a:chOff x="-2046288" y="-771525"/>
                <a:chExt cx="568326" cy="787400"/>
              </a:xfrm>
              <a:solidFill>
                <a:srgbClr val="FFFFFF"/>
              </a:solidFill>
            </p:grpSpPr>
            <p:sp>
              <p:nvSpPr>
                <p:cNvPr id="410" name="Freeform 167"/>
                <p:cNvSpPr>
                  <a:spLocks/>
                </p:cNvSpPr>
                <p:nvPr/>
              </p:nvSpPr>
              <p:spPr bwMode="auto">
                <a:xfrm>
                  <a:off x="-2046288" y="-212725"/>
                  <a:ext cx="80963" cy="22383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11" name="Freeform 168"/>
                <p:cNvSpPr>
                  <a:spLocks/>
                </p:cNvSpPr>
                <p:nvPr/>
              </p:nvSpPr>
              <p:spPr bwMode="auto">
                <a:xfrm>
                  <a:off x="-2046288" y="-488950"/>
                  <a:ext cx="80963" cy="225425"/>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12" name="Freeform 169"/>
                <p:cNvSpPr>
                  <a:spLocks/>
                </p:cNvSpPr>
                <p:nvPr/>
              </p:nvSpPr>
              <p:spPr bwMode="auto">
                <a:xfrm>
                  <a:off x="-2046288" y="-768350"/>
                  <a:ext cx="80963" cy="22383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13" name="Freeform 170"/>
                <p:cNvSpPr>
                  <a:spLocks/>
                </p:cNvSpPr>
                <p:nvPr/>
              </p:nvSpPr>
              <p:spPr bwMode="auto">
                <a:xfrm>
                  <a:off x="-1895475" y="-768350"/>
                  <a:ext cx="79375" cy="22383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14" name="Freeform 171"/>
                <p:cNvSpPr>
                  <a:spLocks noEditPoints="1"/>
                </p:cNvSpPr>
                <p:nvPr/>
              </p:nvSpPr>
              <p:spPr bwMode="auto">
                <a:xfrm>
                  <a:off x="-1931988" y="-215900"/>
                  <a:ext cx="153988" cy="231775"/>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15" name="Freeform 172"/>
                <p:cNvSpPr>
                  <a:spLocks noEditPoints="1"/>
                </p:cNvSpPr>
                <p:nvPr/>
              </p:nvSpPr>
              <p:spPr bwMode="auto">
                <a:xfrm>
                  <a:off x="-1928813" y="-493713"/>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16" name="Freeform 173"/>
                <p:cNvSpPr>
                  <a:spLocks/>
                </p:cNvSpPr>
                <p:nvPr/>
              </p:nvSpPr>
              <p:spPr bwMode="auto">
                <a:xfrm>
                  <a:off x="-1749425" y="-212725"/>
                  <a:ext cx="82550" cy="22383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17" name="Freeform 174"/>
                <p:cNvSpPr>
                  <a:spLocks/>
                </p:cNvSpPr>
                <p:nvPr/>
              </p:nvSpPr>
              <p:spPr bwMode="auto">
                <a:xfrm>
                  <a:off x="-1749425" y="-488950"/>
                  <a:ext cx="82550" cy="225425"/>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18" name="Freeform 175"/>
                <p:cNvSpPr>
                  <a:spLocks/>
                </p:cNvSpPr>
                <p:nvPr/>
              </p:nvSpPr>
              <p:spPr bwMode="auto">
                <a:xfrm>
                  <a:off x="-1749425" y="-768350"/>
                  <a:ext cx="82550" cy="22383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19" name="Freeform 176"/>
                <p:cNvSpPr>
                  <a:spLocks noEditPoints="1"/>
                </p:cNvSpPr>
                <p:nvPr/>
              </p:nvSpPr>
              <p:spPr bwMode="auto">
                <a:xfrm>
                  <a:off x="-1633538" y="-215900"/>
                  <a:ext cx="153988" cy="231775"/>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20" name="Freeform 177"/>
                <p:cNvSpPr>
                  <a:spLocks noEditPoints="1"/>
                </p:cNvSpPr>
                <p:nvPr/>
              </p:nvSpPr>
              <p:spPr bwMode="auto">
                <a:xfrm>
                  <a:off x="-1631950" y="-493713"/>
                  <a:ext cx="153988"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21" name="Freeform 178"/>
                <p:cNvSpPr>
                  <a:spLocks noEditPoints="1"/>
                </p:cNvSpPr>
                <p:nvPr/>
              </p:nvSpPr>
              <p:spPr bwMode="auto">
                <a:xfrm>
                  <a:off x="-1631950" y="-771525"/>
                  <a:ext cx="153988"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sp>
            <p:nvSpPr>
              <p:cNvPr id="351" name="Freeform 157"/>
              <p:cNvSpPr>
                <a:spLocks/>
              </p:cNvSpPr>
              <p:nvPr/>
            </p:nvSpPr>
            <p:spPr bwMode="auto">
              <a:xfrm>
                <a:off x="4847590" y="4362473"/>
                <a:ext cx="97141" cy="47372"/>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52" name="Freeform 162"/>
              <p:cNvSpPr>
                <a:spLocks/>
              </p:cNvSpPr>
              <p:nvPr/>
            </p:nvSpPr>
            <p:spPr bwMode="auto">
              <a:xfrm>
                <a:off x="4889538" y="3868927"/>
                <a:ext cx="351031" cy="526596"/>
              </a:xfrm>
              <a:custGeom>
                <a:avLst/>
                <a:gdLst>
                  <a:gd name="T0" fmla="*/ 5 w 141"/>
                  <a:gd name="T1" fmla="*/ 212 h 212"/>
                  <a:gd name="T2" fmla="*/ 2 w 141"/>
                  <a:gd name="T3" fmla="*/ 212 h 212"/>
                  <a:gd name="T4" fmla="*/ 2 w 141"/>
                  <a:gd name="T5" fmla="*/ 206 h 212"/>
                  <a:gd name="T6" fmla="*/ 108 w 141"/>
                  <a:gd name="T7" fmla="*/ 19 h 212"/>
                  <a:gd name="T8" fmla="*/ 55 w 141"/>
                  <a:gd name="T9" fmla="*/ 18 h 212"/>
                  <a:gd name="T10" fmla="*/ 51 w 141"/>
                  <a:gd name="T11" fmla="*/ 15 h 212"/>
                  <a:gd name="T12" fmla="*/ 53 w 141"/>
                  <a:gd name="T13" fmla="*/ 10 h 212"/>
                  <a:gd name="T14" fmla="*/ 114 w 141"/>
                  <a:gd name="T15" fmla="*/ 14 h 212"/>
                  <a:gd name="T16" fmla="*/ 8 w 141"/>
                  <a:gd name="T17" fmla="*/ 211 h 212"/>
                  <a:gd name="T18" fmla="*/ 5 w 141"/>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212">
                    <a:moveTo>
                      <a:pt x="5" y="212"/>
                    </a:moveTo>
                    <a:cubicBezTo>
                      <a:pt x="4" y="212"/>
                      <a:pt x="3" y="212"/>
                      <a:pt x="2" y="212"/>
                    </a:cubicBezTo>
                    <a:cubicBezTo>
                      <a:pt x="1" y="210"/>
                      <a:pt x="0" y="208"/>
                      <a:pt x="2" y="206"/>
                    </a:cubicBezTo>
                    <a:cubicBezTo>
                      <a:pt x="38" y="164"/>
                      <a:pt x="128" y="49"/>
                      <a:pt x="108" y="19"/>
                    </a:cubicBezTo>
                    <a:cubicBezTo>
                      <a:pt x="102" y="9"/>
                      <a:pt x="84" y="9"/>
                      <a:pt x="55" y="18"/>
                    </a:cubicBezTo>
                    <a:cubicBezTo>
                      <a:pt x="53" y="18"/>
                      <a:pt x="51" y="17"/>
                      <a:pt x="51" y="15"/>
                    </a:cubicBezTo>
                    <a:cubicBezTo>
                      <a:pt x="50" y="13"/>
                      <a:pt x="51" y="11"/>
                      <a:pt x="53" y="10"/>
                    </a:cubicBezTo>
                    <a:cubicBezTo>
                      <a:pt x="86" y="0"/>
                      <a:pt x="106" y="2"/>
                      <a:pt x="114" y="14"/>
                    </a:cubicBezTo>
                    <a:cubicBezTo>
                      <a:pt x="141" y="55"/>
                      <a:pt x="21" y="195"/>
                      <a:pt x="8" y="211"/>
                    </a:cubicBezTo>
                    <a:cubicBezTo>
                      <a:pt x="7" y="212"/>
                      <a:pt x="6" y="212"/>
                      <a:pt x="5" y="212"/>
                    </a:cubicBezTo>
                    <a:close/>
                  </a:path>
                </a:pathLst>
              </a:custGeom>
              <a:solidFill>
                <a:srgbClr val="505050"/>
              </a:solidFill>
              <a:ln>
                <a:noFill/>
              </a:ln>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nvGrpSpPr>
              <p:cNvPr id="353" name="Group 352"/>
              <p:cNvGrpSpPr/>
              <p:nvPr/>
            </p:nvGrpSpPr>
            <p:grpSpPr>
              <a:xfrm>
                <a:off x="3937251" y="4403690"/>
                <a:ext cx="1618309" cy="1656504"/>
                <a:chOff x="5359529" y="3614718"/>
                <a:chExt cx="1959233" cy="2009489"/>
              </a:xfrm>
            </p:grpSpPr>
            <p:sp>
              <p:nvSpPr>
                <p:cNvPr id="403" name="Freeform 5"/>
                <p:cNvSpPr>
                  <a:spLocks/>
                </p:cNvSpPr>
                <p:nvPr/>
              </p:nvSpPr>
              <p:spPr bwMode="auto">
                <a:xfrm>
                  <a:off x="6587397" y="4990794"/>
                  <a:ext cx="398463" cy="398463"/>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04" name="Freeform 6"/>
                <p:cNvSpPr>
                  <a:spLocks/>
                </p:cNvSpPr>
                <p:nvPr/>
              </p:nvSpPr>
              <p:spPr bwMode="auto">
                <a:xfrm>
                  <a:off x="6636609" y="4943169"/>
                  <a:ext cx="398463" cy="396875"/>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05" name="Freeform 13"/>
                <p:cNvSpPr>
                  <a:spLocks/>
                </p:cNvSpPr>
                <p:nvPr/>
              </p:nvSpPr>
              <p:spPr bwMode="auto">
                <a:xfrm>
                  <a:off x="6942997" y="5295594"/>
                  <a:ext cx="331788" cy="328613"/>
                </a:xfrm>
                <a:custGeom>
                  <a:avLst/>
                  <a:gdLst>
                    <a:gd name="T0" fmla="*/ 209 w 209"/>
                    <a:gd name="T1" fmla="*/ 97 h 207"/>
                    <a:gd name="T2" fmla="*/ 97 w 209"/>
                    <a:gd name="T3" fmla="*/ 207 h 207"/>
                    <a:gd name="T4" fmla="*/ 0 w 209"/>
                    <a:gd name="T5" fmla="*/ 112 h 207"/>
                    <a:gd name="T6" fmla="*/ 112 w 209"/>
                    <a:gd name="T7" fmla="*/ 0 h 207"/>
                    <a:gd name="T8" fmla="*/ 209 w 209"/>
                    <a:gd name="T9" fmla="*/ 97 h 207"/>
                  </a:gdLst>
                  <a:ahLst/>
                  <a:cxnLst>
                    <a:cxn ang="0">
                      <a:pos x="T0" y="T1"/>
                    </a:cxn>
                    <a:cxn ang="0">
                      <a:pos x="T2" y="T3"/>
                    </a:cxn>
                    <a:cxn ang="0">
                      <a:pos x="T4" y="T5"/>
                    </a:cxn>
                    <a:cxn ang="0">
                      <a:pos x="T6" y="T7"/>
                    </a:cxn>
                    <a:cxn ang="0">
                      <a:pos x="T8" y="T9"/>
                    </a:cxn>
                  </a:cxnLst>
                  <a:rect l="0" t="0" r="r" b="b"/>
                  <a:pathLst>
                    <a:path w="209" h="207">
                      <a:moveTo>
                        <a:pt x="209" y="97"/>
                      </a:moveTo>
                      <a:lnTo>
                        <a:pt x="97" y="207"/>
                      </a:lnTo>
                      <a:lnTo>
                        <a:pt x="0" y="112"/>
                      </a:lnTo>
                      <a:lnTo>
                        <a:pt x="112" y="0"/>
                      </a:lnTo>
                      <a:lnTo>
                        <a:pt x="209" y="9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06" name="Freeform 14"/>
                <p:cNvSpPr>
                  <a:spLocks/>
                </p:cNvSpPr>
                <p:nvPr/>
              </p:nvSpPr>
              <p:spPr bwMode="auto">
                <a:xfrm>
                  <a:off x="6650897" y="5062232"/>
                  <a:ext cx="439738" cy="382588"/>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50505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07" name="Freeform 15"/>
                <p:cNvSpPr>
                  <a:spLocks/>
                </p:cNvSpPr>
                <p:nvPr/>
              </p:nvSpPr>
              <p:spPr bwMode="auto">
                <a:xfrm>
                  <a:off x="6541359" y="4768201"/>
                  <a:ext cx="652463" cy="242888"/>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08" name="Freeform 10"/>
                <p:cNvSpPr>
                  <a:spLocks noEditPoints="1"/>
                </p:cNvSpPr>
                <p:nvPr/>
              </p:nvSpPr>
              <p:spPr bwMode="auto">
                <a:xfrm>
                  <a:off x="5359529" y="3614718"/>
                  <a:ext cx="1550130" cy="1189020"/>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09" name="Freeform 9"/>
                <p:cNvSpPr>
                  <a:spLocks noEditPoints="1"/>
                </p:cNvSpPr>
                <p:nvPr/>
              </p:nvSpPr>
              <p:spPr bwMode="auto">
                <a:xfrm>
                  <a:off x="6994739" y="4152244"/>
                  <a:ext cx="324023" cy="651494"/>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grpSp>
            <p:nvGrpSpPr>
              <p:cNvPr id="354" name="Group 353"/>
              <p:cNvGrpSpPr/>
              <p:nvPr/>
            </p:nvGrpSpPr>
            <p:grpSpPr>
              <a:xfrm>
                <a:off x="4652118" y="3564778"/>
                <a:ext cx="261576" cy="296819"/>
                <a:chOff x="6057531" y="3063501"/>
                <a:chExt cx="434646" cy="494197"/>
              </a:xfrm>
              <a:solidFill>
                <a:srgbClr val="FFFFFF"/>
              </a:solidFill>
            </p:grpSpPr>
            <p:sp>
              <p:nvSpPr>
                <p:cNvPr id="400" name="Freeform 307"/>
                <p:cNvSpPr>
                  <a:spLocks noEditPoints="1"/>
                </p:cNvSpPr>
                <p:nvPr/>
              </p:nvSpPr>
              <p:spPr bwMode="auto">
                <a:xfrm>
                  <a:off x="6091685" y="3063501"/>
                  <a:ext cx="336746" cy="236238"/>
                </a:xfrm>
                <a:custGeom>
                  <a:avLst/>
                  <a:gdLst>
                    <a:gd name="T0" fmla="*/ 45 w 1931"/>
                    <a:gd name="T1" fmla="*/ 0 h 1354"/>
                    <a:gd name="T2" fmla="*/ 1886 w 1931"/>
                    <a:gd name="T3" fmla="*/ 0 h 1354"/>
                    <a:gd name="T4" fmla="*/ 965 w 1931"/>
                    <a:gd name="T5" fmla="*/ 774 h 1354"/>
                    <a:gd name="T6" fmla="*/ 45 w 1931"/>
                    <a:gd name="T7" fmla="*/ 0 h 1354"/>
                    <a:gd name="T8" fmla="*/ 45 w 1931"/>
                    <a:gd name="T9" fmla="*/ 0 h 1354"/>
                    <a:gd name="T10" fmla="*/ 985 w 1931"/>
                    <a:gd name="T11" fmla="*/ 838 h 1354"/>
                    <a:gd name="T12" fmla="*/ 985 w 1931"/>
                    <a:gd name="T13" fmla="*/ 838 h 1354"/>
                    <a:gd name="T14" fmla="*/ 985 w 1931"/>
                    <a:gd name="T15" fmla="*/ 845 h 1354"/>
                    <a:gd name="T16" fmla="*/ 978 w 1931"/>
                    <a:gd name="T17" fmla="*/ 845 h 1354"/>
                    <a:gd name="T18" fmla="*/ 978 w 1931"/>
                    <a:gd name="T19" fmla="*/ 845 h 1354"/>
                    <a:gd name="T20" fmla="*/ 972 w 1931"/>
                    <a:gd name="T21" fmla="*/ 845 h 1354"/>
                    <a:gd name="T22" fmla="*/ 972 w 1931"/>
                    <a:gd name="T23" fmla="*/ 845 h 1354"/>
                    <a:gd name="T24" fmla="*/ 965 w 1931"/>
                    <a:gd name="T25" fmla="*/ 845 h 1354"/>
                    <a:gd name="T26" fmla="*/ 965 w 1931"/>
                    <a:gd name="T27" fmla="*/ 845 h 1354"/>
                    <a:gd name="T28" fmla="*/ 965 w 1931"/>
                    <a:gd name="T29" fmla="*/ 845 h 1354"/>
                    <a:gd name="T30" fmla="*/ 959 w 1931"/>
                    <a:gd name="T31" fmla="*/ 845 h 1354"/>
                    <a:gd name="T32" fmla="*/ 959 w 1931"/>
                    <a:gd name="T33" fmla="*/ 845 h 1354"/>
                    <a:gd name="T34" fmla="*/ 952 w 1931"/>
                    <a:gd name="T35" fmla="*/ 845 h 1354"/>
                    <a:gd name="T36" fmla="*/ 952 w 1931"/>
                    <a:gd name="T37" fmla="*/ 845 h 1354"/>
                    <a:gd name="T38" fmla="*/ 946 w 1931"/>
                    <a:gd name="T39" fmla="*/ 845 h 1354"/>
                    <a:gd name="T40" fmla="*/ 946 w 1931"/>
                    <a:gd name="T41" fmla="*/ 838 h 1354"/>
                    <a:gd name="T42" fmla="*/ 946 w 1931"/>
                    <a:gd name="T43" fmla="*/ 838 h 1354"/>
                    <a:gd name="T44" fmla="*/ 804 w 1931"/>
                    <a:gd name="T45" fmla="*/ 722 h 1354"/>
                    <a:gd name="T46" fmla="*/ 51 w 1931"/>
                    <a:gd name="T47" fmla="*/ 1354 h 1354"/>
                    <a:gd name="T48" fmla="*/ 1886 w 1931"/>
                    <a:gd name="T49" fmla="*/ 1354 h 1354"/>
                    <a:gd name="T50" fmla="*/ 1126 w 1931"/>
                    <a:gd name="T51" fmla="*/ 722 h 1354"/>
                    <a:gd name="T52" fmla="*/ 985 w 1931"/>
                    <a:gd name="T53" fmla="*/ 838 h 1354"/>
                    <a:gd name="T54" fmla="*/ 985 w 1931"/>
                    <a:gd name="T55" fmla="*/ 838 h 1354"/>
                    <a:gd name="T56" fmla="*/ 0 w 1931"/>
                    <a:gd name="T57" fmla="*/ 39 h 1354"/>
                    <a:gd name="T58" fmla="*/ 0 w 1931"/>
                    <a:gd name="T59" fmla="*/ 1316 h 1354"/>
                    <a:gd name="T60" fmla="*/ 759 w 1931"/>
                    <a:gd name="T61" fmla="*/ 684 h 1354"/>
                    <a:gd name="T62" fmla="*/ 0 w 1931"/>
                    <a:gd name="T63" fmla="*/ 39 h 1354"/>
                    <a:gd name="T64" fmla="*/ 0 w 1931"/>
                    <a:gd name="T65" fmla="*/ 39 h 1354"/>
                    <a:gd name="T66" fmla="*/ 1171 w 1931"/>
                    <a:gd name="T67" fmla="*/ 684 h 1354"/>
                    <a:gd name="T68" fmla="*/ 1931 w 1931"/>
                    <a:gd name="T69" fmla="*/ 1316 h 1354"/>
                    <a:gd name="T70" fmla="*/ 1931 w 1931"/>
                    <a:gd name="T71" fmla="*/ 39 h 1354"/>
                    <a:gd name="T72" fmla="*/ 1171 w 1931"/>
                    <a:gd name="T73" fmla="*/ 684 h 1354"/>
                    <a:gd name="T74" fmla="*/ 1171 w 1931"/>
                    <a:gd name="T75" fmla="*/ 6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1" h="1354">
                      <a:moveTo>
                        <a:pt x="45" y="0"/>
                      </a:moveTo>
                      <a:cubicBezTo>
                        <a:pt x="1886" y="0"/>
                        <a:pt x="1886" y="0"/>
                        <a:pt x="1886" y="0"/>
                      </a:cubicBezTo>
                      <a:cubicBezTo>
                        <a:pt x="965" y="774"/>
                        <a:pt x="965" y="774"/>
                        <a:pt x="965" y="774"/>
                      </a:cubicBezTo>
                      <a:cubicBezTo>
                        <a:pt x="45" y="0"/>
                        <a:pt x="45" y="0"/>
                        <a:pt x="45" y="0"/>
                      </a:cubicBezTo>
                      <a:cubicBezTo>
                        <a:pt x="45" y="0"/>
                        <a:pt x="45" y="0"/>
                        <a:pt x="45" y="0"/>
                      </a:cubicBezTo>
                      <a:close/>
                      <a:moveTo>
                        <a:pt x="985" y="838"/>
                      </a:moveTo>
                      <a:cubicBezTo>
                        <a:pt x="985" y="838"/>
                        <a:pt x="985" y="838"/>
                        <a:pt x="985" y="838"/>
                      </a:cubicBezTo>
                      <a:cubicBezTo>
                        <a:pt x="985" y="838"/>
                        <a:pt x="985" y="838"/>
                        <a:pt x="985" y="845"/>
                      </a:cubicBezTo>
                      <a:cubicBezTo>
                        <a:pt x="978" y="845"/>
                        <a:pt x="978" y="845"/>
                        <a:pt x="978" y="845"/>
                      </a:cubicBezTo>
                      <a:cubicBezTo>
                        <a:pt x="978" y="845"/>
                        <a:pt x="978" y="845"/>
                        <a:pt x="978" y="845"/>
                      </a:cubicBezTo>
                      <a:cubicBezTo>
                        <a:pt x="972" y="845"/>
                        <a:pt x="972" y="845"/>
                        <a:pt x="972" y="845"/>
                      </a:cubicBezTo>
                      <a:cubicBezTo>
                        <a:pt x="972" y="845"/>
                        <a:pt x="972" y="845"/>
                        <a:pt x="972" y="845"/>
                      </a:cubicBezTo>
                      <a:cubicBezTo>
                        <a:pt x="965" y="845"/>
                        <a:pt x="965" y="845"/>
                        <a:pt x="965" y="845"/>
                      </a:cubicBezTo>
                      <a:cubicBezTo>
                        <a:pt x="965" y="845"/>
                        <a:pt x="965" y="845"/>
                        <a:pt x="965" y="845"/>
                      </a:cubicBezTo>
                      <a:cubicBezTo>
                        <a:pt x="965" y="845"/>
                        <a:pt x="965" y="845"/>
                        <a:pt x="965" y="845"/>
                      </a:cubicBezTo>
                      <a:cubicBezTo>
                        <a:pt x="959" y="845"/>
                        <a:pt x="959" y="845"/>
                        <a:pt x="959" y="845"/>
                      </a:cubicBezTo>
                      <a:cubicBezTo>
                        <a:pt x="959" y="845"/>
                        <a:pt x="959" y="845"/>
                        <a:pt x="959" y="845"/>
                      </a:cubicBezTo>
                      <a:cubicBezTo>
                        <a:pt x="952" y="845"/>
                        <a:pt x="952" y="845"/>
                        <a:pt x="952" y="845"/>
                      </a:cubicBezTo>
                      <a:cubicBezTo>
                        <a:pt x="952" y="845"/>
                        <a:pt x="952" y="845"/>
                        <a:pt x="952" y="845"/>
                      </a:cubicBezTo>
                      <a:cubicBezTo>
                        <a:pt x="952" y="845"/>
                        <a:pt x="952" y="845"/>
                        <a:pt x="946" y="845"/>
                      </a:cubicBezTo>
                      <a:cubicBezTo>
                        <a:pt x="946" y="838"/>
                        <a:pt x="946" y="838"/>
                        <a:pt x="946" y="838"/>
                      </a:cubicBezTo>
                      <a:cubicBezTo>
                        <a:pt x="946" y="838"/>
                        <a:pt x="946" y="838"/>
                        <a:pt x="946" y="838"/>
                      </a:cubicBezTo>
                      <a:cubicBezTo>
                        <a:pt x="804" y="722"/>
                        <a:pt x="804" y="722"/>
                        <a:pt x="804" y="722"/>
                      </a:cubicBezTo>
                      <a:cubicBezTo>
                        <a:pt x="51" y="1354"/>
                        <a:pt x="51" y="1354"/>
                        <a:pt x="51" y="1354"/>
                      </a:cubicBezTo>
                      <a:cubicBezTo>
                        <a:pt x="1886" y="1354"/>
                        <a:pt x="1886" y="1354"/>
                        <a:pt x="1886" y="1354"/>
                      </a:cubicBezTo>
                      <a:cubicBezTo>
                        <a:pt x="1126" y="722"/>
                        <a:pt x="1126" y="722"/>
                        <a:pt x="1126" y="722"/>
                      </a:cubicBezTo>
                      <a:cubicBezTo>
                        <a:pt x="985" y="838"/>
                        <a:pt x="985" y="838"/>
                        <a:pt x="985" y="838"/>
                      </a:cubicBezTo>
                      <a:cubicBezTo>
                        <a:pt x="985" y="838"/>
                        <a:pt x="985" y="838"/>
                        <a:pt x="985" y="838"/>
                      </a:cubicBezTo>
                      <a:close/>
                      <a:moveTo>
                        <a:pt x="0" y="39"/>
                      </a:moveTo>
                      <a:cubicBezTo>
                        <a:pt x="0" y="1316"/>
                        <a:pt x="0" y="1316"/>
                        <a:pt x="0" y="1316"/>
                      </a:cubicBezTo>
                      <a:cubicBezTo>
                        <a:pt x="759" y="684"/>
                        <a:pt x="759" y="684"/>
                        <a:pt x="759" y="684"/>
                      </a:cubicBezTo>
                      <a:cubicBezTo>
                        <a:pt x="0" y="39"/>
                        <a:pt x="0" y="39"/>
                        <a:pt x="0" y="39"/>
                      </a:cubicBezTo>
                      <a:cubicBezTo>
                        <a:pt x="0" y="39"/>
                        <a:pt x="0" y="39"/>
                        <a:pt x="0" y="39"/>
                      </a:cubicBezTo>
                      <a:close/>
                      <a:moveTo>
                        <a:pt x="1171" y="684"/>
                      </a:moveTo>
                      <a:cubicBezTo>
                        <a:pt x="1931" y="1316"/>
                        <a:pt x="1931" y="1316"/>
                        <a:pt x="1931" y="1316"/>
                      </a:cubicBezTo>
                      <a:cubicBezTo>
                        <a:pt x="1931" y="39"/>
                        <a:pt x="1931" y="39"/>
                        <a:pt x="1931" y="39"/>
                      </a:cubicBezTo>
                      <a:cubicBezTo>
                        <a:pt x="1171" y="684"/>
                        <a:pt x="1171" y="684"/>
                        <a:pt x="1171" y="684"/>
                      </a:cubicBezTo>
                      <a:cubicBezTo>
                        <a:pt x="1171" y="684"/>
                        <a:pt x="1171" y="684"/>
                        <a:pt x="1171" y="684"/>
                      </a:cubicBezTo>
                      <a:close/>
                    </a:path>
                  </a:pathLst>
                </a:custGeom>
                <a:grpFill/>
                <a:ln>
                  <a:noFill/>
                </a:ln>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01" name="Freeform 307"/>
                <p:cNvSpPr>
                  <a:spLocks noEditPoints="1"/>
                </p:cNvSpPr>
                <p:nvPr/>
              </p:nvSpPr>
              <p:spPr bwMode="auto">
                <a:xfrm>
                  <a:off x="6057531" y="3327415"/>
                  <a:ext cx="152523" cy="107000"/>
                </a:xfrm>
                <a:custGeom>
                  <a:avLst/>
                  <a:gdLst>
                    <a:gd name="T0" fmla="*/ 45 w 1931"/>
                    <a:gd name="T1" fmla="*/ 0 h 1354"/>
                    <a:gd name="T2" fmla="*/ 1886 w 1931"/>
                    <a:gd name="T3" fmla="*/ 0 h 1354"/>
                    <a:gd name="T4" fmla="*/ 965 w 1931"/>
                    <a:gd name="T5" fmla="*/ 774 h 1354"/>
                    <a:gd name="T6" fmla="*/ 45 w 1931"/>
                    <a:gd name="T7" fmla="*/ 0 h 1354"/>
                    <a:gd name="T8" fmla="*/ 45 w 1931"/>
                    <a:gd name="T9" fmla="*/ 0 h 1354"/>
                    <a:gd name="T10" fmla="*/ 985 w 1931"/>
                    <a:gd name="T11" fmla="*/ 838 h 1354"/>
                    <a:gd name="T12" fmla="*/ 985 w 1931"/>
                    <a:gd name="T13" fmla="*/ 838 h 1354"/>
                    <a:gd name="T14" fmla="*/ 985 w 1931"/>
                    <a:gd name="T15" fmla="*/ 845 h 1354"/>
                    <a:gd name="T16" fmla="*/ 978 w 1931"/>
                    <a:gd name="T17" fmla="*/ 845 h 1354"/>
                    <a:gd name="T18" fmla="*/ 978 w 1931"/>
                    <a:gd name="T19" fmla="*/ 845 h 1354"/>
                    <a:gd name="T20" fmla="*/ 972 w 1931"/>
                    <a:gd name="T21" fmla="*/ 845 h 1354"/>
                    <a:gd name="T22" fmla="*/ 972 w 1931"/>
                    <a:gd name="T23" fmla="*/ 845 h 1354"/>
                    <a:gd name="T24" fmla="*/ 965 w 1931"/>
                    <a:gd name="T25" fmla="*/ 845 h 1354"/>
                    <a:gd name="T26" fmla="*/ 965 w 1931"/>
                    <a:gd name="T27" fmla="*/ 845 h 1354"/>
                    <a:gd name="T28" fmla="*/ 965 w 1931"/>
                    <a:gd name="T29" fmla="*/ 845 h 1354"/>
                    <a:gd name="T30" fmla="*/ 959 w 1931"/>
                    <a:gd name="T31" fmla="*/ 845 h 1354"/>
                    <a:gd name="T32" fmla="*/ 959 w 1931"/>
                    <a:gd name="T33" fmla="*/ 845 h 1354"/>
                    <a:gd name="T34" fmla="*/ 952 w 1931"/>
                    <a:gd name="T35" fmla="*/ 845 h 1354"/>
                    <a:gd name="T36" fmla="*/ 952 w 1931"/>
                    <a:gd name="T37" fmla="*/ 845 h 1354"/>
                    <a:gd name="T38" fmla="*/ 946 w 1931"/>
                    <a:gd name="T39" fmla="*/ 845 h 1354"/>
                    <a:gd name="T40" fmla="*/ 946 w 1931"/>
                    <a:gd name="T41" fmla="*/ 838 h 1354"/>
                    <a:gd name="T42" fmla="*/ 946 w 1931"/>
                    <a:gd name="T43" fmla="*/ 838 h 1354"/>
                    <a:gd name="T44" fmla="*/ 804 w 1931"/>
                    <a:gd name="T45" fmla="*/ 722 h 1354"/>
                    <a:gd name="T46" fmla="*/ 51 w 1931"/>
                    <a:gd name="T47" fmla="*/ 1354 h 1354"/>
                    <a:gd name="T48" fmla="*/ 1886 w 1931"/>
                    <a:gd name="T49" fmla="*/ 1354 h 1354"/>
                    <a:gd name="T50" fmla="*/ 1126 w 1931"/>
                    <a:gd name="T51" fmla="*/ 722 h 1354"/>
                    <a:gd name="T52" fmla="*/ 985 w 1931"/>
                    <a:gd name="T53" fmla="*/ 838 h 1354"/>
                    <a:gd name="T54" fmla="*/ 985 w 1931"/>
                    <a:gd name="T55" fmla="*/ 838 h 1354"/>
                    <a:gd name="T56" fmla="*/ 0 w 1931"/>
                    <a:gd name="T57" fmla="*/ 39 h 1354"/>
                    <a:gd name="T58" fmla="*/ 0 w 1931"/>
                    <a:gd name="T59" fmla="*/ 1316 h 1354"/>
                    <a:gd name="T60" fmla="*/ 759 w 1931"/>
                    <a:gd name="T61" fmla="*/ 684 h 1354"/>
                    <a:gd name="T62" fmla="*/ 0 w 1931"/>
                    <a:gd name="T63" fmla="*/ 39 h 1354"/>
                    <a:gd name="T64" fmla="*/ 0 w 1931"/>
                    <a:gd name="T65" fmla="*/ 39 h 1354"/>
                    <a:gd name="T66" fmla="*/ 1171 w 1931"/>
                    <a:gd name="T67" fmla="*/ 684 h 1354"/>
                    <a:gd name="T68" fmla="*/ 1931 w 1931"/>
                    <a:gd name="T69" fmla="*/ 1316 h 1354"/>
                    <a:gd name="T70" fmla="*/ 1931 w 1931"/>
                    <a:gd name="T71" fmla="*/ 39 h 1354"/>
                    <a:gd name="T72" fmla="*/ 1171 w 1931"/>
                    <a:gd name="T73" fmla="*/ 684 h 1354"/>
                    <a:gd name="T74" fmla="*/ 1171 w 1931"/>
                    <a:gd name="T75" fmla="*/ 6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1" h="1354">
                      <a:moveTo>
                        <a:pt x="45" y="0"/>
                      </a:moveTo>
                      <a:cubicBezTo>
                        <a:pt x="1886" y="0"/>
                        <a:pt x="1886" y="0"/>
                        <a:pt x="1886" y="0"/>
                      </a:cubicBezTo>
                      <a:cubicBezTo>
                        <a:pt x="965" y="774"/>
                        <a:pt x="965" y="774"/>
                        <a:pt x="965" y="774"/>
                      </a:cubicBezTo>
                      <a:cubicBezTo>
                        <a:pt x="45" y="0"/>
                        <a:pt x="45" y="0"/>
                        <a:pt x="45" y="0"/>
                      </a:cubicBezTo>
                      <a:cubicBezTo>
                        <a:pt x="45" y="0"/>
                        <a:pt x="45" y="0"/>
                        <a:pt x="45" y="0"/>
                      </a:cubicBezTo>
                      <a:close/>
                      <a:moveTo>
                        <a:pt x="985" y="838"/>
                      </a:moveTo>
                      <a:cubicBezTo>
                        <a:pt x="985" y="838"/>
                        <a:pt x="985" y="838"/>
                        <a:pt x="985" y="838"/>
                      </a:cubicBezTo>
                      <a:cubicBezTo>
                        <a:pt x="985" y="838"/>
                        <a:pt x="985" y="838"/>
                        <a:pt x="985" y="845"/>
                      </a:cubicBezTo>
                      <a:cubicBezTo>
                        <a:pt x="978" y="845"/>
                        <a:pt x="978" y="845"/>
                        <a:pt x="978" y="845"/>
                      </a:cubicBezTo>
                      <a:cubicBezTo>
                        <a:pt x="978" y="845"/>
                        <a:pt x="978" y="845"/>
                        <a:pt x="978" y="845"/>
                      </a:cubicBezTo>
                      <a:cubicBezTo>
                        <a:pt x="972" y="845"/>
                        <a:pt x="972" y="845"/>
                        <a:pt x="972" y="845"/>
                      </a:cubicBezTo>
                      <a:cubicBezTo>
                        <a:pt x="972" y="845"/>
                        <a:pt x="972" y="845"/>
                        <a:pt x="972" y="845"/>
                      </a:cubicBezTo>
                      <a:cubicBezTo>
                        <a:pt x="965" y="845"/>
                        <a:pt x="965" y="845"/>
                        <a:pt x="965" y="845"/>
                      </a:cubicBezTo>
                      <a:cubicBezTo>
                        <a:pt x="965" y="845"/>
                        <a:pt x="965" y="845"/>
                        <a:pt x="965" y="845"/>
                      </a:cubicBezTo>
                      <a:cubicBezTo>
                        <a:pt x="965" y="845"/>
                        <a:pt x="965" y="845"/>
                        <a:pt x="965" y="845"/>
                      </a:cubicBezTo>
                      <a:cubicBezTo>
                        <a:pt x="959" y="845"/>
                        <a:pt x="959" y="845"/>
                        <a:pt x="959" y="845"/>
                      </a:cubicBezTo>
                      <a:cubicBezTo>
                        <a:pt x="959" y="845"/>
                        <a:pt x="959" y="845"/>
                        <a:pt x="959" y="845"/>
                      </a:cubicBezTo>
                      <a:cubicBezTo>
                        <a:pt x="952" y="845"/>
                        <a:pt x="952" y="845"/>
                        <a:pt x="952" y="845"/>
                      </a:cubicBezTo>
                      <a:cubicBezTo>
                        <a:pt x="952" y="845"/>
                        <a:pt x="952" y="845"/>
                        <a:pt x="952" y="845"/>
                      </a:cubicBezTo>
                      <a:cubicBezTo>
                        <a:pt x="952" y="845"/>
                        <a:pt x="952" y="845"/>
                        <a:pt x="946" y="845"/>
                      </a:cubicBezTo>
                      <a:cubicBezTo>
                        <a:pt x="946" y="838"/>
                        <a:pt x="946" y="838"/>
                        <a:pt x="946" y="838"/>
                      </a:cubicBezTo>
                      <a:cubicBezTo>
                        <a:pt x="946" y="838"/>
                        <a:pt x="946" y="838"/>
                        <a:pt x="946" y="838"/>
                      </a:cubicBezTo>
                      <a:cubicBezTo>
                        <a:pt x="804" y="722"/>
                        <a:pt x="804" y="722"/>
                        <a:pt x="804" y="722"/>
                      </a:cubicBezTo>
                      <a:cubicBezTo>
                        <a:pt x="51" y="1354"/>
                        <a:pt x="51" y="1354"/>
                        <a:pt x="51" y="1354"/>
                      </a:cubicBezTo>
                      <a:cubicBezTo>
                        <a:pt x="1886" y="1354"/>
                        <a:pt x="1886" y="1354"/>
                        <a:pt x="1886" y="1354"/>
                      </a:cubicBezTo>
                      <a:cubicBezTo>
                        <a:pt x="1126" y="722"/>
                        <a:pt x="1126" y="722"/>
                        <a:pt x="1126" y="722"/>
                      </a:cubicBezTo>
                      <a:cubicBezTo>
                        <a:pt x="985" y="838"/>
                        <a:pt x="985" y="838"/>
                        <a:pt x="985" y="838"/>
                      </a:cubicBezTo>
                      <a:cubicBezTo>
                        <a:pt x="985" y="838"/>
                        <a:pt x="985" y="838"/>
                        <a:pt x="985" y="838"/>
                      </a:cubicBezTo>
                      <a:close/>
                      <a:moveTo>
                        <a:pt x="0" y="39"/>
                      </a:moveTo>
                      <a:cubicBezTo>
                        <a:pt x="0" y="1316"/>
                        <a:pt x="0" y="1316"/>
                        <a:pt x="0" y="1316"/>
                      </a:cubicBezTo>
                      <a:cubicBezTo>
                        <a:pt x="759" y="684"/>
                        <a:pt x="759" y="684"/>
                        <a:pt x="759" y="684"/>
                      </a:cubicBezTo>
                      <a:cubicBezTo>
                        <a:pt x="0" y="39"/>
                        <a:pt x="0" y="39"/>
                        <a:pt x="0" y="39"/>
                      </a:cubicBezTo>
                      <a:cubicBezTo>
                        <a:pt x="0" y="39"/>
                        <a:pt x="0" y="39"/>
                        <a:pt x="0" y="39"/>
                      </a:cubicBezTo>
                      <a:close/>
                      <a:moveTo>
                        <a:pt x="1171" y="684"/>
                      </a:moveTo>
                      <a:cubicBezTo>
                        <a:pt x="1931" y="1316"/>
                        <a:pt x="1931" y="1316"/>
                        <a:pt x="1931" y="1316"/>
                      </a:cubicBezTo>
                      <a:cubicBezTo>
                        <a:pt x="1931" y="39"/>
                        <a:pt x="1931" y="39"/>
                        <a:pt x="1931" y="39"/>
                      </a:cubicBezTo>
                      <a:cubicBezTo>
                        <a:pt x="1171" y="684"/>
                        <a:pt x="1171" y="684"/>
                        <a:pt x="1171" y="684"/>
                      </a:cubicBezTo>
                      <a:cubicBezTo>
                        <a:pt x="1171" y="684"/>
                        <a:pt x="1171" y="684"/>
                        <a:pt x="1171" y="684"/>
                      </a:cubicBezTo>
                      <a:close/>
                    </a:path>
                  </a:pathLst>
                </a:custGeom>
                <a:grpFill/>
                <a:ln>
                  <a:noFill/>
                </a:ln>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02" name="Freeform 307"/>
                <p:cNvSpPr>
                  <a:spLocks noEditPoints="1"/>
                </p:cNvSpPr>
                <p:nvPr/>
              </p:nvSpPr>
              <p:spPr bwMode="auto">
                <a:xfrm>
                  <a:off x="6242963" y="3382867"/>
                  <a:ext cx="249214" cy="174831"/>
                </a:xfrm>
                <a:custGeom>
                  <a:avLst/>
                  <a:gdLst>
                    <a:gd name="T0" fmla="*/ 45 w 1931"/>
                    <a:gd name="T1" fmla="*/ 0 h 1354"/>
                    <a:gd name="T2" fmla="*/ 1886 w 1931"/>
                    <a:gd name="T3" fmla="*/ 0 h 1354"/>
                    <a:gd name="T4" fmla="*/ 965 w 1931"/>
                    <a:gd name="T5" fmla="*/ 774 h 1354"/>
                    <a:gd name="T6" fmla="*/ 45 w 1931"/>
                    <a:gd name="T7" fmla="*/ 0 h 1354"/>
                    <a:gd name="T8" fmla="*/ 45 w 1931"/>
                    <a:gd name="T9" fmla="*/ 0 h 1354"/>
                    <a:gd name="T10" fmla="*/ 985 w 1931"/>
                    <a:gd name="T11" fmla="*/ 838 h 1354"/>
                    <a:gd name="T12" fmla="*/ 985 w 1931"/>
                    <a:gd name="T13" fmla="*/ 838 h 1354"/>
                    <a:gd name="T14" fmla="*/ 985 w 1931"/>
                    <a:gd name="T15" fmla="*/ 845 h 1354"/>
                    <a:gd name="T16" fmla="*/ 978 w 1931"/>
                    <a:gd name="T17" fmla="*/ 845 h 1354"/>
                    <a:gd name="T18" fmla="*/ 978 w 1931"/>
                    <a:gd name="T19" fmla="*/ 845 h 1354"/>
                    <a:gd name="T20" fmla="*/ 972 w 1931"/>
                    <a:gd name="T21" fmla="*/ 845 h 1354"/>
                    <a:gd name="T22" fmla="*/ 972 w 1931"/>
                    <a:gd name="T23" fmla="*/ 845 h 1354"/>
                    <a:gd name="T24" fmla="*/ 965 w 1931"/>
                    <a:gd name="T25" fmla="*/ 845 h 1354"/>
                    <a:gd name="T26" fmla="*/ 965 w 1931"/>
                    <a:gd name="T27" fmla="*/ 845 h 1354"/>
                    <a:gd name="T28" fmla="*/ 965 w 1931"/>
                    <a:gd name="T29" fmla="*/ 845 h 1354"/>
                    <a:gd name="T30" fmla="*/ 959 w 1931"/>
                    <a:gd name="T31" fmla="*/ 845 h 1354"/>
                    <a:gd name="T32" fmla="*/ 959 w 1931"/>
                    <a:gd name="T33" fmla="*/ 845 h 1354"/>
                    <a:gd name="T34" fmla="*/ 952 w 1931"/>
                    <a:gd name="T35" fmla="*/ 845 h 1354"/>
                    <a:gd name="T36" fmla="*/ 952 w 1931"/>
                    <a:gd name="T37" fmla="*/ 845 h 1354"/>
                    <a:gd name="T38" fmla="*/ 946 w 1931"/>
                    <a:gd name="T39" fmla="*/ 845 h 1354"/>
                    <a:gd name="T40" fmla="*/ 946 w 1931"/>
                    <a:gd name="T41" fmla="*/ 838 h 1354"/>
                    <a:gd name="T42" fmla="*/ 946 w 1931"/>
                    <a:gd name="T43" fmla="*/ 838 h 1354"/>
                    <a:gd name="T44" fmla="*/ 804 w 1931"/>
                    <a:gd name="T45" fmla="*/ 722 h 1354"/>
                    <a:gd name="T46" fmla="*/ 51 w 1931"/>
                    <a:gd name="T47" fmla="*/ 1354 h 1354"/>
                    <a:gd name="T48" fmla="*/ 1886 w 1931"/>
                    <a:gd name="T49" fmla="*/ 1354 h 1354"/>
                    <a:gd name="T50" fmla="*/ 1126 w 1931"/>
                    <a:gd name="T51" fmla="*/ 722 h 1354"/>
                    <a:gd name="T52" fmla="*/ 985 w 1931"/>
                    <a:gd name="T53" fmla="*/ 838 h 1354"/>
                    <a:gd name="T54" fmla="*/ 985 w 1931"/>
                    <a:gd name="T55" fmla="*/ 838 h 1354"/>
                    <a:gd name="T56" fmla="*/ 0 w 1931"/>
                    <a:gd name="T57" fmla="*/ 39 h 1354"/>
                    <a:gd name="T58" fmla="*/ 0 w 1931"/>
                    <a:gd name="T59" fmla="*/ 1316 h 1354"/>
                    <a:gd name="T60" fmla="*/ 759 w 1931"/>
                    <a:gd name="T61" fmla="*/ 684 h 1354"/>
                    <a:gd name="T62" fmla="*/ 0 w 1931"/>
                    <a:gd name="T63" fmla="*/ 39 h 1354"/>
                    <a:gd name="T64" fmla="*/ 0 w 1931"/>
                    <a:gd name="T65" fmla="*/ 39 h 1354"/>
                    <a:gd name="T66" fmla="*/ 1171 w 1931"/>
                    <a:gd name="T67" fmla="*/ 684 h 1354"/>
                    <a:gd name="T68" fmla="*/ 1931 w 1931"/>
                    <a:gd name="T69" fmla="*/ 1316 h 1354"/>
                    <a:gd name="T70" fmla="*/ 1931 w 1931"/>
                    <a:gd name="T71" fmla="*/ 39 h 1354"/>
                    <a:gd name="T72" fmla="*/ 1171 w 1931"/>
                    <a:gd name="T73" fmla="*/ 684 h 1354"/>
                    <a:gd name="T74" fmla="*/ 1171 w 1931"/>
                    <a:gd name="T75" fmla="*/ 6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1" h="1354">
                      <a:moveTo>
                        <a:pt x="45" y="0"/>
                      </a:moveTo>
                      <a:cubicBezTo>
                        <a:pt x="1886" y="0"/>
                        <a:pt x="1886" y="0"/>
                        <a:pt x="1886" y="0"/>
                      </a:cubicBezTo>
                      <a:cubicBezTo>
                        <a:pt x="965" y="774"/>
                        <a:pt x="965" y="774"/>
                        <a:pt x="965" y="774"/>
                      </a:cubicBezTo>
                      <a:cubicBezTo>
                        <a:pt x="45" y="0"/>
                        <a:pt x="45" y="0"/>
                        <a:pt x="45" y="0"/>
                      </a:cubicBezTo>
                      <a:cubicBezTo>
                        <a:pt x="45" y="0"/>
                        <a:pt x="45" y="0"/>
                        <a:pt x="45" y="0"/>
                      </a:cubicBezTo>
                      <a:close/>
                      <a:moveTo>
                        <a:pt x="985" y="838"/>
                      </a:moveTo>
                      <a:cubicBezTo>
                        <a:pt x="985" y="838"/>
                        <a:pt x="985" y="838"/>
                        <a:pt x="985" y="838"/>
                      </a:cubicBezTo>
                      <a:cubicBezTo>
                        <a:pt x="985" y="838"/>
                        <a:pt x="985" y="838"/>
                        <a:pt x="985" y="845"/>
                      </a:cubicBezTo>
                      <a:cubicBezTo>
                        <a:pt x="978" y="845"/>
                        <a:pt x="978" y="845"/>
                        <a:pt x="978" y="845"/>
                      </a:cubicBezTo>
                      <a:cubicBezTo>
                        <a:pt x="978" y="845"/>
                        <a:pt x="978" y="845"/>
                        <a:pt x="978" y="845"/>
                      </a:cubicBezTo>
                      <a:cubicBezTo>
                        <a:pt x="972" y="845"/>
                        <a:pt x="972" y="845"/>
                        <a:pt x="972" y="845"/>
                      </a:cubicBezTo>
                      <a:cubicBezTo>
                        <a:pt x="972" y="845"/>
                        <a:pt x="972" y="845"/>
                        <a:pt x="972" y="845"/>
                      </a:cubicBezTo>
                      <a:cubicBezTo>
                        <a:pt x="965" y="845"/>
                        <a:pt x="965" y="845"/>
                        <a:pt x="965" y="845"/>
                      </a:cubicBezTo>
                      <a:cubicBezTo>
                        <a:pt x="965" y="845"/>
                        <a:pt x="965" y="845"/>
                        <a:pt x="965" y="845"/>
                      </a:cubicBezTo>
                      <a:cubicBezTo>
                        <a:pt x="965" y="845"/>
                        <a:pt x="965" y="845"/>
                        <a:pt x="965" y="845"/>
                      </a:cubicBezTo>
                      <a:cubicBezTo>
                        <a:pt x="959" y="845"/>
                        <a:pt x="959" y="845"/>
                        <a:pt x="959" y="845"/>
                      </a:cubicBezTo>
                      <a:cubicBezTo>
                        <a:pt x="959" y="845"/>
                        <a:pt x="959" y="845"/>
                        <a:pt x="959" y="845"/>
                      </a:cubicBezTo>
                      <a:cubicBezTo>
                        <a:pt x="952" y="845"/>
                        <a:pt x="952" y="845"/>
                        <a:pt x="952" y="845"/>
                      </a:cubicBezTo>
                      <a:cubicBezTo>
                        <a:pt x="952" y="845"/>
                        <a:pt x="952" y="845"/>
                        <a:pt x="952" y="845"/>
                      </a:cubicBezTo>
                      <a:cubicBezTo>
                        <a:pt x="952" y="845"/>
                        <a:pt x="952" y="845"/>
                        <a:pt x="946" y="845"/>
                      </a:cubicBezTo>
                      <a:cubicBezTo>
                        <a:pt x="946" y="838"/>
                        <a:pt x="946" y="838"/>
                        <a:pt x="946" y="838"/>
                      </a:cubicBezTo>
                      <a:cubicBezTo>
                        <a:pt x="946" y="838"/>
                        <a:pt x="946" y="838"/>
                        <a:pt x="946" y="838"/>
                      </a:cubicBezTo>
                      <a:cubicBezTo>
                        <a:pt x="804" y="722"/>
                        <a:pt x="804" y="722"/>
                        <a:pt x="804" y="722"/>
                      </a:cubicBezTo>
                      <a:cubicBezTo>
                        <a:pt x="51" y="1354"/>
                        <a:pt x="51" y="1354"/>
                        <a:pt x="51" y="1354"/>
                      </a:cubicBezTo>
                      <a:cubicBezTo>
                        <a:pt x="1886" y="1354"/>
                        <a:pt x="1886" y="1354"/>
                        <a:pt x="1886" y="1354"/>
                      </a:cubicBezTo>
                      <a:cubicBezTo>
                        <a:pt x="1126" y="722"/>
                        <a:pt x="1126" y="722"/>
                        <a:pt x="1126" y="722"/>
                      </a:cubicBezTo>
                      <a:cubicBezTo>
                        <a:pt x="985" y="838"/>
                        <a:pt x="985" y="838"/>
                        <a:pt x="985" y="838"/>
                      </a:cubicBezTo>
                      <a:cubicBezTo>
                        <a:pt x="985" y="838"/>
                        <a:pt x="985" y="838"/>
                        <a:pt x="985" y="838"/>
                      </a:cubicBezTo>
                      <a:close/>
                      <a:moveTo>
                        <a:pt x="0" y="39"/>
                      </a:moveTo>
                      <a:cubicBezTo>
                        <a:pt x="0" y="1316"/>
                        <a:pt x="0" y="1316"/>
                        <a:pt x="0" y="1316"/>
                      </a:cubicBezTo>
                      <a:cubicBezTo>
                        <a:pt x="759" y="684"/>
                        <a:pt x="759" y="684"/>
                        <a:pt x="759" y="684"/>
                      </a:cubicBezTo>
                      <a:cubicBezTo>
                        <a:pt x="0" y="39"/>
                        <a:pt x="0" y="39"/>
                        <a:pt x="0" y="39"/>
                      </a:cubicBezTo>
                      <a:cubicBezTo>
                        <a:pt x="0" y="39"/>
                        <a:pt x="0" y="39"/>
                        <a:pt x="0" y="39"/>
                      </a:cubicBezTo>
                      <a:close/>
                      <a:moveTo>
                        <a:pt x="1171" y="684"/>
                      </a:moveTo>
                      <a:cubicBezTo>
                        <a:pt x="1931" y="1316"/>
                        <a:pt x="1931" y="1316"/>
                        <a:pt x="1931" y="1316"/>
                      </a:cubicBezTo>
                      <a:cubicBezTo>
                        <a:pt x="1931" y="39"/>
                        <a:pt x="1931" y="39"/>
                        <a:pt x="1931" y="39"/>
                      </a:cubicBezTo>
                      <a:cubicBezTo>
                        <a:pt x="1171" y="684"/>
                        <a:pt x="1171" y="684"/>
                        <a:pt x="1171" y="684"/>
                      </a:cubicBezTo>
                      <a:cubicBezTo>
                        <a:pt x="1171" y="684"/>
                        <a:pt x="1171" y="684"/>
                        <a:pt x="1171" y="684"/>
                      </a:cubicBezTo>
                      <a:close/>
                    </a:path>
                  </a:pathLst>
                </a:custGeom>
                <a:grpFill/>
                <a:ln>
                  <a:noFill/>
                </a:ln>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sp>
            <p:nvSpPr>
              <p:cNvPr id="355" name="Freeform 311"/>
              <p:cNvSpPr>
                <a:spLocks noEditPoints="1"/>
              </p:cNvSpPr>
              <p:nvPr/>
            </p:nvSpPr>
            <p:spPr bwMode="auto">
              <a:xfrm>
                <a:off x="4114153" y="3794844"/>
                <a:ext cx="225621" cy="286334"/>
              </a:xfrm>
              <a:custGeom>
                <a:avLst/>
                <a:gdLst>
                  <a:gd name="T0" fmla="*/ 163 w 832"/>
                  <a:gd name="T1" fmla="*/ 272 h 1058"/>
                  <a:gd name="T2" fmla="*/ 636 w 832"/>
                  <a:gd name="T3" fmla="*/ 272 h 1058"/>
                  <a:gd name="T4" fmla="*/ 636 w 832"/>
                  <a:gd name="T5" fmla="*/ 310 h 1058"/>
                  <a:gd name="T6" fmla="*/ 163 w 832"/>
                  <a:gd name="T7" fmla="*/ 310 h 1058"/>
                  <a:gd name="T8" fmla="*/ 163 w 832"/>
                  <a:gd name="T9" fmla="*/ 272 h 1058"/>
                  <a:gd name="T10" fmla="*/ 163 w 832"/>
                  <a:gd name="T11" fmla="*/ 272 h 1058"/>
                  <a:gd name="T12" fmla="*/ 163 w 832"/>
                  <a:gd name="T13" fmla="*/ 272 h 1058"/>
                  <a:gd name="T14" fmla="*/ 163 w 832"/>
                  <a:gd name="T15" fmla="*/ 430 h 1058"/>
                  <a:gd name="T16" fmla="*/ 636 w 832"/>
                  <a:gd name="T17" fmla="*/ 430 h 1058"/>
                  <a:gd name="T18" fmla="*/ 636 w 832"/>
                  <a:gd name="T19" fmla="*/ 399 h 1058"/>
                  <a:gd name="T20" fmla="*/ 163 w 832"/>
                  <a:gd name="T21" fmla="*/ 399 h 1058"/>
                  <a:gd name="T22" fmla="*/ 163 w 832"/>
                  <a:gd name="T23" fmla="*/ 430 h 1058"/>
                  <a:gd name="T24" fmla="*/ 163 w 832"/>
                  <a:gd name="T25" fmla="*/ 430 h 1058"/>
                  <a:gd name="T26" fmla="*/ 163 w 832"/>
                  <a:gd name="T27" fmla="*/ 430 h 1058"/>
                  <a:gd name="T28" fmla="*/ 163 w 832"/>
                  <a:gd name="T29" fmla="*/ 556 h 1058"/>
                  <a:gd name="T30" fmla="*/ 636 w 832"/>
                  <a:gd name="T31" fmla="*/ 556 h 1058"/>
                  <a:gd name="T32" fmla="*/ 636 w 832"/>
                  <a:gd name="T33" fmla="*/ 519 h 1058"/>
                  <a:gd name="T34" fmla="*/ 163 w 832"/>
                  <a:gd name="T35" fmla="*/ 519 h 1058"/>
                  <a:gd name="T36" fmla="*/ 163 w 832"/>
                  <a:gd name="T37" fmla="*/ 556 h 1058"/>
                  <a:gd name="T38" fmla="*/ 163 w 832"/>
                  <a:gd name="T39" fmla="*/ 556 h 1058"/>
                  <a:gd name="T40" fmla="*/ 163 w 832"/>
                  <a:gd name="T41" fmla="*/ 556 h 1058"/>
                  <a:gd name="T42" fmla="*/ 163 w 832"/>
                  <a:gd name="T43" fmla="*/ 677 h 1058"/>
                  <a:gd name="T44" fmla="*/ 636 w 832"/>
                  <a:gd name="T45" fmla="*/ 677 h 1058"/>
                  <a:gd name="T46" fmla="*/ 636 w 832"/>
                  <a:gd name="T47" fmla="*/ 639 h 1058"/>
                  <a:gd name="T48" fmla="*/ 163 w 832"/>
                  <a:gd name="T49" fmla="*/ 639 h 1058"/>
                  <a:gd name="T50" fmla="*/ 163 w 832"/>
                  <a:gd name="T51" fmla="*/ 677 h 1058"/>
                  <a:gd name="T52" fmla="*/ 163 w 832"/>
                  <a:gd name="T53" fmla="*/ 677 h 1058"/>
                  <a:gd name="T54" fmla="*/ 163 w 832"/>
                  <a:gd name="T55" fmla="*/ 677 h 1058"/>
                  <a:gd name="T56" fmla="*/ 832 w 832"/>
                  <a:gd name="T57" fmla="*/ 258 h 1058"/>
                  <a:gd name="T58" fmla="*/ 832 w 832"/>
                  <a:gd name="T59" fmla="*/ 1058 h 1058"/>
                  <a:gd name="T60" fmla="*/ 0 w 832"/>
                  <a:gd name="T61" fmla="*/ 1058 h 1058"/>
                  <a:gd name="T62" fmla="*/ 0 w 832"/>
                  <a:gd name="T63" fmla="*/ 3 h 1058"/>
                  <a:gd name="T64" fmla="*/ 620 w 832"/>
                  <a:gd name="T65" fmla="*/ 3 h 1058"/>
                  <a:gd name="T66" fmla="*/ 620 w 832"/>
                  <a:gd name="T67" fmla="*/ 0 h 1058"/>
                  <a:gd name="T68" fmla="*/ 832 w 832"/>
                  <a:gd name="T69" fmla="*/ 258 h 1058"/>
                  <a:gd name="T70" fmla="*/ 832 w 832"/>
                  <a:gd name="T71" fmla="*/ 258 h 1058"/>
                  <a:gd name="T72" fmla="*/ 832 w 832"/>
                  <a:gd name="T73" fmla="*/ 258 h 1058"/>
                  <a:gd name="T74" fmla="*/ 777 w 832"/>
                  <a:gd name="T75" fmla="*/ 227 h 1058"/>
                  <a:gd name="T76" fmla="*/ 614 w 832"/>
                  <a:gd name="T77" fmla="*/ 227 h 1058"/>
                  <a:gd name="T78" fmla="*/ 620 w 832"/>
                  <a:gd name="T79" fmla="*/ 60 h 1058"/>
                  <a:gd name="T80" fmla="*/ 57 w 832"/>
                  <a:gd name="T81" fmla="*/ 60 h 1058"/>
                  <a:gd name="T82" fmla="*/ 57 w 832"/>
                  <a:gd name="T83" fmla="*/ 1000 h 1058"/>
                  <a:gd name="T84" fmla="*/ 777 w 832"/>
                  <a:gd name="T85" fmla="*/ 1000 h 1058"/>
                  <a:gd name="T86" fmla="*/ 777 w 832"/>
                  <a:gd name="T87" fmla="*/ 227 h 1058"/>
                  <a:gd name="T88" fmla="*/ 777 w 832"/>
                  <a:gd name="T89" fmla="*/ 227 h 1058"/>
                  <a:gd name="T90" fmla="*/ 777 w 832"/>
                  <a:gd name="T91" fmla="*/ 227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2" h="1058">
                    <a:moveTo>
                      <a:pt x="163" y="272"/>
                    </a:moveTo>
                    <a:lnTo>
                      <a:pt x="636" y="272"/>
                    </a:lnTo>
                    <a:lnTo>
                      <a:pt x="636" y="310"/>
                    </a:lnTo>
                    <a:lnTo>
                      <a:pt x="163" y="310"/>
                    </a:lnTo>
                    <a:lnTo>
                      <a:pt x="163" y="272"/>
                    </a:lnTo>
                    <a:lnTo>
                      <a:pt x="163" y="272"/>
                    </a:lnTo>
                    <a:lnTo>
                      <a:pt x="163" y="272"/>
                    </a:lnTo>
                    <a:close/>
                    <a:moveTo>
                      <a:pt x="163" y="430"/>
                    </a:moveTo>
                    <a:lnTo>
                      <a:pt x="636" y="430"/>
                    </a:lnTo>
                    <a:lnTo>
                      <a:pt x="636" y="399"/>
                    </a:lnTo>
                    <a:lnTo>
                      <a:pt x="163" y="399"/>
                    </a:lnTo>
                    <a:lnTo>
                      <a:pt x="163" y="430"/>
                    </a:lnTo>
                    <a:lnTo>
                      <a:pt x="163" y="430"/>
                    </a:lnTo>
                    <a:lnTo>
                      <a:pt x="163" y="430"/>
                    </a:lnTo>
                    <a:close/>
                    <a:moveTo>
                      <a:pt x="163" y="556"/>
                    </a:moveTo>
                    <a:lnTo>
                      <a:pt x="636" y="556"/>
                    </a:lnTo>
                    <a:lnTo>
                      <a:pt x="636" y="519"/>
                    </a:lnTo>
                    <a:lnTo>
                      <a:pt x="163" y="519"/>
                    </a:lnTo>
                    <a:lnTo>
                      <a:pt x="163" y="556"/>
                    </a:lnTo>
                    <a:lnTo>
                      <a:pt x="163" y="556"/>
                    </a:lnTo>
                    <a:lnTo>
                      <a:pt x="163" y="556"/>
                    </a:lnTo>
                    <a:close/>
                    <a:moveTo>
                      <a:pt x="163" y="677"/>
                    </a:moveTo>
                    <a:lnTo>
                      <a:pt x="636" y="677"/>
                    </a:lnTo>
                    <a:lnTo>
                      <a:pt x="636" y="639"/>
                    </a:lnTo>
                    <a:lnTo>
                      <a:pt x="163" y="639"/>
                    </a:lnTo>
                    <a:lnTo>
                      <a:pt x="163" y="677"/>
                    </a:lnTo>
                    <a:lnTo>
                      <a:pt x="163" y="677"/>
                    </a:lnTo>
                    <a:lnTo>
                      <a:pt x="163" y="677"/>
                    </a:lnTo>
                    <a:close/>
                    <a:moveTo>
                      <a:pt x="832" y="258"/>
                    </a:moveTo>
                    <a:lnTo>
                      <a:pt x="832" y="1058"/>
                    </a:lnTo>
                    <a:lnTo>
                      <a:pt x="0" y="1058"/>
                    </a:lnTo>
                    <a:lnTo>
                      <a:pt x="0" y="3"/>
                    </a:lnTo>
                    <a:lnTo>
                      <a:pt x="620" y="3"/>
                    </a:lnTo>
                    <a:lnTo>
                      <a:pt x="620" y="0"/>
                    </a:lnTo>
                    <a:lnTo>
                      <a:pt x="832" y="258"/>
                    </a:lnTo>
                    <a:lnTo>
                      <a:pt x="832" y="258"/>
                    </a:lnTo>
                    <a:lnTo>
                      <a:pt x="832" y="258"/>
                    </a:lnTo>
                    <a:close/>
                    <a:moveTo>
                      <a:pt x="777" y="227"/>
                    </a:moveTo>
                    <a:lnTo>
                      <a:pt x="614" y="227"/>
                    </a:lnTo>
                    <a:lnTo>
                      <a:pt x="620" y="60"/>
                    </a:lnTo>
                    <a:lnTo>
                      <a:pt x="57" y="60"/>
                    </a:lnTo>
                    <a:lnTo>
                      <a:pt x="57" y="1000"/>
                    </a:lnTo>
                    <a:lnTo>
                      <a:pt x="777" y="1000"/>
                    </a:lnTo>
                    <a:lnTo>
                      <a:pt x="777" y="227"/>
                    </a:lnTo>
                    <a:lnTo>
                      <a:pt x="777" y="227"/>
                    </a:lnTo>
                    <a:lnTo>
                      <a:pt x="777" y="227"/>
                    </a:lnTo>
                    <a:close/>
                  </a:path>
                </a:pathLst>
              </a:custGeom>
              <a:solidFill>
                <a:srgbClr val="FFFFFF"/>
              </a:solidFill>
              <a:ln>
                <a:noFill/>
              </a:ln>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nvGrpSpPr>
              <p:cNvPr id="356" name="Group 355"/>
              <p:cNvGrpSpPr/>
              <p:nvPr/>
            </p:nvGrpSpPr>
            <p:grpSpPr>
              <a:xfrm>
                <a:off x="4305511" y="3899933"/>
                <a:ext cx="225621" cy="286334"/>
                <a:chOff x="5159603" y="3278862"/>
                <a:chExt cx="269691" cy="342949"/>
              </a:xfrm>
              <a:solidFill>
                <a:srgbClr val="FFFFFF"/>
              </a:solidFill>
            </p:grpSpPr>
            <p:sp>
              <p:nvSpPr>
                <p:cNvPr id="398" name="Freeform 228"/>
                <p:cNvSpPr/>
                <p:nvPr/>
              </p:nvSpPr>
              <p:spPr bwMode="auto">
                <a:xfrm>
                  <a:off x="5168242" y="3288411"/>
                  <a:ext cx="252412" cy="323850"/>
                </a:xfrm>
                <a:custGeom>
                  <a:avLst/>
                  <a:gdLst>
                    <a:gd name="connsiteX0" fmla="*/ 0 w 252412"/>
                    <a:gd name="connsiteY0" fmla="*/ 323850 h 323850"/>
                    <a:gd name="connsiteX1" fmla="*/ 0 w 252412"/>
                    <a:gd name="connsiteY1" fmla="*/ 0 h 323850"/>
                    <a:gd name="connsiteX2" fmla="*/ 188118 w 252412"/>
                    <a:gd name="connsiteY2" fmla="*/ 0 h 323850"/>
                    <a:gd name="connsiteX3" fmla="*/ 252412 w 252412"/>
                    <a:gd name="connsiteY3" fmla="*/ 76200 h 323850"/>
                    <a:gd name="connsiteX4" fmla="*/ 252412 w 252412"/>
                    <a:gd name="connsiteY4" fmla="*/ 321468 h 323850"/>
                    <a:gd name="connsiteX5" fmla="*/ 0 w 252412"/>
                    <a:gd name="connsiteY5" fmla="*/ 32385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412" h="323850">
                      <a:moveTo>
                        <a:pt x="0" y="323850"/>
                      </a:moveTo>
                      <a:lnTo>
                        <a:pt x="0" y="0"/>
                      </a:lnTo>
                      <a:lnTo>
                        <a:pt x="188118" y="0"/>
                      </a:lnTo>
                      <a:lnTo>
                        <a:pt x="252412" y="76200"/>
                      </a:lnTo>
                      <a:lnTo>
                        <a:pt x="252412" y="321468"/>
                      </a:lnTo>
                      <a:lnTo>
                        <a:pt x="0" y="323850"/>
                      </a:lnTo>
                      <a:close/>
                    </a:path>
                  </a:pathLst>
                </a:custGeom>
                <a:solidFill>
                  <a:srgbClr val="107C10"/>
                </a:solidFill>
                <a:ln w="10795" cap="flat" cmpd="sng" algn="ctr">
                  <a:noFill/>
                  <a:prstDash val="solid"/>
                  <a:headEnd type="none" w="med" len="med"/>
                  <a:tailEnd type="none" w="med" len="med"/>
                </a:ln>
                <a:effectLst/>
              </p:spPr>
              <p:txBody>
                <a:bodyPr vert="horz" wrap="square" lIns="0" tIns="46611" rIns="0" bIns="46611" numCol="1" rtlCol="0" anchor="ctr" anchorCtr="0" compatLnSpc="1">
                  <a:prstTxWarp prst="textNoShape">
                    <a:avLst/>
                  </a:prstTxWarp>
                </a:bodyPr>
                <a:lstStyle/>
                <a:p>
                  <a:pPr marL="0" marR="0" lvl="0" indent="0" algn="ctr" defTabSz="931923" eaLnBrk="1" fontAlgn="base" latinLnBrk="0" hangingPunct="1">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9" name="Freeform 311"/>
                <p:cNvSpPr>
                  <a:spLocks noEditPoints="1"/>
                </p:cNvSpPr>
                <p:nvPr/>
              </p:nvSpPr>
              <p:spPr bwMode="auto">
                <a:xfrm>
                  <a:off x="5159603" y="3278862"/>
                  <a:ext cx="269691" cy="342949"/>
                </a:xfrm>
                <a:custGeom>
                  <a:avLst/>
                  <a:gdLst>
                    <a:gd name="T0" fmla="*/ 163 w 832"/>
                    <a:gd name="T1" fmla="*/ 272 h 1058"/>
                    <a:gd name="T2" fmla="*/ 636 w 832"/>
                    <a:gd name="T3" fmla="*/ 272 h 1058"/>
                    <a:gd name="T4" fmla="*/ 636 w 832"/>
                    <a:gd name="T5" fmla="*/ 310 h 1058"/>
                    <a:gd name="T6" fmla="*/ 163 w 832"/>
                    <a:gd name="T7" fmla="*/ 310 h 1058"/>
                    <a:gd name="T8" fmla="*/ 163 w 832"/>
                    <a:gd name="T9" fmla="*/ 272 h 1058"/>
                    <a:gd name="T10" fmla="*/ 163 w 832"/>
                    <a:gd name="T11" fmla="*/ 272 h 1058"/>
                    <a:gd name="T12" fmla="*/ 163 w 832"/>
                    <a:gd name="T13" fmla="*/ 272 h 1058"/>
                    <a:gd name="T14" fmla="*/ 163 w 832"/>
                    <a:gd name="T15" fmla="*/ 430 h 1058"/>
                    <a:gd name="T16" fmla="*/ 636 w 832"/>
                    <a:gd name="T17" fmla="*/ 430 h 1058"/>
                    <a:gd name="T18" fmla="*/ 636 w 832"/>
                    <a:gd name="T19" fmla="*/ 399 h 1058"/>
                    <a:gd name="T20" fmla="*/ 163 w 832"/>
                    <a:gd name="T21" fmla="*/ 399 h 1058"/>
                    <a:gd name="T22" fmla="*/ 163 w 832"/>
                    <a:gd name="T23" fmla="*/ 430 h 1058"/>
                    <a:gd name="T24" fmla="*/ 163 w 832"/>
                    <a:gd name="T25" fmla="*/ 430 h 1058"/>
                    <a:gd name="T26" fmla="*/ 163 w 832"/>
                    <a:gd name="T27" fmla="*/ 430 h 1058"/>
                    <a:gd name="T28" fmla="*/ 163 w 832"/>
                    <a:gd name="T29" fmla="*/ 556 h 1058"/>
                    <a:gd name="T30" fmla="*/ 636 w 832"/>
                    <a:gd name="T31" fmla="*/ 556 h 1058"/>
                    <a:gd name="T32" fmla="*/ 636 w 832"/>
                    <a:gd name="T33" fmla="*/ 519 h 1058"/>
                    <a:gd name="T34" fmla="*/ 163 w 832"/>
                    <a:gd name="T35" fmla="*/ 519 h 1058"/>
                    <a:gd name="T36" fmla="*/ 163 w 832"/>
                    <a:gd name="T37" fmla="*/ 556 h 1058"/>
                    <a:gd name="T38" fmla="*/ 163 w 832"/>
                    <a:gd name="T39" fmla="*/ 556 h 1058"/>
                    <a:gd name="T40" fmla="*/ 163 w 832"/>
                    <a:gd name="T41" fmla="*/ 556 h 1058"/>
                    <a:gd name="T42" fmla="*/ 163 w 832"/>
                    <a:gd name="T43" fmla="*/ 677 h 1058"/>
                    <a:gd name="T44" fmla="*/ 636 w 832"/>
                    <a:gd name="T45" fmla="*/ 677 h 1058"/>
                    <a:gd name="T46" fmla="*/ 636 w 832"/>
                    <a:gd name="T47" fmla="*/ 639 h 1058"/>
                    <a:gd name="T48" fmla="*/ 163 w 832"/>
                    <a:gd name="T49" fmla="*/ 639 h 1058"/>
                    <a:gd name="T50" fmla="*/ 163 w 832"/>
                    <a:gd name="T51" fmla="*/ 677 h 1058"/>
                    <a:gd name="T52" fmla="*/ 163 w 832"/>
                    <a:gd name="T53" fmla="*/ 677 h 1058"/>
                    <a:gd name="T54" fmla="*/ 163 w 832"/>
                    <a:gd name="T55" fmla="*/ 677 h 1058"/>
                    <a:gd name="T56" fmla="*/ 832 w 832"/>
                    <a:gd name="T57" fmla="*/ 258 h 1058"/>
                    <a:gd name="T58" fmla="*/ 832 w 832"/>
                    <a:gd name="T59" fmla="*/ 1058 h 1058"/>
                    <a:gd name="T60" fmla="*/ 0 w 832"/>
                    <a:gd name="T61" fmla="*/ 1058 h 1058"/>
                    <a:gd name="T62" fmla="*/ 0 w 832"/>
                    <a:gd name="T63" fmla="*/ 3 h 1058"/>
                    <a:gd name="T64" fmla="*/ 620 w 832"/>
                    <a:gd name="T65" fmla="*/ 3 h 1058"/>
                    <a:gd name="T66" fmla="*/ 620 w 832"/>
                    <a:gd name="T67" fmla="*/ 0 h 1058"/>
                    <a:gd name="T68" fmla="*/ 832 w 832"/>
                    <a:gd name="T69" fmla="*/ 258 h 1058"/>
                    <a:gd name="T70" fmla="*/ 832 w 832"/>
                    <a:gd name="T71" fmla="*/ 258 h 1058"/>
                    <a:gd name="T72" fmla="*/ 832 w 832"/>
                    <a:gd name="T73" fmla="*/ 258 h 1058"/>
                    <a:gd name="T74" fmla="*/ 777 w 832"/>
                    <a:gd name="T75" fmla="*/ 227 h 1058"/>
                    <a:gd name="T76" fmla="*/ 614 w 832"/>
                    <a:gd name="T77" fmla="*/ 227 h 1058"/>
                    <a:gd name="T78" fmla="*/ 620 w 832"/>
                    <a:gd name="T79" fmla="*/ 60 h 1058"/>
                    <a:gd name="T80" fmla="*/ 57 w 832"/>
                    <a:gd name="T81" fmla="*/ 60 h 1058"/>
                    <a:gd name="T82" fmla="*/ 57 w 832"/>
                    <a:gd name="T83" fmla="*/ 1000 h 1058"/>
                    <a:gd name="T84" fmla="*/ 777 w 832"/>
                    <a:gd name="T85" fmla="*/ 1000 h 1058"/>
                    <a:gd name="T86" fmla="*/ 777 w 832"/>
                    <a:gd name="T87" fmla="*/ 227 h 1058"/>
                    <a:gd name="T88" fmla="*/ 777 w 832"/>
                    <a:gd name="T89" fmla="*/ 227 h 1058"/>
                    <a:gd name="T90" fmla="*/ 777 w 832"/>
                    <a:gd name="T91" fmla="*/ 227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2" h="1058">
                      <a:moveTo>
                        <a:pt x="163" y="272"/>
                      </a:moveTo>
                      <a:lnTo>
                        <a:pt x="636" y="272"/>
                      </a:lnTo>
                      <a:lnTo>
                        <a:pt x="636" y="310"/>
                      </a:lnTo>
                      <a:lnTo>
                        <a:pt x="163" y="310"/>
                      </a:lnTo>
                      <a:lnTo>
                        <a:pt x="163" y="272"/>
                      </a:lnTo>
                      <a:lnTo>
                        <a:pt x="163" y="272"/>
                      </a:lnTo>
                      <a:lnTo>
                        <a:pt x="163" y="272"/>
                      </a:lnTo>
                      <a:close/>
                      <a:moveTo>
                        <a:pt x="163" y="430"/>
                      </a:moveTo>
                      <a:lnTo>
                        <a:pt x="636" y="430"/>
                      </a:lnTo>
                      <a:lnTo>
                        <a:pt x="636" y="399"/>
                      </a:lnTo>
                      <a:lnTo>
                        <a:pt x="163" y="399"/>
                      </a:lnTo>
                      <a:lnTo>
                        <a:pt x="163" y="430"/>
                      </a:lnTo>
                      <a:lnTo>
                        <a:pt x="163" y="430"/>
                      </a:lnTo>
                      <a:lnTo>
                        <a:pt x="163" y="430"/>
                      </a:lnTo>
                      <a:close/>
                      <a:moveTo>
                        <a:pt x="163" y="556"/>
                      </a:moveTo>
                      <a:lnTo>
                        <a:pt x="636" y="556"/>
                      </a:lnTo>
                      <a:lnTo>
                        <a:pt x="636" y="519"/>
                      </a:lnTo>
                      <a:lnTo>
                        <a:pt x="163" y="519"/>
                      </a:lnTo>
                      <a:lnTo>
                        <a:pt x="163" y="556"/>
                      </a:lnTo>
                      <a:lnTo>
                        <a:pt x="163" y="556"/>
                      </a:lnTo>
                      <a:lnTo>
                        <a:pt x="163" y="556"/>
                      </a:lnTo>
                      <a:close/>
                      <a:moveTo>
                        <a:pt x="163" y="677"/>
                      </a:moveTo>
                      <a:lnTo>
                        <a:pt x="636" y="677"/>
                      </a:lnTo>
                      <a:lnTo>
                        <a:pt x="636" y="639"/>
                      </a:lnTo>
                      <a:lnTo>
                        <a:pt x="163" y="639"/>
                      </a:lnTo>
                      <a:lnTo>
                        <a:pt x="163" y="677"/>
                      </a:lnTo>
                      <a:lnTo>
                        <a:pt x="163" y="677"/>
                      </a:lnTo>
                      <a:lnTo>
                        <a:pt x="163" y="677"/>
                      </a:lnTo>
                      <a:close/>
                      <a:moveTo>
                        <a:pt x="832" y="258"/>
                      </a:moveTo>
                      <a:lnTo>
                        <a:pt x="832" y="1058"/>
                      </a:lnTo>
                      <a:lnTo>
                        <a:pt x="0" y="1058"/>
                      </a:lnTo>
                      <a:lnTo>
                        <a:pt x="0" y="3"/>
                      </a:lnTo>
                      <a:lnTo>
                        <a:pt x="620" y="3"/>
                      </a:lnTo>
                      <a:lnTo>
                        <a:pt x="620" y="0"/>
                      </a:lnTo>
                      <a:lnTo>
                        <a:pt x="832" y="258"/>
                      </a:lnTo>
                      <a:lnTo>
                        <a:pt x="832" y="258"/>
                      </a:lnTo>
                      <a:lnTo>
                        <a:pt x="832" y="258"/>
                      </a:lnTo>
                      <a:close/>
                      <a:moveTo>
                        <a:pt x="777" y="227"/>
                      </a:moveTo>
                      <a:lnTo>
                        <a:pt x="614" y="227"/>
                      </a:lnTo>
                      <a:lnTo>
                        <a:pt x="620" y="60"/>
                      </a:lnTo>
                      <a:lnTo>
                        <a:pt x="57" y="60"/>
                      </a:lnTo>
                      <a:lnTo>
                        <a:pt x="57" y="1000"/>
                      </a:lnTo>
                      <a:lnTo>
                        <a:pt x="777" y="1000"/>
                      </a:lnTo>
                      <a:lnTo>
                        <a:pt x="777" y="227"/>
                      </a:lnTo>
                      <a:lnTo>
                        <a:pt x="777" y="227"/>
                      </a:lnTo>
                      <a:lnTo>
                        <a:pt x="777" y="227"/>
                      </a:lnTo>
                      <a:close/>
                    </a:path>
                  </a:pathLst>
                </a:custGeom>
                <a:grpFill/>
                <a:ln>
                  <a:noFill/>
                </a:ln>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grpSp>
            <p:nvGrpSpPr>
              <p:cNvPr id="357" name="Group 356"/>
              <p:cNvGrpSpPr/>
              <p:nvPr/>
            </p:nvGrpSpPr>
            <p:grpSpPr>
              <a:xfrm>
                <a:off x="4164132" y="4031058"/>
                <a:ext cx="225621" cy="286334"/>
                <a:chOff x="5159603" y="3278862"/>
                <a:chExt cx="269691" cy="342949"/>
              </a:xfrm>
              <a:solidFill>
                <a:srgbClr val="FFFFFF"/>
              </a:solidFill>
            </p:grpSpPr>
            <p:sp>
              <p:nvSpPr>
                <p:cNvPr id="396" name="Freeform 226"/>
                <p:cNvSpPr/>
                <p:nvPr/>
              </p:nvSpPr>
              <p:spPr bwMode="auto">
                <a:xfrm>
                  <a:off x="5168242" y="3288411"/>
                  <a:ext cx="252412" cy="323850"/>
                </a:xfrm>
                <a:custGeom>
                  <a:avLst/>
                  <a:gdLst>
                    <a:gd name="connsiteX0" fmla="*/ 0 w 252412"/>
                    <a:gd name="connsiteY0" fmla="*/ 323850 h 323850"/>
                    <a:gd name="connsiteX1" fmla="*/ 0 w 252412"/>
                    <a:gd name="connsiteY1" fmla="*/ 0 h 323850"/>
                    <a:gd name="connsiteX2" fmla="*/ 188118 w 252412"/>
                    <a:gd name="connsiteY2" fmla="*/ 0 h 323850"/>
                    <a:gd name="connsiteX3" fmla="*/ 252412 w 252412"/>
                    <a:gd name="connsiteY3" fmla="*/ 76200 h 323850"/>
                    <a:gd name="connsiteX4" fmla="*/ 252412 w 252412"/>
                    <a:gd name="connsiteY4" fmla="*/ 321468 h 323850"/>
                    <a:gd name="connsiteX5" fmla="*/ 0 w 252412"/>
                    <a:gd name="connsiteY5" fmla="*/ 32385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412" h="323850">
                      <a:moveTo>
                        <a:pt x="0" y="323850"/>
                      </a:moveTo>
                      <a:lnTo>
                        <a:pt x="0" y="0"/>
                      </a:lnTo>
                      <a:lnTo>
                        <a:pt x="188118" y="0"/>
                      </a:lnTo>
                      <a:lnTo>
                        <a:pt x="252412" y="76200"/>
                      </a:lnTo>
                      <a:lnTo>
                        <a:pt x="252412" y="321468"/>
                      </a:lnTo>
                      <a:lnTo>
                        <a:pt x="0" y="323850"/>
                      </a:lnTo>
                      <a:close/>
                    </a:path>
                  </a:pathLst>
                </a:custGeom>
                <a:solidFill>
                  <a:srgbClr val="107C10"/>
                </a:solidFill>
                <a:ln w="10795" cap="flat" cmpd="sng" algn="ctr">
                  <a:noFill/>
                  <a:prstDash val="solid"/>
                  <a:headEnd type="none" w="med" len="med"/>
                  <a:tailEnd type="none" w="med" len="med"/>
                </a:ln>
                <a:effectLst/>
              </p:spPr>
              <p:txBody>
                <a:bodyPr vert="horz" wrap="square" lIns="0" tIns="46611" rIns="0" bIns="46611" numCol="1" rtlCol="0" anchor="ctr" anchorCtr="0" compatLnSpc="1">
                  <a:prstTxWarp prst="textNoShape">
                    <a:avLst/>
                  </a:prstTxWarp>
                </a:bodyPr>
                <a:lstStyle/>
                <a:p>
                  <a:pPr marL="0" marR="0" lvl="0" indent="0" algn="ctr" defTabSz="931923" eaLnBrk="1" fontAlgn="base" latinLnBrk="0" hangingPunct="1">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7" name="Freeform 311"/>
                <p:cNvSpPr>
                  <a:spLocks noEditPoints="1"/>
                </p:cNvSpPr>
                <p:nvPr/>
              </p:nvSpPr>
              <p:spPr bwMode="auto">
                <a:xfrm>
                  <a:off x="5159603" y="3278862"/>
                  <a:ext cx="269691" cy="342949"/>
                </a:xfrm>
                <a:custGeom>
                  <a:avLst/>
                  <a:gdLst>
                    <a:gd name="T0" fmla="*/ 163 w 832"/>
                    <a:gd name="T1" fmla="*/ 272 h 1058"/>
                    <a:gd name="T2" fmla="*/ 636 w 832"/>
                    <a:gd name="T3" fmla="*/ 272 h 1058"/>
                    <a:gd name="T4" fmla="*/ 636 w 832"/>
                    <a:gd name="T5" fmla="*/ 310 h 1058"/>
                    <a:gd name="T6" fmla="*/ 163 w 832"/>
                    <a:gd name="T7" fmla="*/ 310 h 1058"/>
                    <a:gd name="T8" fmla="*/ 163 w 832"/>
                    <a:gd name="T9" fmla="*/ 272 h 1058"/>
                    <a:gd name="T10" fmla="*/ 163 w 832"/>
                    <a:gd name="T11" fmla="*/ 272 h 1058"/>
                    <a:gd name="T12" fmla="*/ 163 w 832"/>
                    <a:gd name="T13" fmla="*/ 272 h 1058"/>
                    <a:gd name="T14" fmla="*/ 163 w 832"/>
                    <a:gd name="T15" fmla="*/ 430 h 1058"/>
                    <a:gd name="T16" fmla="*/ 636 w 832"/>
                    <a:gd name="T17" fmla="*/ 430 h 1058"/>
                    <a:gd name="T18" fmla="*/ 636 w 832"/>
                    <a:gd name="T19" fmla="*/ 399 h 1058"/>
                    <a:gd name="T20" fmla="*/ 163 w 832"/>
                    <a:gd name="T21" fmla="*/ 399 h 1058"/>
                    <a:gd name="T22" fmla="*/ 163 w 832"/>
                    <a:gd name="T23" fmla="*/ 430 h 1058"/>
                    <a:gd name="T24" fmla="*/ 163 w 832"/>
                    <a:gd name="T25" fmla="*/ 430 h 1058"/>
                    <a:gd name="T26" fmla="*/ 163 w 832"/>
                    <a:gd name="T27" fmla="*/ 430 h 1058"/>
                    <a:gd name="T28" fmla="*/ 163 w 832"/>
                    <a:gd name="T29" fmla="*/ 556 h 1058"/>
                    <a:gd name="T30" fmla="*/ 636 w 832"/>
                    <a:gd name="T31" fmla="*/ 556 h 1058"/>
                    <a:gd name="T32" fmla="*/ 636 w 832"/>
                    <a:gd name="T33" fmla="*/ 519 h 1058"/>
                    <a:gd name="T34" fmla="*/ 163 w 832"/>
                    <a:gd name="T35" fmla="*/ 519 h 1058"/>
                    <a:gd name="T36" fmla="*/ 163 w 832"/>
                    <a:gd name="T37" fmla="*/ 556 h 1058"/>
                    <a:gd name="T38" fmla="*/ 163 w 832"/>
                    <a:gd name="T39" fmla="*/ 556 h 1058"/>
                    <a:gd name="T40" fmla="*/ 163 w 832"/>
                    <a:gd name="T41" fmla="*/ 556 h 1058"/>
                    <a:gd name="T42" fmla="*/ 163 w 832"/>
                    <a:gd name="T43" fmla="*/ 677 h 1058"/>
                    <a:gd name="T44" fmla="*/ 636 w 832"/>
                    <a:gd name="T45" fmla="*/ 677 h 1058"/>
                    <a:gd name="T46" fmla="*/ 636 w 832"/>
                    <a:gd name="T47" fmla="*/ 639 h 1058"/>
                    <a:gd name="T48" fmla="*/ 163 w 832"/>
                    <a:gd name="T49" fmla="*/ 639 h 1058"/>
                    <a:gd name="T50" fmla="*/ 163 w 832"/>
                    <a:gd name="T51" fmla="*/ 677 h 1058"/>
                    <a:gd name="T52" fmla="*/ 163 w 832"/>
                    <a:gd name="T53" fmla="*/ 677 h 1058"/>
                    <a:gd name="T54" fmla="*/ 163 w 832"/>
                    <a:gd name="T55" fmla="*/ 677 h 1058"/>
                    <a:gd name="T56" fmla="*/ 832 w 832"/>
                    <a:gd name="T57" fmla="*/ 258 h 1058"/>
                    <a:gd name="T58" fmla="*/ 832 w 832"/>
                    <a:gd name="T59" fmla="*/ 1058 h 1058"/>
                    <a:gd name="T60" fmla="*/ 0 w 832"/>
                    <a:gd name="T61" fmla="*/ 1058 h 1058"/>
                    <a:gd name="T62" fmla="*/ 0 w 832"/>
                    <a:gd name="T63" fmla="*/ 3 h 1058"/>
                    <a:gd name="T64" fmla="*/ 620 w 832"/>
                    <a:gd name="T65" fmla="*/ 3 h 1058"/>
                    <a:gd name="T66" fmla="*/ 620 w 832"/>
                    <a:gd name="T67" fmla="*/ 0 h 1058"/>
                    <a:gd name="T68" fmla="*/ 832 w 832"/>
                    <a:gd name="T69" fmla="*/ 258 h 1058"/>
                    <a:gd name="T70" fmla="*/ 832 w 832"/>
                    <a:gd name="T71" fmla="*/ 258 h 1058"/>
                    <a:gd name="T72" fmla="*/ 832 w 832"/>
                    <a:gd name="T73" fmla="*/ 258 h 1058"/>
                    <a:gd name="T74" fmla="*/ 777 w 832"/>
                    <a:gd name="T75" fmla="*/ 227 h 1058"/>
                    <a:gd name="T76" fmla="*/ 614 w 832"/>
                    <a:gd name="T77" fmla="*/ 227 h 1058"/>
                    <a:gd name="T78" fmla="*/ 620 w 832"/>
                    <a:gd name="T79" fmla="*/ 60 h 1058"/>
                    <a:gd name="T80" fmla="*/ 57 w 832"/>
                    <a:gd name="T81" fmla="*/ 60 h 1058"/>
                    <a:gd name="T82" fmla="*/ 57 w 832"/>
                    <a:gd name="T83" fmla="*/ 1000 h 1058"/>
                    <a:gd name="T84" fmla="*/ 777 w 832"/>
                    <a:gd name="T85" fmla="*/ 1000 h 1058"/>
                    <a:gd name="T86" fmla="*/ 777 w 832"/>
                    <a:gd name="T87" fmla="*/ 227 h 1058"/>
                    <a:gd name="T88" fmla="*/ 777 w 832"/>
                    <a:gd name="T89" fmla="*/ 227 h 1058"/>
                    <a:gd name="T90" fmla="*/ 777 w 832"/>
                    <a:gd name="T91" fmla="*/ 227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2" h="1058">
                      <a:moveTo>
                        <a:pt x="163" y="272"/>
                      </a:moveTo>
                      <a:lnTo>
                        <a:pt x="636" y="272"/>
                      </a:lnTo>
                      <a:lnTo>
                        <a:pt x="636" y="310"/>
                      </a:lnTo>
                      <a:lnTo>
                        <a:pt x="163" y="310"/>
                      </a:lnTo>
                      <a:lnTo>
                        <a:pt x="163" y="272"/>
                      </a:lnTo>
                      <a:lnTo>
                        <a:pt x="163" y="272"/>
                      </a:lnTo>
                      <a:lnTo>
                        <a:pt x="163" y="272"/>
                      </a:lnTo>
                      <a:close/>
                      <a:moveTo>
                        <a:pt x="163" y="430"/>
                      </a:moveTo>
                      <a:lnTo>
                        <a:pt x="636" y="430"/>
                      </a:lnTo>
                      <a:lnTo>
                        <a:pt x="636" y="399"/>
                      </a:lnTo>
                      <a:lnTo>
                        <a:pt x="163" y="399"/>
                      </a:lnTo>
                      <a:lnTo>
                        <a:pt x="163" y="430"/>
                      </a:lnTo>
                      <a:lnTo>
                        <a:pt x="163" y="430"/>
                      </a:lnTo>
                      <a:lnTo>
                        <a:pt x="163" y="430"/>
                      </a:lnTo>
                      <a:close/>
                      <a:moveTo>
                        <a:pt x="163" y="556"/>
                      </a:moveTo>
                      <a:lnTo>
                        <a:pt x="636" y="556"/>
                      </a:lnTo>
                      <a:lnTo>
                        <a:pt x="636" y="519"/>
                      </a:lnTo>
                      <a:lnTo>
                        <a:pt x="163" y="519"/>
                      </a:lnTo>
                      <a:lnTo>
                        <a:pt x="163" y="556"/>
                      </a:lnTo>
                      <a:lnTo>
                        <a:pt x="163" y="556"/>
                      </a:lnTo>
                      <a:lnTo>
                        <a:pt x="163" y="556"/>
                      </a:lnTo>
                      <a:close/>
                      <a:moveTo>
                        <a:pt x="163" y="677"/>
                      </a:moveTo>
                      <a:lnTo>
                        <a:pt x="636" y="677"/>
                      </a:lnTo>
                      <a:lnTo>
                        <a:pt x="636" y="639"/>
                      </a:lnTo>
                      <a:lnTo>
                        <a:pt x="163" y="639"/>
                      </a:lnTo>
                      <a:lnTo>
                        <a:pt x="163" y="677"/>
                      </a:lnTo>
                      <a:lnTo>
                        <a:pt x="163" y="677"/>
                      </a:lnTo>
                      <a:lnTo>
                        <a:pt x="163" y="677"/>
                      </a:lnTo>
                      <a:close/>
                      <a:moveTo>
                        <a:pt x="832" y="258"/>
                      </a:moveTo>
                      <a:lnTo>
                        <a:pt x="832" y="1058"/>
                      </a:lnTo>
                      <a:lnTo>
                        <a:pt x="0" y="1058"/>
                      </a:lnTo>
                      <a:lnTo>
                        <a:pt x="0" y="3"/>
                      </a:lnTo>
                      <a:lnTo>
                        <a:pt x="620" y="3"/>
                      </a:lnTo>
                      <a:lnTo>
                        <a:pt x="620" y="0"/>
                      </a:lnTo>
                      <a:lnTo>
                        <a:pt x="832" y="258"/>
                      </a:lnTo>
                      <a:lnTo>
                        <a:pt x="832" y="258"/>
                      </a:lnTo>
                      <a:lnTo>
                        <a:pt x="832" y="258"/>
                      </a:lnTo>
                      <a:close/>
                      <a:moveTo>
                        <a:pt x="777" y="227"/>
                      </a:moveTo>
                      <a:lnTo>
                        <a:pt x="614" y="227"/>
                      </a:lnTo>
                      <a:lnTo>
                        <a:pt x="620" y="60"/>
                      </a:lnTo>
                      <a:lnTo>
                        <a:pt x="57" y="60"/>
                      </a:lnTo>
                      <a:lnTo>
                        <a:pt x="57" y="1000"/>
                      </a:lnTo>
                      <a:lnTo>
                        <a:pt x="777" y="1000"/>
                      </a:lnTo>
                      <a:lnTo>
                        <a:pt x="777" y="227"/>
                      </a:lnTo>
                      <a:lnTo>
                        <a:pt x="777" y="227"/>
                      </a:lnTo>
                      <a:lnTo>
                        <a:pt x="777" y="227"/>
                      </a:lnTo>
                      <a:close/>
                    </a:path>
                  </a:pathLst>
                </a:custGeom>
                <a:grpFill/>
                <a:ln>
                  <a:noFill/>
                </a:ln>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sp>
            <p:nvSpPr>
              <p:cNvPr id="358" name="Freeform 163"/>
              <p:cNvSpPr>
                <a:spLocks/>
              </p:cNvSpPr>
              <p:nvPr/>
            </p:nvSpPr>
            <p:spPr bwMode="auto">
              <a:xfrm>
                <a:off x="4355262" y="3480038"/>
                <a:ext cx="437133" cy="915485"/>
              </a:xfrm>
              <a:custGeom>
                <a:avLst/>
                <a:gdLst>
                  <a:gd name="T0" fmla="*/ 82 w 176"/>
                  <a:gd name="T1" fmla="*/ 369 h 369"/>
                  <a:gd name="T2" fmla="*/ 78 w 176"/>
                  <a:gd name="T3" fmla="*/ 367 h 369"/>
                  <a:gd name="T4" fmla="*/ 76 w 176"/>
                  <a:gd name="T5" fmla="*/ 25 h 369"/>
                  <a:gd name="T6" fmla="*/ 173 w 176"/>
                  <a:gd name="T7" fmla="*/ 14 h 369"/>
                  <a:gd name="T8" fmla="*/ 176 w 176"/>
                  <a:gd name="T9" fmla="*/ 19 h 369"/>
                  <a:gd name="T10" fmla="*/ 171 w 176"/>
                  <a:gd name="T11" fmla="*/ 21 h 369"/>
                  <a:gd name="T12" fmla="*/ 81 w 176"/>
                  <a:gd name="T13" fmla="*/ 31 h 369"/>
                  <a:gd name="T14" fmla="*/ 86 w 176"/>
                  <a:gd name="T15" fmla="*/ 365 h 369"/>
                  <a:gd name="T16" fmla="*/ 83 w 176"/>
                  <a:gd name="T17" fmla="*/ 369 h 369"/>
                  <a:gd name="T18" fmla="*/ 82 w 176"/>
                  <a:gd name="T1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369">
                    <a:moveTo>
                      <a:pt x="82" y="369"/>
                    </a:moveTo>
                    <a:cubicBezTo>
                      <a:pt x="80" y="369"/>
                      <a:pt x="79" y="368"/>
                      <a:pt x="78" y="367"/>
                    </a:cubicBezTo>
                    <a:cubicBezTo>
                      <a:pt x="75" y="356"/>
                      <a:pt x="0" y="99"/>
                      <a:pt x="76" y="25"/>
                    </a:cubicBezTo>
                    <a:cubicBezTo>
                      <a:pt x="98" y="4"/>
                      <a:pt x="131" y="0"/>
                      <a:pt x="173" y="14"/>
                    </a:cubicBezTo>
                    <a:cubicBezTo>
                      <a:pt x="175" y="14"/>
                      <a:pt x="176" y="17"/>
                      <a:pt x="176" y="19"/>
                    </a:cubicBezTo>
                    <a:cubicBezTo>
                      <a:pt x="175" y="21"/>
                      <a:pt x="173" y="22"/>
                      <a:pt x="171" y="21"/>
                    </a:cubicBezTo>
                    <a:cubicBezTo>
                      <a:pt x="131" y="8"/>
                      <a:pt x="101" y="11"/>
                      <a:pt x="81" y="31"/>
                    </a:cubicBezTo>
                    <a:cubicBezTo>
                      <a:pt x="8" y="101"/>
                      <a:pt x="85" y="362"/>
                      <a:pt x="86" y="365"/>
                    </a:cubicBezTo>
                    <a:cubicBezTo>
                      <a:pt x="86" y="367"/>
                      <a:pt x="85" y="369"/>
                      <a:pt x="83" y="369"/>
                    </a:cubicBezTo>
                    <a:cubicBezTo>
                      <a:pt x="83" y="369"/>
                      <a:pt x="82" y="369"/>
                      <a:pt x="82" y="369"/>
                    </a:cubicBezTo>
                    <a:close/>
                  </a:path>
                </a:pathLst>
              </a:custGeom>
              <a:solidFill>
                <a:srgbClr val="505050"/>
              </a:solidFill>
              <a:ln>
                <a:noFill/>
              </a:ln>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59" name="Freeform 161"/>
              <p:cNvSpPr>
                <a:spLocks/>
              </p:cNvSpPr>
              <p:nvPr/>
            </p:nvSpPr>
            <p:spPr bwMode="auto">
              <a:xfrm>
                <a:off x="3937997" y="3628762"/>
                <a:ext cx="389667" cy="766760"/>
              </a:xfrm>
              <a:custGeom>
                <a:avLst/>
                <a:gdLst>
                  <a:gd name="T0" fmla="*/ 110 w 157"/>
                  <a:gd name="T1" fmla="*/ 309 h 309"/>
                  <a:gd name="T2" fmla="*/ 107 w 157"/>
                  <a:gd name="T3" fmla="*/ 307 h 309"/>
                  <a:gd name="T4" fmla="*/ 55 w 157"/>
                  <a:gd name="T5" fmla="*/ 24 h 309"/>
                  <a:gd name="T6" fmla="*/ 154 w 157"/>
                  <a:gd name="T7" fmla="*/ 16 h 309"/>
                  <a:gd name="T8" fmla="*/ 156 w 157"/>
                  <a:gd name="T9" fmla="*/ 21 h 309"/>
                  <a:gd name="T10" fmla="*/ 151 w 157"/>
                  <a:gd name="T11" fmla="*/ 23 h 309"/>
                  <a:gd name="T12" fmla="*/ 61 w 157"/>
                  <a:gd name="T13" fmla="*/ 29 h 309"/>
                  <a:gd name="T14" fmla="*/ 114 w 157"/>
                  <a:gd name="T15" fmla="*/ 304 h 309"/>
                  <a:gd name="T16" fmla="*/ 112 w 157"/>
                  <a:gd name="T17" fmla="*/ 309 h 309"/>
                  <a:gd name="T18" fmla="*/ 110 w 157"/>
                  <a:gd name="T19"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309">
                    <a:moveTo>
                      <a:pt x="110" y="309"/>
                    </a:moveTo>
                    <a:cubicBezTo>
                      <a:pt x="109" y="309"/>
                      <a:pt x="108" y="309"/>
                      <a:pt x="107" y="307"/>
                    </a:cubicBezTo>
                    <a:cubicBezTo>
                      <a:pt x="103" y="298"/>
                      <a:pt x="0" y="87"/>
                      <a:pt x="55" y="24"/>
                    </a:cubicBezTo>
                    <a:cubicBezTo>
                      <a:pt x="74" y="3"/>
                      <a:pt x="107" y="0"/>
                      <a:pt x="154" y="16"/>
                    </a:cubicBezTo>
                    <a:cubicBezTo>
                      <a:pt x="156" y="17"/>
                      <a:pt x="157" y="19"/>
                      <a:pt x="156" y="21"/>
                    </a:cubicBezTo>
                    <a:cubicBezTo>
                      <a:pt x="155" y="23"/>
                      <a:pt x="153" y="24"/>
                      <a:pt x="151" y="23"/>
                    </a:cubicBezTo>
                    <a:cubicBezTo>
                      <a:pt x="108" y="8"/>
                      <a:pt x="77" y="10"/>
                      <a:pt x="61" y="29"/>
                    </a:cubicBezTo>
                    <a:cubicBezTo>
                      <a:pt x="9" y="89"/>
                      <a:pt x="113" y="302"/>
                      <a:pt x="114" y="304"/>
                    </a:cubicBezTo>
                    <a:cubicBezTo>
                      <a:pt x="115" y="306"/>
                      <a:pt x="114" y="308"/>
                      <a:pt x="112" y="309"/>
                    </a:cubicBezTo>
                    <a:cubicBezTo>
                      <a:pt x="112" y="309"/>
                      <a:pt x="111" y="309"/>
                      <a:pt x="110" y="309"/>
                    </a:cubicBezTo>
                    <a:close/>
                  </a:path>
                </a:pathLst>
              </a:custGeom>
              <a:solidFill>
                <a:srgbClr val="505050"/>
              </a:solidFill>
              <a:ln>
                <a:noFill/>
              </a:ln>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nvGrpSpPr>
              <p:cNvPr id="360" name="Group 359"/>
              <p:cNvGrpSpPr/>
              <p:nvPr/>
            </p:nvGrpSpPr>
            <p:grpSpPr>
              <a:xfrm>
                <a:off x="4278528" y="4642406"/>
                <a:ext cx="602627" cy="410331"/>
                <a:chOff x="4276341" y="4734267"/>
                <a:chExt cx="602627" cy="410331"/>
              </a:xfrm>
            </p:grpSpPr>
            <p:sp>
              <p:nvSpPr>
                <p:cNvPr id="361" name="Freeform 315"/>
                <p:cNvSpPr>
                  <a:spLocks/>
                </p:cNvSpPr>
                <p:nvPr/>
              </p:nvSpPr>
              <p:spPr bwMode="auto">
                <a:xfrm>
                  <a:off x="4308254" y="4769819"/>
                  <a:ext cx="534349" cy="296268"/>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4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8"/>
                        <a:pt x="239" y="235"/>
                        <a:pt x="287" y="244"/>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0"/>
                        <a:pt x="432" y="7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62" name="Freeform 316"/>
                <p:cNvSpPr>
                  <a:spLocks/>
                </p:cNvSpPr>
                <p:nvPr/>
              </p:nvSpPr>
              <p:spPr bwMode="auto">
                <a:xfrm>
                  <a:off x="4276341" y="4845367"/>
                  <a:ext cx="38592" cy="41478"/>
                </a:xfrm>
                <a:custGeom>
                  <a:avLst/>
                  <a:gdLst>
                    <a:gd name="T0" fmla="*/ 0 w 52"/>
                    <a:gd name="T1" fmla="*/ 5 h 56"/>
                    <a:gd name="T2" fmla="*/ 46 w 52"/>
                    <a:gd name="T3" fmla="*/ 56 h 56"/>
                    <a:gd name="T4" fmla="*/ 52 w 52"/>
                    <a:gd name="T5" fmla="*/ 50 h 56"/>
                    <a:gd name="T6" fmla="*/ 7 w 52"/>
                    <a:gd name="T7" fmla="*/ 0 h 56"/>
                    <a:gd name="T8" fmla="*/ 0 w 52"/>
                    <a:gd name="T9" fmla="*/ 5 h 56"/>
                  </a:gdLst>
                  <a:ahLst/>
                  <a:cxnLst>
                    <a:cxn ang="0">
                      <a:pos x="T0" y="T1"/>
                    </a:cxn>
                    <a:cxn ang="0">
                      <a:pos x="T2" y="T3"/>
                    </a:cxn>
                    <a:cxn ang="0">
                      <a:pos x="T4" y="T5"/>
                    </a:cxn>
                    <a:cxn ang="0">
                      <a:pos x="T6" y="T7"/>
                    </a:cxn>
                    <a:cxn ang="0">
                      <a:pos x="T8" y="T9"/>
                    </a:cxn>
                  </a:cxnLst>
                  <a:rect l="0" t="0" r="r" b="b"/>
                  <a:pathLst>
                    <a:path w="52" h="56">
                      <a:moveTo>
                        <a:pt x="0" y="5"/>
                      </a:moveTo>
                      <a:lnTo>
                        <a:pt x="46" y="56"/>
                      </a:lnTo>
                      <a:lnTo>
                        <a:pt x="52" y="50"/>
                      </a:lnTo>
                      <a:lnTo>
                        <a:pt x="7" y="0"/>
                      </a:lnTo>
                      <a:lnTo>
                        <a:pt x="0" y="5"/>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63" name="Freeform 317"/>
                <p:cNvSpPr>
                  <a:spLocks/>
                </p:cNvSpPr>
                <p:nvPr/>
              </p:nvSpPr>
              <p:spPr bwMode="auto">
                <a:xfrm>
                  <a:off x="4364657" y="4783892"/>
                  <a:ext cx="30428" cy="46662"/>
                </a:xfrm>
                <a:custGeom>
                  <a:avLst/>
                  <a:gdLst>
                    <a:gd name="T0" fmla="*/ 0 w 41"/>
                    <a:gd name="T1" fmla="*/ 4 h 63"/>
                    <a:gd name="T2" fmla="*/ 32 w 41"/>
                    <a:gd name="T3" fmla="*/ 63 h 63"/>
                    <a:gd name="T4" fmla="*/ 41 w 41"/>
                    <a:gd name="T5" fmla="*/ 59 h 63"/>
                    <a:gd name="T6" fmla="*/ 8 w 41"/>
                    <a:gd name="T7" fmla="*/ 0 h 63"/>
                    <a:gd name="T8" fmla="*/ 0 w 41"/>
                    <a:gd name="T9" fmla="*/ 4 h 63"/>
                  </a:gdLst>
                  <a:ahLst/>
                  <a:cxnLst>
                    <a:cxn ang="0">
                      <a:pos x="T0" y="T1"/>
                    </a:cxn>
                    <a:cxn ang="0">
                      <a:pos x="T2" y="T3"/>
                    </a:cxn>
                    <a:cxn ang="0">
                      <a:pos x="T4" y="T5"/>
                    </a:cxn>
                    <a:cxn ang="0">
                      <a:pos x="T6" y="T7"/>
                    </a:cxn>
                    <a:cxn ang="0">
                      <a:pos x="T8" y="T9"/>
                    </a:cxn>
                  </a:cxnLst>
                  <a:rect l="0" t="0" r="r" b="b"/>
                  <a:pathLst>
                    <a:path w="41" h="63">
                      <a:moveTo>
                        <a:pt x="0" y="4"/>
                      </a:moveTo>
                      <a:lnTo>
                        <a:pt x="32" y="63"/>
                      </a:lnTo>
                      <a:lnTo>
                        <a:pt x="41" y="59"/>
                      </a:lnTo>
                      <a:lnTo>
                        <a:pt x="8" y="0"/>
                      </a:lnTo>
                      <a:lnTo>
                        <a:pt x="0" y="4"/>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64" name="Freeform 318"/>
                <p:cNvSpPr>
                  <a:spLocks/>
                </p:cNvSpPr>
                <p:nvPr/>
              </p:nvSpPr>
              <p:spPr bwMode="auto">
                <a:xfrm>
                  <a:off x="4466332" y="4746858"/>
                  <a:ext cx="18554" cy="49625"/>
                </a:xfrm>
                <a:custGeom>
                  <a:avLst/>
                  <a:gdLst>
                    <a:gd name="T0" fmla="*/ 0 w 25"/>
                    <a:gd name="T1" fmla="*/ 1 h 67"/>
                    <a:gd name="T2" fmla="*/ 17 w 25"/>
                    <a:gd name="T3" fmla="*/ 67 h 67"/>
                    <a:gd name="T4" fmla="*/ 25 w 25"/>
                    <a:gd name="T5" fmla="*/ 64 h 67"/>
                    <a:gd name="T6" fmla="*/ 9 w 25"/>
                    <a:gd name="T7" fmla="*/ 0 h 67"/>
                    <a:gd name="T8" fmla="*/ 0 w 25"/>
                    <a:gd name="T9" fmla="*/ 1 h 67"/>
                  </a:gdLst>
                  <a:ahLst/>
                  <a:cxnLst>
                    <a:cxn ang="0">
                      <a:pos x="T0" y="T1"/>
                    </a:cxn>
                    <a:cxn ang="0">
                      <a:pos x="T2" y="T3"/>
                    </a:cxn>
                    <a:cxn ang="0">
                      <a:pos x="T4" y="T5"/>
                    </a:cxn>
                    <a:cxn ang="0">
                      <a:pos x="T6" y="T7"/>
                    </a:cxn>
                    <a:cxn ang="0">
                      <a:pos x="T8" y="T9"/>
                    </a:cxn>
                  </a:cxnLst>
                  <a:rect l="0" t="0" r="r" b="b"/>
                  <a:pathLst>
                    <a:path w="25" h="67">
                      <a:moveTo>
                        <a:pt x="0" y="1"/>
                      </a:moveTo>
                      <a:lnTo>
                        <a:pt x="17" y="67"/>
                      </a:lnTo>
                      <a:lnTo>
                        <a:pt x="25" y="64"/>
                      </a:lnTo>
                      <a:lnTo>
                        <a:pt x="9" y="0"/>
                      </a:lnTo>
                      <a:lnTo>
                        <a:pt x="0" y="1"/>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65" name="Freeform 319"/>
                <p:cNvSpPr>
                  <a:spLocks/>
                </p:cNvSpPr>
                <p:nvPr/>
              </p:nvSpPr>
              <p:spPr bwMode="auto">
                <a:xfrm>
                  <a:off x="4574686" y="4734267"/>
                  <a:ext cx="7422" cy="49625"/>
                </a:xfrm>
                <a:custGeom>
                  <a:avLst/>
                  <a:gdLst>
                    <a:gd name="T0" fmla="*/ 0 w 10"/>
                    <a:gd name="T1" fmla="*/ 67 h 67"/>
                    <a:gd name="T2" fmla="*/ 10 w 10"/>
                    <a:gd name="T3" fmla="*/ 67 h 67"/>
                    <a:gd name="T4" fmla="*/ 10 w 10"/>
                    <a:gd name="T5" fmla="*/ 0 h 67"/>
                    <a:gd name="T6" fmla="*/ 1 w 10"/>
                    <a:gd name="T7" fmla="*/ 0 h 67"/>
                    <a:gd name="T8" fmla="*/ 0 w 10"/>
                    <a:gd name="T9" fmla="*/ 67 h 67"/>
                  </a:gdLst>
                  <a:ahLst/>
                  <a:cxnLst>
                    <a:cxn ang="0">
                      <a:pos x="T0" y="T1"/>
                    </a:cxn>
                    <a:cxn ang="0">
                      <a:pos x="T2" y="T3"/>
                    </a:cxn>
                    <a:cxn ang="0">
                      <a:pos x="T4" y="T5"/>
                    </a:cxn>
                    <a:cxn ang="0">
                      <a:pos x="T6" y="T7"/>
                    </a:cxn>
                    <a:cxn ang="0">
                      <a:pos x="T8" y="T9"/>
                    </a:cxn>
                  </a:cxnLst>
                  <a:rect l="0" t="0" r="r" b="b"/>
                  <a:pathLst>
                    <a:path w="10" h="67">
                      <a:moveTo>
                        <a:pt x="0" y="67"/>
                      </a:moveTo>
                      <a:lnTo>
                        <a:pt x="10" y="67"/>
                      </a:lnTo>
                      <a:lnTo>
                        <a:pt x="10" y="0"/>
                      </a:lnTo>
                      <a:lnTo>
                        <a:pt x="1" y="0"/>
                      </a:lnTo>
                      <a:lnTo>
                        <a:pt x="0" y="67"/>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66" name="Freeform 320"/>
                <p:cNvSpPr>
                  <a:spLocks/>
                </p:cNvSpPr>
                <p:nvPr/>
              </p:nvSpPr>
              <p:spPr bwMode="auto">
                <a:xfrm>
                  <a:off x="4671166" y="4747599"/>
                  <a:ext cx="18554" cy="49625"/>
                </a:xfrm>
                <a:custGeom>
                  <a:avLst/>
                  <a:gdLst>
                    <a:gd name="T0" fmla="*/ 0 w 25"/>
                    <a:gd name="T1" fmla="*/ 66 h 67"/>
                    <a:gd name="T2" fmla="*/ 8 w 25"/>
                    <a:gd name="T3" fmla="*/ 67 h 67"/>
                    <a:gd name="T4" fmla="*/ 25 w 25"/>
                    <a:gd name="T5" fmla="*/ 3 h 67"/>
                    <a:gd name="T6" fmla="*/ 17 w 25"/>
                    <a:gd name="T7" fmla="*/ 0 h 67"/>
                    <a:gd name="T8" fmla="*/ 0 w 25"/>
                    <a:gd name="T9" fmla="*/ 66 h 67"/>
                  </a:gdLst>
                  <a:ahLst/>
                  <a:cxnLst>
                    <a:cxn ang="0">
                      <a:pos x="T0" y="T1"/>
                    </a:cxn>
                    <a:cxn ang="0">
                      <a:pos x="T2" y="T3"/>
                    </a:cxn>
                    <a:cxn ang="0">
                      <a:pos x="T4" y="T5"/>
                    </a:cxn>
                    <a:cxn ang="0">
                      <a:pos x="T6" y="T7"/>
                    </a:cxn>
                    <a:cxn ang="0">
                      <a:pos x="T8" y="T9"/>
                    </a:cxn>
                  </a:cxnLst>
                  <a:rect l="0" t="0" r="r" b="b"/>
                  <a:pathLst>
                    <a:path w="25" h="67">
                      <a:moveTo>
                        <a:pt x="0" y="66"/>
                      </a:moveTo>
                      <a:lnTo>
                        <a:pt x="8" y="67"/>
                      </a:lnTo>
                      <a:lnTo>
                        <a:pt x="25" y="3"/>
                      </a:lnTo>
                      <a:lnTo>
                        <a:pt x="17" y="0"/>
                      </a:lnTo>
                      <a:lnTo>
                        <a:pt x="0" y="66"/>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67" name="Freeform 321"/>
                <p:cNvSpPr>
                  <a:spLocks/>
                </p:cNvSpPr>
                <p:nvPr/>
              </p:nvSpPr>
              <p:spPr bwMode="auto">
                <a:xfrm>
                  <a:off x="4760224" y="4786854"/>
                  <a:ext cx="30428" cy="46662"/>
                </a:xfrm>
                <a:custGeom>
                  <a:avLst/>
                  <a:gdLst>
                    <a:gd name="T0" fmla="*/ 34 w 41"/>
                    <a:gd name="T1" fmla="*/ 0 h 63"/>
                    <a:gd name="T2" fmla="*/ 0 w 41"/>
                    <a:gd name="T3" fmla="*/ 59 h 63"/>
                    <a:gd name="T4" fmla="*/ 9 w 41"/>
                    <a:gd name="T5" fmla="*/ 63 h 63"/>
                    <a:gd name="T6" fmla="*/ 41 w 41"/>
                    <a:gd name="T7" fmla="*/ 5 h 63"/>
                    <a:gd name="T8" fmla="*/ 34 w 41"/>
                    <a:gd name="T9" fmla="*/ 0 h 63"/>
                  </a:gdLst>
                  <a:ahLst/>
                  <a:cxnLst>
                    <a:cxn ang="0">
                      <a:pos x="T0" y="T1"/>
                    </a:cxn>
                    <a:cxn ang="0">
                      <a:pos x="T2" y="T3"/>
                    </a:cxn>
                    <a:cxn ang="0">
                      <a:pos x="T4" y="T5"/>
                    </a:cxn>
                    <a:cxn ang="0">
                      <a:pos x="T6" y="T7"/>
                    </a:cxn>
                    <a:cxn ang="0">
                      <a:pos x="T8" y="T9"/>
                    </a:cxn>
                  </a:cxnLst>
                  <a:rect l="0" t="0" r="r" b="b"/>
                  <a:pathLst>
                    <a:path w="41" h="63">
                      <a:moveTo>
                        <a:pt x="34" y="0"/>
                      </a:moveTo>
                      <a:lnTo>
                        <a:pt x="0" y="59"/>
                      </a:lnTo>
                      <a:lnTo>
                        <a:pt x="9" y="63"/>
                      </a:lnTo>
                      <a:lnTo>
                        <a:pt x="41" y="5"/>
                      </a:lnTo>
                      <a:lnTo>
                        <a:pt x="34" y="0"/>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68" name="Freeform 322"/>
                <p:cNvSpPr>
                  <a:spLocks/>
                </p:cNvSpPr>
                <p:nvPr/>
              </p:nvSpPr>
              <p:spPr bwMode="auto">
                <a:xfrm>
                  <a:off x="4311964" y="4820185"/>
                  <a:ext cx="26717" cy="32589"/>
                </a:xfrm>
                <a:custGeom>
                  <a:avLst/>
                  <a:gdLst>
                    <a:gd name="T0" fmla="*/ 0 w 36"/>
                    <a:gd name="T1" fmla="*/ 7 h 44"/>
                    <a:gd name="T2" fmla="*/ 28 w 36"/>
                    <a:gd name="T3" fmla="*/ 44 h 44"/>
                    <a:gd name="T4" fmla="*/ 36 w 36"/>
                    <a:gd name="T5" fmla="*/ 38 h 44"/>
                    <a:gd name="T6" fmla="*/ 8 w 36"/>
                    <a:gd name="T7" fmla="*/ 0 h 44"/>
                    <a:gd name="T8" fmla="*/ 0 w 36"/>
                    <a:gd name="T9" fmla="*/ 7 h 44"/>
                  </a:gdLst>
                  <a:ahLst/>
                  <a:cxnLst>
                    <a:cxn ang="0">
                      <a:pos x="T0" y="T1"/>
                    </a:cxn>
                    <a:cxn ang="0">
                      <a:pos x="T2" y="T3"/>
                    </a:cxn>
                    <a:cxn ang="0">
                      <a:pos x="T4" y="T5"/>
                    </a:cxn>
                    <a:cxn ang="0">
                      <a:pos x="T6" y="T7"/>
                    </a:cxn>
                    <a:cxn ang="0">
                      <a:pos x="T8" y="T9"/>
                    </a:cxn>
                  </a:cxnLst>
                  <a:rect l="0" t="0" r="r" b="b"/>
                  <a:pathLst>
                    <a:path w="36" h="44">
                      <a:moveTo>
                        <a:pt x="0" y="7"/>
                      </a:moveTo>
                      <a:lnTo>
                        <a:pt x="28" y="44"/>
                      </a:lnTo>
                      <a:lnTo>
                        <a:pt x="36" y="38"/>
                      </a:lnTo>
                      <a:lnTo>
                        <a:pt x="8" y="0"/>
                      </a:lnTo>
                      <a:lnTo>
                        <a:pt x="0" y="7"/>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69" name="Freeform 323"/>
                <p:cNvSpPr>
                  <a:spLocks/>
                </p:cNvSpPr>
                <p:nvPr/>
              </p:nvSpPr>
              <p:spPr bwMode="auto">
                <a:xfrm>
                  <a:off x="4294895" y="4833517"/>
                  <a:ext cx="28202" cy="31108"/>
                </a:xfrm>
                <a:custGeom>
                  <a:avLst/>
                  <a:gdLst>
                    <a:gd name="T0" fmla="*/ 0 w 38"/>
                    <a:gd name="T1" fmla="*/ 6 h 42"/>
                    <a:gd name="T2" fmla="*/ 30 w 38"/>
                    <a:gd name="T3" fmla="*/ 42 h 42"/>
                    <a:gd name="T4" fmla="*/ 38 w 38"/>
                    <a:gd name="T5" fmla="*/ 37 h 42"/>
                    <a:gd name="T6" fmla="*/ 7 w 38"/>
                    <a:gd name="T7" fmla="*/ 0 h 42"/>
                    <a:gd name="T8" fmla="*/ 0 w 38"/>
                    <a:gd name="T9" fmla="*/ 6 h 42"/>
                  </a:gdLst>
                  <a:ahLst/>
                  <a:cxnLst>
                    <a:cxn ang="0">
                      <a:pos x="T0" y="T1"/>
                    </a:cxn>
                    <a:cxn ang="0">
                      <a:pos x="T2" y="T3"/>
                    </a:cxn>
                    <a:cxn ang="0">
                      <a:pos x="T4" y="T5"/>
                    </a:cxn>
                    <a:cxn ang="0">
                      <a:pos x="T6" y="T7"/>
                    </a:cxn>
                    <a:cxn ang="0">
                      <a:pos x="T8" y="T9"/>
                    </a:cxn>
                  </a:cxnLst>
                  <a:rect l="0" t="0" r="r" b="b"/>
                  <a:pathLst>
                    <a:path w="38" h="42">
                      <a:moveTo>
                        <a:pt x="0" y="6"/>
                      </a:moveTo>
                      <a:lnTo>
                        <a:pt x="30" y="42"/>
                      </a:lnTo>
                      <a:lnTo>
                        <a:pt x="38" y="37"/>
                      </a:lnTo>
                      <a:lnTo>
                        <a:pt x="7" y="0"/>
                      </a:lnTo>
                      <a:lnTo>
                        <a:pt x="0" y="6"/>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70" name="Freeform 324"/>
                <p:cNvSpPr>
                  <a:spLocks/>
                </p:cNvSpPr>
                <p:nvPr/>
              </p:nvSpPr>
              <p:spPr bwMode="auto">
                <a:xfrm>
                  <a:off x="4329034" y="4809074"/>
                  <a:ext cx="25975" cy="31849"/>
                </a:xfrm>
                <a:custGeom>
                  <a:avLst/>
                  <a:gdLst>
                    <a:gd name="T0" fmla="*/ 0 w 35"/>
                    <a:gd name="T1" fmla="*/ 5 h 43"/>
                    <a:gd name="T2" fmla="*/ 27 w 35"/>
                    <a:gd name="T3" fmla="*/ 43 h 43"/>
                    <a:gd name="T4" fmla="*/ 35 w 35"/>
                    <a:gd name="T5" fmla="*/ 38 h 43"/>
                    <a:gd name="T6" fmla="*/ 9 w 35"/>
                    <a:gd name="T7" fmla="*/ 0 h 43"/>
                    <a:gd name="T8" fmla="*/ 0 w 35"/>
                    <a:gd name="T9" fmla="*/ 5 h 43"/>
                  </a:gdLst>
                  <a:ahLst/>
                  <a:cxnLst>
                    <a:cxn ang="0">
                      <a:pos x="T0" y="T1"/>
                    </a:cxn>
                    <a:cxn ang="0">
                      <a:pos x="T2" y="T3"/>
                    </a:cxn>
                    <a:cxn ang="0">
                      <a:pos x="T4" y="T5"/>
                    </a:cxn>
                    <a:cxn ang="0">
                      <a:pos x="T6" y="T7"/>
                    </a:cxn>
                    <a:cxn ang="0">
                      <a:pos x="T8" y="T9"/>
                    </a:cxn>
                  </a:cxnLst>
                  <a:rect l="0" t="0" r="r" b="b"/>
                  <a:pathLst>
                    <a:path w="35" h="43">
                      <a:moveTo>
                        <a:pt x="0" y="5"/>
                      </a:moveTo>
                      <a:lnTo>
                        <a:pt x="27" y="43"/>
                      </a:lnTo>
                      <a:lnTo>
                        <a:pt x="35" y="38"/>
                      </a:lnTo>
                      <a:lnTo>
                        <a:pt x="9" y="0"/>
                      </a:lnTo>
                      <a:lnTo>
                        <a:pt x="0" y="5"/>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71" name="Freeform 325"/>
                <p:cNvSpPr>
                  <a:spLocks/>
                </p:cNvSpPr>
                <p:nvPr/>
              </p:nvSpPr>
              <p:spPr bwMode="auto">
                <a:xfrm>
                  <a:off x="4348330" y="4797224"/>
                  <a:ext cx="23749" cy="33330"/>
                </a:xfrm>
                <a:custGeom>
                  <a:avLst/>
                  <a:gdLst>
                    <a:gd name="T0" fmla="*/ 0 w 32"/>
                    <a:gd name="T1" fmla="*/ 6 h 45"/>
                    <a:gd name="T2" fmla="*/ 23 w 32"/>
                    <a:gd name="T3" fmla="*/ 45 h 45"/>
                    <a:gd name="T4" fmla="*/ 32 w 32"/>
                    <a:gd name="T5" fmla="*/ 41 h 45"/>
                    <a:gd name="T6" fmla="*/ 8 w 32"/>
                    <a:gd name="T7" fmla="*/ 0 h 45"/>
                    <a:gd name="T8" fmla="*/ 0 w 32"/>
                    <a:gd name="T9" fmla="*/ 6 h 45"/>
                  </a:gdLst>
                  <a:ahLst/>
                  <a:cxnLst>
                    <a:cxn ang="0">
                      <a:pos x="T0" y="T1"/>
                    </a:cxn>
                    <a:cxn ang="0">
                      <a:pos x="T2" y="T3"/>
                    </a:cxn>
                    <a:cxn ang="0">
                      <a:pos x="T4" y="T5"/>
                    </a:cxn>
                    <a:cxn ang="0">
                      <a:pos x="T6" y="T7"/>
                    </a:cxn>
                    <a:cxn ang="0">
                      <a:pos x="T8" y="T9"/>
                    </a:cxn>
                  </a:cxnLst>
                  <a:rect l="0" t="0" r="r" b="b"/>
                  <a:pathLst>
                    <a:path w="32" h="45">
                      <a:moveTo>
                        <a:pt x="0" y="6"/>
                      </a:moveTo>
                      <a:lnTo>
                        <a:pt x="23" y="45"/>
                      </a:lnTo>
                      <a:lnTo>
                        <a:pt x="32" y="41"/>
                      </a:lnTo>
                      <a:lnTo>
                        <a:pt x="8" y="0"/>
                      </a:lnTo>
                      <a:lnTo>
                        <a:pt x="0" y="6"/>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72" name="Freeform 326"/>
                <p:cNvSpPr>
                  <a:spLocks/>
                </p:cNvSpPr>
                <p:nvPr/>
              </p:nvSpPr>
              <p:spPr bwMode="auto">
                <a:xfrm>
                  <a:off x="4385438" y="4777966"/>
                  <a:ext cx="21522" cy="34071"/>
                </a:xfrm>
                <a:custGeom>
                  <a:avLst/>
                  <a:gdLst>
                    <a:gd name="T0" fmla="*/ 0 w 29"/>
                    <a:gd name="T1" fmla="*/ 4 h 46"/>
                    <a:gd name="T2" fmla="*/ 21 w 29"/>
                    <a:gd name="T3" fmla="*/ 46 h 46"/>
                    <a:gd name="T4" fmla="*/ 29 w 29"/>
                    <a:gd name="T5" fmla="*/ 42 h 46"/>
                    <a:gd name="T6" fmla="*/ 10 w 29"/>
                    <a:gd name="T7" fmla="*/ 0 h 46"/>
                    <a:gd name="T8" fmla="*/ 0 w 29"/>
                    <a:gd name="T9" fmla="*/ 4 h 46"/>
                  </a:gdLst>
                  <a:ahLst/>
                  <a:cxnLst>
                    <a:cxn ang="0">
                      <a:pos x="T0" y="T1"/>
                    </a:cxn>
                    <a:cxn ang="0">
                      <a:pos x="T2" y="T3"/>
                    </a:cxn>
                    <a:cxn ang="0">
                      <a:pos x="T4" y="T5"/>
                    </a:cxn>
                    <a:cxn ang="0">
                      <a:pos x="T6" y="T7"/>
                    </a:cxn>
                    <a:cxn ang="0">
                      <a:pos x="T8" y="T9"/>
                    </a:cxn>
                  </a:cxnLst>
                  <a:rect l="0" t="0" r="r" b="b"/>
                  <a:pathLst>
                    <a:path w="29" h="46">
                      <a:moveTo>
                        <a:pt x="0" y="4"/>
                      </a:moveTo>
                      <a:lnTo>
                        <a:pt x="21" y="46"/>
                      </a:lnTo>
                      <a:lnTo>
                        <a:pt x="29" y="42"/>
                      </a:lnTo>
                      <a:lnTo>
                        <a:pt x="10" y="0"/>
                      </a:lnTo>
                      <a:lnTo>
                        <a:pt x="0" y="4"/>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73" name="Freeform 327"/>
                <p:cNvSpPr>
                  <a:spLocks/>
                </p:cNvSpPr>
                <p:nvPr/>
              </p:nvSpPr>
              <p:spPr bwMode="auto">
                <a:xfrm>
                  <a:off x="4405475" y="4769819"/>
                  <a:ext cx="20780" cy="34071"/>
                </a:xfrm>
                <a:custGeom>
                  <a:avLst/>
                  <a:gdLst>
                    <a:gd name="T0" fmla="*/ 0 w 28"/>
                    <a:gd name="T1" fmla="*/ 2 h 46"/>
                    <a:gd name="T2" fmla="*/ 18 w 28"/>
                    <a:gd name="T3" fmla="*/ 46 h 46"/>
                    <a:gd name="T4" fmla="*/ 28 w 28"/>
                    <a:gd name="T5" fmla="*/ 43 h 46"/>
                    <a:gd name="T6" fmla="*/ 9 w 28"/>
                    <a:gd name="T7" fmla="*/ 0 h 46"/>
                    <a:gd name="T8" fmla="*/ 0 w 28"/>
                    <a:gd name="T9" fmla="*/ 2 h 46"/>
                  </a:gdLst>
                  <a:ahLst/>
                  <a:cxnLst>
                    <a:cxn ang="0">
                      <a:pos x="T0" y="T1"/>
                    </a:cxn>
                    <a:cxn ang="0">
                      <a:pos x="T2" y="T3"/>
                    </a:cxn>
                    <a:cxn ang="0">
                      <a:pos x="T4" y="T5"/>
                    </a:cxn>
                    <a:cxn ang="0">
                      <a:pos x="T6" y="T7"/>
                    </a:cxn>
                    <a:cxn ang="0">
                      <a:pos x="T8" y="T9"/>
                    </a:cxn>
                  </a:cxnLst>
                  <a:rect l="0" t="0" r="r" b="b"/>
                  <a:pathLst>
                    <a:path w="28" h="46">
                      <a:moveTo>
                        <a:pt x="0" y="2"/>
                      </a:moveTo>
                      <a:lnTo>
                        <a:pt x="18" y="46"/>
                      </a:lnTo>
                      <a:lnTo>
                        <a:pt x="28" y="43"/>
                      </a:lnTo>
                      <a:lnTo>
                        <a:pt x="9" y="0"/>
                      </a:lnTo>
                      <a:lnTo>
                        <a:pt x="0" y="2"/>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74" name="Freeform 328"/>
                <p:cNvSpPr>
                  <a:spLocks/>
                </p:cNvSpPr>
                <p:nvPr/>
              </p:nvSpPr>
              <p:spPr bwMode="auto">
                <a:xfrm>
                  <a:off x="4426256" y="4760931"/>
                  <a:ext cx="18554" cy="35552"/>
                </a:xfrm>
                <a:custGeom>
                  <a:avLst/>
                  <a:gdLst>
                    <a:gd name="T0" fmla="*/ 0 w 25"/>
                    <a:gd name="T1" fmla="*/ 5 h 48"/>
                    <a:gd name="T2" fmla="*/ 15 w 25"/>
                    <a:gd name="T3" fmla="*/ 48 h 48"/>
                    <a:gd name="T4" fmla="*/ 25 w 25"/>
                    <a:gd name="T5" fmla="*/ 45 h 48"/>
                    <a:gd name="T6" fmla="*/ 8 w 25"/>
                    <a:gd name="T7" fmla="*/ 0 h 48"/>
                    <a:gd name="T8" fmla="*/ 0 w 25"/>
                    <a:gd name="T9" fmla="*/ 5 h 48"/>
                  </a:gdLst>
                  <a:ahLst/>
                  <a:cxnLst>
                    <a:cxn ang="0">
                      <a:pos x="T0" y="T1"/>
                    </a:cxn>
                    <a:cxn ang="0">
                      <a:pos x="T2" y="T3"/>
                    </a:cxn>
                    <a:cxn ang="0">
                      <a:pos x="T4" y="T5"/>
                    </a:cxn>
                    <a:cxn ang="0">
                      <a:pos x="T6" y="T7"/>
                    </a:cxn>
                    <a:cxn ang="0">
                      <a:pos x="T8" y="T9"/>
                    </a:cxn>
                  </a:cxnLst>
                  <a:rect l="0" t="0" r="r" b="b"/>
                  <a:pathLst>
                    <a:path w="25" h="48">
                      <a:moveTo>
                        <a:pt x="0" y="5"/>
                      </a:moveTo>
                      <a:lnTo>
                        <a:pt x="15" y="48"/>
                      </a:lnTo>
                      <a:lnTo>
                        <a:pt x="25" y="45"/>
                      </a:lnTo>
                      <a:lnTo>
                        <a:pt x="8" y="0"/>
                      </a:lnTo>
                      <a:lnTo>
                        <a:pt x="0" y="5"/>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75" name="Freeform 329"/>
                <p:cNvSpPr>
                  <a:spLocks/>
                </p:cNvSpPr>
                <p:nvPr/>
              </p:nvSpPr>
              <p:spPr bwMode="auto">
                <a:xfrm>
                  <a:off x="4447036" y="4755006"/>
                  <a:ext cx="16327" cy="35552"/>
                </a:xfrm>
                <a:custGeom>
                  <a:avLst/>
                  <a:gdLst>
                    <a:gd name="T0" fmla="*/ 0 w 22"/>
                    <a:gd name="T1" fmla="*/ 3 h 48"/>
                    <a:gd name="T2" fmla="*/ 12 w 22"/>
                    <a:gd name="T3" fmla="*/ 48 h 48"/>
                    <a:gd name="T4" fmla="*/ 22 w 22"/>
                    <a:gd name="T5" fmla="*/ 45 h 48"/>
                    <a:gd name="T6" fmla="*/ 8 w 22"/>
                    <a:gd name="T7" fmla="*/ 0 h 48"/>
                    <a:gd name="T8" fmla="*/ 0 w 22"/>
                    <a:gd name="T9" fmla="*/ 3 h 48"/>
                  </a:gdLst>
                  <a:ahLst/>
                  <a:cxnLst>
                    <a:cxn ang="0">
                      <a:pos x="T0" y="T1"/>
                    </a:cxn>
                    <a:cxn ang="0">
                      <a:pos x="T2" y="T3"/>
                    </a:cxn>
                    <a:cxn ang="0">
                      <a:pos x="T4" y="T5"/>
                    </a:cxn>
                    <a:cxn ang="0">
                      <a:pos x="T6" y="T7"/>
                    </a:cxn>
                    <a:cxn ang="0">
                      <a:pos x="T8" y="T9"/>
                    </a:cxn>
                  </a:cxnLst>
                  <a:rect l="0" t="0" r="r" b="b"/>
                  <a:pathLst>
                    <a:path w="22" h="48">
                      <a:moveTo>
                        <a:pt x="0" y="3"/>
                      </a:moveTo>
                      <a:lnTo>
                        <a:pt x="12" y="48"/>
                      </a:lnTo>
                      <a:lnTo>
                        <a:pt x="22" y="45"/>
                      </a:lnTo>
                      <a:lnTo>
                        <a:pt x="8" y="0"/>
                      </a:lnTo>
                      <a:lnTo>
                        <a:pt x="0" y="3"/>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76" name="Freeform 330"/>
                <p:cNvSpPr>
                  <a:spLocks/>
                </p:cNvSpPr>
                <p:nvPr/>
              </p:nvSpPr>
              <p:spPr bwMode="auto">
                <a:xfrm>
                  <a:off x="4488596" y="4745377"/>
                  <a:ext cx="14101" cy="35552"/>
                </a:xfrm>
                <a:custGeom>
                  <a:avLst/>
                  <a:gdLst>
                    <a:gd name="T0" fmla="*/ 0 w 19"/>
                    <a:gd name="T1" fmla="*/ 2 h 48"/>
                    <a:gd name="T2" fmla="*/ 9 w 19"/>
                    <a:gd name="T3" fmla="*/ 48 h 48"/>
                    <a:gd name="T4" fmla="*/ 19 w 19"/>
                    <a:gd name="T5" fmla="*/ 45 h 48"/>
                    <a:gd name="T6" fmla="*/ 9 w 19"/>
                    <a:gd name="T7" fmla="*/ 0 h 48"/>
                    <a:gd name="T8" fmla="*/ 0 w 19"/>
                    <a:gd name="T9" fmla="*/ 2 h 48"/>
                  </a:gdLst>
                  <a:ahLst/>
                  <a:cxnLst>
                    <a:cxn ang="0">
                      <a:pos x="T0" y="T1"/>
                    </a:cxn>
                    <a:cxn ang="0">
                      <a:pos x="T2" y="T3"/>
                    </a:cxn>
                    <a:cxn ang="0">
                      <a:pos x="T4" y="T5"/>
                    </a:cxn>
                    <a:cxn ang="0">
                      <a:pos x="T6" y="T7"/>
                    </a:cxn>
                    <a:cxn ang="0">
                      <a:pos x="T8" y="T9"/>
                    </a:cxn>
                  </a:cxnLst>
                  <a:rect l="0" t="0" r="r" b="b"/>
                  <a:pathLst>
                    <a:path w="19" h="48">
                      <a:moveTo>
                        <a:pt x="0" y="2"/>
                      </a:moveTo>
                      <a:lnTo>
                        <a:pt x="9" y="48"/>
                      </a:lnTo>
                      <a:lnTo>
                        <a:pt x="19" y="45"/>
                      </a:lnTo>
                      <a:lnTo>
                        <a:pt x="9" y="0"/>
                      </a:lnTo>
                      <a:lnTo>
                        <a:pt x="0" y="2"/>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77" name="Freeform 331"/>
                <p:cNvSpPr>
                  <a:spLocks/>
                </p:cNvSpPr>
                <p:nvPr/>
              </p:nvSpPr>
              <p:spPr bwMode="auto">
                <a:xfrm>
                  <a:off x="4510119" y="4741674"/>
                  <a:ext cx="12616" cy="34812"/>
                </a:xfrm>
                <a:custGeom>
                  <a:avLst/>
                  <a:gdLst>
                    <a:gd name="T0" fmla="*/ 0 w 17"/>
                    <a:gd name="T1" fmla="*/ 1 h 47"/>
                    <a:gd name="T2" fmla="*/ 6 w 17"/>
                    <a:gd name="T3" fmla="*/ 47 h 47"/>
                    <a:gd name="T4" fmla="*/ 17 w 17"/>
                    <a:gd name="T5" fmla="*/ 46 h 47"/>
                    <a:gd name="T6" fmla="*/ 10 w 17"/>
                    <a:gd name="T7" fmla="*/ 0 h 47"/>
                    <a:gd name="T8" fmla="*/ 0 w 17"/>
                    <a:gd name="T9" fmla="*/ 1 h 47"/>
                  </a:gdLst>
                  <a:ahLst/>
                  <a:cxnLst>
                    <a:cxn ang="0">
                      <a:pos x="T0" y="T1"/>
                    </a:cxn>
                    <a:cxn ang="0">
                      <a:pos x="T2" y="T3"/>
                    </a:cxn>
                    <a:cxn ang="0">
                      <a:pos x="T4" y="T5"/>
                    </a:cxn>
                    <a:cxn ang="0">
                      <a:pos x="T6" y="T7"/>
                    </a:cxn>
                    <a:cxn ang="0">
                      <a:pos x="T8" y="T9"/>
                    </a:cxn>
                  </a:cxnLst>
                  <a:rect l="0" t="0" r="r" b="b"/>
                  <a:pathLst>
                    <a:path w="17" h="47">
                      <a:moveTo>
                        <a:pt x="0" y="1"/>
                      </a:moveTo>
                      <a:lnTo>
                        <a:pt x="6" y="47"/>
                      </a:lnTo>
                      <a:lnTo>
                        <a:pt x="17" y="46"/>
                      </a:lnTo>
                      <a:lnTo>
                        <a:pt x="10" y="0"/>
                      </a:lnTo>
                      <a:lnTo>
                        <a:pt x="0" y="1"/>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78" name="Freeform 332"/>
                <p:cNvSpPr>
                  <a:spLocks/>
                </p:cNvSpPr>
                <p:nvPr/>
              </p:nvSpPr>
              <p:spPr bwMode="auto">
                <a:xfrm>
                  <a:off x="4530899" y="4739451"/>
                  <a:ext cx="11132" cy="35552"/>
                </a:xfrm>
                <a:custGeom>
                  <a:avLst/>
                  <a:gdLst>
                    <a:gd name="T0" fmla="*/ 0 w 15"/>
                    <a:gd name="T1" fmla="*/ 1 h 48"/>
                    <a:gd name="T2" fmla="*/ 6 w 15"/>
                    <a:gd name="T3" fmla="*/ 48 h 48"/>
                    <a:gd name="T4" fmla="*/ 15 w 15"/>
                    <a:gd name="T5" fmla="*/ 46 h 48"/>
                    <a:gd name="T6" fmla="*/ 11 w 15"/>
                    <a:gd name="T7" fmla="*/ 0 h 48"/>
                    <a:gd name="T8" fmla="*/ 0 w 15"/>
                    <a:gd name="T9" fmla="*/ 1 h 48"/>
                  </a:gdLst>
                  <a:ahLst/>
                  <a:cxnLst>
                    <a:cxn ang="0">
                      <a:pos x="T0" y="T1"/>
                    </a:cxn>
                    <a:cxn ang="0">
                      <a:pos x="T2" y="T3"/>
                    </a:cxn>
                    <a:cxn ang="0">
                      <a:pos x="T4" y="T5"/>
                    </a:cxn>
                    <a:cxn ang="0">
                      <a:pos x="T6" y="T7"/>
                    </a:cxn>
                    <a:cxn ang="0">
                      <a:pos x="T8" y="T9"/>
                    </a:cxn>
                  </a:cxnLst>
                  <a:rect l="0" t="0" r="r" b="b"/>
                  <a:pathLst>
                    <a:path w="15" h="48">
                      <a:moveTo>
                        <a:pt x="0" y="1"/>
                      </a:moveTo>
                      <a:lnTo>
                        <a:pt x="6" y="48"/>
                      </a:lnTo>
                      <a:lnTo>
                        <a:pt x="15" y="46"/>
                      </a:lnTo>
                      <a:lnTo>
                        <a:pt x="11" y="0"/>
                      </a:lnTo>
                      <a:lnTo>
                        <a:pt x="0" y="1"/>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79" name="Freeform 333"/>
                <p:cNvSpPr>
                  <a:spLocks/>
                </p:cNvSpPr>
                <p:nvPr/>
              </p:nvSpPr>
              <p:spPr bwMode="auto">
                <a:xfrm>
                  <a:off x="4552421" y="4738711"/>
                  <a:ext cx="9648" cy="34812"/>
                </a:xfrm>
                <a:custGeom>
                  <a:avLst/>
                  <a:gdLst>
                    <a:gd name="T0" fmla="*/ 0 w 13"/>
                    <a:gd name="T1" fmla="*/ 0 h 47"/>
                    <a:gd name="T2" fmla="*/ 3 w 13"/>
                    <a:gd name="T3" fmla="*/ 47 h 47"/>
                    <a:gd name="T4" fmla="*/ 13 w 13"/>
                    <a:gd name="T5" fmla="*/ 46 h 47"/>
                    <a:gd name="T6" fmla="*/ 10 w 13"/>
                    <a:gd name="T7" fmla="*/ 0 h 47"/>
                    <a:gd name="T8" fmla="*/ 0 w 13"/>
                    <a:gd name="T9" fmla="*/ 0 h 47"/>
                  </a:gdLst>
                  <a:ahLst/>
                  <a:cxnLst>
                    <a:cxn ang="0">
                      <a:pos x="T0" y="T1"/>
                    </a:cxn>
                    <a:cxn ang="0">
                      <a:pos x="T2" y="T3"/>
                    </a:cxn>
                    <a:cxn ang="0">
                      <a:pos x="T4" y="T5"/>
                    </a:cxn>
                    <a:cxn ang="0">
                      <a:pos x="T6" y="T7"/>
                    </a:cxn>
                    <a:cxn ang="0">
                      <a:pos x="T8" y="T9"/>
                    </a:cxn>
                  </a:cxnLst>
                  <a:rect l="0" t="0" r="r" b="b"/>
                  <a:pathLst>
                    <a:path w="13" h="47">
                      <a:moveTo>
                        <a:pt x="0" y="0"/>
                      </a:moveTo>
                      <a:lnTo>
                        <a:pt x="3" y="47"/>
                      </a:lnTo>
                      <a:lnTo>
                        <a:pt x="13" y="46"/>
                      </a:lnTo>
                      <a:lnTo>
                        <a:pt x="10" y="0"/>
                      </a:lnTo>
                      <a:lnTo>
                        <a:pt x="0" y="0"/>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80" name="Freeform 334"/>
                <p:cNvSpPr>
                  <a:spLocks/>
                </p:cNvSpPr>
                <p:nvPr/>
              </p:nvSpPr>
              <p:spPr bwMode="auto">
                <a:xfrm>
                  <a:off x="4593982" y="4738711"/>
                  <a:ext cx="9648" cy="34812"/>
                </a:xfrm>
                <a:custGeom>
                  <a:avLst/>
                  <a:gdLst>
                    <a:gd name="T0" fmla="*/ 0 w 13"/>
                    <a:gd name="T1" fmla="*/ 47 h 47"/>
                    <a:gd name="T2" fmla="*/ 10 w 13"/>
                    <a:gd name="T3" fmla="*/ 47 h 47"/>
                    <a:gd name="T4" fmla="*/ 13 w 13"/>
                    <a:gd name="T5" fmla="*/ 1 h 47"/>
                    <a:gd name="T6" fmla="*/ 3 w 13"/>
                    <a:gd name="T7" fmla="*/ 0 h 47"/>
                    <a:gd name="T8" fmla="*/ 0 w 13"/>
                    <a:gd name="T9" fmla="*/ 47 h 47"/>
                  </a:gdLst>
                  <a:ahLst/>
                  <a:cxnLst>
                    <a:cxn ang="0">
                      <a:pos x="T0" y="T1"/>
                    </a:cxn>
                    <a:cxn ang="0">
                      <a:pos x="T2" y="T3"/>
                    </a:cxn>
                    <a:cxn ang="0">
                      <a:pos x="T4" y="T5"/>
                    </a:cxn>
                    <a:cxn ang="0">
                      <a:pos x="T6" y="T7"/>
                    </a:cxn>
                    <a:cxn ang="0">
                      <a:pos x="T8" y="T9"/>
                    </a:cxn>
                  </a:cxnLst>
                  <a:rect l="0" t="0" r="r" b="b"/>
                  <a:pathLst>
                    <a:path w="13" h="47">
                      <a:moveTo>
                        <a:pt x="0" y="47"/>
                      </a:moveTo>
                      <a:lnTo>
                        <a:pt x="10" y="47"/>
                      </a:lnTo>
                      <a:lnTo>
                        <a:pt x="13" y="1"/>
                      </a:lnTo>
                      <a:lnTo>
                        <a:pt x="3" y="0"/>
                      </a:lnTo>
                      <a:lnTo>
                        <a:pt x="0" y="47"/>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81" name="Freeform 335"/>
                <p:cNvSpPr>
                  <a:spLocks/>
                </p:cNvSpPr>
                <p:nvPr/>
              </p:nvSpPr>
              <p:spPr bwMode="auto">
                <a:xfrm>
                  <a:off x="4614020" y="4740192"/>
                  <a:ext cx="11132" cy="35552"/>
                </a:xfrm>
                <a:custGeom>
                  <a:avLst/>
                  <a:gdLst>
                    <a:gd name="T0" fmla="*/ 0 w 15"/>
                    <a:gd name="T1" fmla="*/ 47 h 48"/>
                    <a:gd name="T2" fmla="*/ 10 w 15"/>
                    <a:gd name="T3" fmla="*/ 48 h 48"/>
                    <a:gd name="T4" fmla="*/ 15 w 15"/>
                    <a:gd name="T5" fmla="*/ 0 h 48"/>
                    <a:gd name="T6" fmla="*/ 6 w 15"/>
                    <a:gd name="T7" fmla="*/ 0 h 48"/>
                    <a:gd name="T8" fmla="*/ 0 w 15"/>
                    <a:gd name="T9" fmla="*/ 47 h 48"/>
                  </a:gdLst>
                  <a:ahLst/>
                  <a:cxnLst>
                    <a:cxn ang="0">
                      <a:pos x="T0" y="T1"/>
                    </a:cxn>
                    <a:cxn ang="0">
                      <a:pos x="T2" y="T3"/>
                    </a:cxn>
                    <a:cxn ang="0">
                      <a:pos x="T4" y="T5"/>
                    </a:cxn>
                    <a:cxn ang="0">
                      <a:pos x="T6" y="T7"/>
                    </a:cxn>
                    <a:cxn ang="0">
                      <a:pos x="T8" y="T9"/>
                    </a:cxn>
                  </a:cxnLst>
                  <a:rect l="0" t="0" r="r" b="b"/>
                  <a:pathLst>
                    <a:path w="15" h="48">
                      <a:moveTo>
                        <a:pt x="0" y="47"/>
                      </a:moveTo>
                      <a:lnTo>
                        <a:pt x="10" y="48"/>
                      </a:lnTo>
                      <a:lnTo>
                        <a:pt x="15" y="0"/>
                      </a:lnTo>
                      <a:lnTo>
                        <a:pt x="6" y="0"/>
                      </a:lnTo>
                      <a:lnTo>
                        <a:pt x="0" y="47"/>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82" name="Freeform 336"/>
                <p:cNvSpPr>
                  <a:spLocks/>
                </p:cNvSpPr>
                <p:nvPr/>
              </p:nvSpPr>
              <p:spPr bwMode="auto">
                <a:xfrm>
                  <a:off x="4634058" y="4742414"/>
                  <a:ext cx="13359" cy="35552"/>
                </a:xfrm>
                <a:custGeom>
                  <a:avLst/>
                  <a:gdLst>
                    <a:gd name="T0" fmla="*/ 0 w 18"/>
                    <a:gd name="T1" fmla="*/ 46 h 48"/>
                    <a:gd name="T2" fmla="*/ 9 w 18"/>
                    <a:gd name="T3" fmla="*/ 48 h 48"/>
                    <a:gd name="T4" fmla="*/ 18 w 18"/>
                    <a:gd name="T5" fmla="*/ 2 h 48"/>
                    <a:gd name="T6" fmla="*/ 8 w 18"/>
                    <a:gd name="T7" fmla="*/ 0 h 48"/>
                    <a:gd name="T8" fmla="*/ 0 w 18"/>
                    <a:gd name="T9" fmla="*/ 46 h 48"/>
                  </a:gdLst>
                  <a:ahLst/>
                  <a:cxnLst>
                    <a:cxn ang="0">
                      <a:pos x="T0" y="T1"/>
                    </a:cxn>
                    <a:cxn ang="0">
                      <a:pos x="T2" y="T3"/>
                    </a:cxn>
                    <a:cxn ang="0">
                      <a:pos x="T4" y="T5"/>
                    </a:cxn>
                    <a:cxn ang="0">
                      <a:pos x="T6" y="T7"/>
                    </a:cxn>
                    <a:cxn ang="0">
                      <a:pos x="T8" y="T9"/>
                    </a:cxn>
                  </a:cxnLst>
                  <a:rect l="0" t="0" r="r" b="b"/>
                  <a:pathLst>
                    <a:path w="18" h="48">
                      <a:moveTo>
                        <a:pt x="0" y="46"/>
                      </a:moveTo>
                      <a:lnTo>
                        <a:pt x="9" y="48"/>
                      </a:lnTo>
                      <a:lnTo>
                        <a:pt x="18" y="2"/>
                      </a:lnTo>
                      <a:lnTo>
                        <a:pt x="8" y="0"/>
                      </a:lnTo>
                      <a:lnTo>
                        <a:pt x="0" y="46"/>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83" name="Freeform 337"/>
                <p:cNvSpPr>
                  <a:spLocks/>
                </p:cNvSpPr>
                <p:nvPr/>
              </p:nvSpPr>
              <p:spPr bwMode="auto">
                <a:xfrm>
                  <a:off x="4653354" y="4746858"/>
                  <a:ext cx="14843" cy="34812"/>
                </a:xfrm>
                <a:custGeom>
                  <a:avLst/>
                  <a:gdLst>
                    <a:gd name="T0" fmla="*/ 0 w 20"/>
                    <a:gd name="T1" fmla="*/ 45 h 47"/>
                    <a:gd name="T2" fmla="*/ 10 w 20"/>
                    <a:gd name="T3" fmla="*/ 47 h 47"/>
                    <a:gd name="T4" fmla="*/ 20 w 20"/>
                    <a:gd name="T5" fmla="*/ 1 h 47"/>
                    <a:gd name="T6" fmla="*/ 10 w 20"/>
                    <a:gd name="T7" fmla="*/ 0 h 47"/>
                    <a:gd name="T8" fmla="*/ 0 w 20"/>
                    <a:gd name="T9" fmla="*/ 45 h 47"/>
                  </a:gdLst>
                  <a:ahLst/>
                  <a:cxnLst>
                    <a:cxn ang="0">
                      <a:pos x="T0" y="T1"/>
                    </a:cxn>
                    <a:cxn ang="0">
                      <a:pos x="T2" y="T3"/>
                    </a:cxn>
                    <a:cxn ang="0">
                      <a:pos x="T4" y="T5"/>
                    </a:cxn>
                    <a:cxn ang="0">
                      <a:pos x="T6" y="T7"/>
                    </a:cxn>
                    <a:cxn ang="0">
                      <a:pos x="T8" y="T9"/>
                    </a:cxn>
                  </a:cxnLst>
                  <a:rect l="0" t="0" r="r" b="b"/>
                  <a:pathLst>
                    <a:path w="20" h="47">
                      <a:moveTo>
                        <a:pt x="0" y="45"/>
                      </a:moveTo>
                      <a:lnTo>
                        <a:pt x="10" y="47"/>
                      </a:lnTo>
                      <a:lnTo>
                        <a:pt x="20" y="1"/>
                      </a:lnTo>
                      <a:lnTo>
                        <a:pt x="10" y="0"/>
                      </a:lnTo>
                      <a:lnTo>
                        <a:pt x="0" y="45"/>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84" name="Freeform 338"/>
                <p:cNvSpPr>
                  <a:spLocks/>
                </p:cNvSpPr>
                <p:nvPr/>
              </p:nvSpPr>
              <p:spPr bwMode="auto">
                <a:xfrm>
                  <a:off x="4692688" y="4757228"/>
                  <a:ext cx="17812" cy="34812"/>
                </a:xfrm>
                <a:custGeom>
                  <a:avLst/>
                  <a:gdLst>
                    <a:gd name="T0" fmla="*/ 0 w 24"/>
                    <a:gd name="T1" fmla="*/ 45 h 47"/>
                    <a:gd name="T2" fmla="*/ 9 w 24"/>
                    <a:gd name="T3" fmla="*/ 47 h 47"/>
                    <a:gd name="T4" fmla="*/ 24 w 24"/>
                    <a:gd name="T5" fmla="*/ 3 h 47"/>
                    <a:gd name="T6" fmla="*/ 14 w 24"/>
                    <a:gd name="T7" fmla="*/ 0 h 47"/>
                    <a:gd name="T8" fmla="*/ 0 w 24"/>
                    <a:gd name="T9" fmla="*/ 45 h 47"/>
                  </a:gdLst>
                  <a:ahLst/>
                  <a:cxnLst>
                    <a:cxn ang="0">
                      <a:pos x="T0" y="T1"/>
                    </a:cxn>
                    <a:cxn ang="0">
                      <a:pos x="T2" y="T3"/>
                    </a:cxn>
                    <a:cxn ang="0">
                      <a:pos x="T4" y="T5"/>
                    </a:cxn>
                    <a:cxn ang="0">
                      <a:pos x="T6" y="T7"/>
                    </a:cxn>
                    <a:cxn ang="0">
                      <a:pos x="T8" y="T9"/>
                    </a:cxn>
                  </a:cxnLst>
                  <a:rect l="0" t="0" r="r" b="b"/>
                  <a:pathLst>
                    <a:path w="24" h="47">
                      <a:moveTo>
                        <a:pt x="0" y="45"/>
                      </a:moveTo>
                      <a:lnTo>
                        <a:pt x="9" y="47"/>
                      </a:lnTo>
                      <a:lnTo>
                        <a:pt x="24" y="3"/>
                      </a:lnTo>
                      <a:lnTo>
                        <a:pt x="14" y="0"/>
                      </a:lnTo>
                      <a:lnTo>
                        <a:pt x="0" y="45"/>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85" name="Freeform 339"/>
                <p:cNvSpPr>
                  <a:spLocks/>
                </p:cNvSpPr>
                <p:nvPr/>
              </p:nvSpPr>
              <p:spPr bwMode="auto">
                <a:xfrm>
                  <a:off x="4711984" y="4763153"/>
                  <a:ext cx="18554" cy="35552"/>
                </a:xfrm>
                <a:custGeom>
                  <a:avLst/>
                  <a:gdLst>
                    <a:gd name="T0" fmla="*/ 16 w 25"/>
                    <a:gd name="T1" fmla="*/ 0 h 48"/>
                    <a:gd name="T2" fmla="*/ 0 w 25"/>
                    <a:gd name="T3" fmla="*/ 45 h 48"/>
                    <a:gd name="T4" fmla="*/ 9 w 25"/>
                    <a:gd name="T5" fmla="*/ 48 h 48"/>
                    <a:gd name="T6" fmla="*/ 25 w 25"/>
                    <a:gd name="T7" fmla="*/ 4 h 48"/>
                    <a:gd name="T8" fmla="*/ 16 w 25"/>
                    <a:gd name="T9" fmla="*/ 0 h 48"/>
                  </a:gdLst>
                  <a:ahLst/>
                  <a:cxnLst>
                    <a:cxn ang="0">
                      <a:pos x="T0" y="T1"/>
                    </a:cxn>
                    <a:cxn ang="0">
                      <a:pos x="T2" y="T3"/>
                    </a:cxn>
                    <a:cxn ang="0">
                      <a:pos x="T4" y="T5"/>
                    </a:cxn>
                    <a:cxn ang="0">
                      <a:pos x="T6" y="T7"/>
                    </a:cxn>
                    <a:cxn ang="0">
                      <a:pos x="T8" y="T9"/>
                    </a:cxn>
                  </a:cxnLst>
                  <a:rect l="0" t="0" r="r" b="b"/>
                  <a:pathLst>
                    <a:path w="25" h="48">
                      <a:moveTo>
                        <a:pt x="16" y="0"/>
                      </a:moveTo>
                      <a:lnTo>
                        <a:pt x="0" y="45"/>
                      </a:lnTo>
                      <a:lnTo>
                        <a:pt x="9" y="48"/>
                      </a:lnTo>
                      <a:lnTo>
                        <a:pt x="25" y="4"/>
                      </a:lnTo>
                      <a:lnTo>
                        <a:pt x="16" y="0"/>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86" name="Freeform 340"/>
                <p:cNvSpPr>
                  <a:spLocks/>
                </p:cNvSpPr>
                <p:nvPr/>
              </p:nvSpPr>
              <p:spPr bwMode="auto">
                <a:xfrm>
                  <a:off x="4730538" y="4771300"/>
                  <a:ext cx="20780" cy="34812"/>
                </a:xfrm>
                <a:custGeom>
                  <a:avLst/>
                  <a:gdLst>
                    <a:gd name="T0" fmla="*/ 18 w 28"/>
                    <a:gd name="T1" fmla="*/ 0 h 47"/>
                    <a:gd name="T2" fmla="*/ 0 w 28"/>
                    <a:gd name="T3" fmla="*/ 44 h 47"/>
                    <a:gd name="T4" fmla="*/ 8 w 28"/>
                    <a:gd name="T5" fmla="*/ 47 h 47"/>
                    <a:gd name="T6" fmla="*/ 28 w 28"/>
                    <a:gd name="T7" fmla="*/ 5 h 47"/>
                    <a:gd name="T8" fmla="*/ 18 w 28"/>
                    <a:gd name="T9" fmla="*/ 0 h 47"/>
                  </a:gdLst>
                  <a:ahLst/>
                  <a:cxnLst>
                    <a:cxn ang="0">
                      <a:pos x="T0" y="T1"/>
                    </a:cxn>
                    <a:cxn ang="0">
                      <a:pos x="T2" y="T3"/>
                    </a:cxn>
                    <a:cxn ang="0">
                      <a:pos x="T4" y="T5"/>
                    </a:cxn>
                    <a:cxn ang="0">
                      <a:pos x="T6" y="T7"/>
                    </a:cxn>
                    <a:cxn ang="0">
                      <a:pos x="T8" y="T9"/>
                    </a:cxn>
                  </a:cxnLst>
                  <a:rect l="0" t="0" r="r" b="b"/>
                  <a:pathLst>
                    <a:path w="28" h="47">
                      <a:moveTo>
                        <a:pt x="18" y="0"/>
                      </a:moveTo>
                      <a:lnTo>
                        <a:pt x="0" y="44"/>
                      </a:lnTo>
                      <a:lnTo>
                        <a:pt x="8" y="47"/>
                      </a:lnTo>
                      <a:lnTo>
                        <a:pt x="28" y="5"/>
                      </a:lnTo>
                      <a:lnTo>
                        <a:pt x="18" y="0"/>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87" name="Freeform 341"/>
                <p:cNvSpPr>
                  <a:spLocks/>
                </p:cNvSpPr>
                <p:nvPr/>
              </p:nvSpPr>
              <p:spPr bwMode="auto">
                <a:xfrm>
                  <a:off x="4748349" y="4780189"/>
                  <a:ext cx="22265" cy="34071"/>
                </a:xfrm>
                <a:custGeom>
                  <a:avLst/>
                  <a:gdLst>
                    <a:gd name="T0" fmla="*/ 21 w 30"/>
                    <a:gd name="T1" fmla="*/ 0 h 46"/>
                    <a:gd name="T2" fmla="*/ 0 w 30"/>
                    <a:gd name="T3" fmla="*/ 42 h 46"/>
                    <a:gd name="T4" fmla="*/ 9 w 30"/>
                    <a:gd name="T5" fmla="*/ 46 h 46"/>
                    <a:gd name="T6" fmla="*/ 30 w 30"/>
                    <a:gd name="T7" fmla="*/ 4 h 46"/>
                    <a:gd name="T8" fmla="*/ 21 w 30"/>
                    <a:gd name="T9" fmla="*/ 0 h 46"/>
                  </a:gdLst>
                  <a:ahLst/>
                  <a:cxnLst>
                    <a:cxn ang="0">
                      <a:pos x="T0" y="T1"/>
                    </a:cxn>
                    <a:cxn ang="0">
                      <a:pos x="T2" y="T3"/>
                    </a:cxn>
                    <a:cxn ang="0">
                      <a:pos x="T4" y="T5"/>
                    </a:cxn>
                    <a:cxn ang="0">
                      <a:pos x="T6" y="T7"/>
                    </a:cxn>
                    <a:cxn ang="0">
                      <a:pos x="T8" y="T9"/>
                    </a:cxn>
                  </a:cxnLst>
                  <a:rect l="0" t="0" r="r" b="b"/>
                  <a:pathLst>
                    <a:path w="30" h="46">
                      <a:moveTo>
                        <a:pt x="21" y="0"/>
                      </a:moveTo>
                      <a:lnTo>
                        <a:pt x="0" y="42"/>
                      </a:lnTo>
                      <a:lnTo>
                        <a:pt x="9" y="46"/>
                      </a:lnTo>
                      <a:lnTo>
                        <a:pt x="30" y="4"/>
                      </a:lnTo>
                      <a:lnTo>
                        <a:pt x="21" y="0"/>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88" name="Freeform 342"/>
                <p:cNvSpPr>
                  <a:spLocks/>
                </p:cNvSpPr>
                <p:nvPr/>
              </p:nvSpPr>
              <p:spPr bwMode="auto">
                <a:xfrm>
                  <a:off x="4783231" y="4800927"/>
                  <a:ext cx="25233" cy="32589"/>
                </a:xfrm>
                <a:custGeom>
                  <a:avLst/>
                  <a:gdLst>
                    <a:gd name="T0" fmla="*/ 25 w 34"/>
                    <a:gd name="T1" fmla="*/ 0 h 44"/>
                    <a:gd name="T2" fmla="*/ 0 w 34"/>
                    <a:gd name="T3" fmla="*/ 39 h 44"/>
                    <a:gd name="T4" fmla="*/ 9 w 34"/>
                    <a:gd name="T5" fmla="*/ 44 h 44"/>
                    <a:gd name="T6" fmla="*/ 34 w 34"/>
                    <a:gd name="T7" fmla="*/ 5 h 44"/>
                    <a:gd name="T8" fmla="*/ 25 w 34"/>
                    <a:gd name="T9" fmla="*/ 0 h 44"/>
                  </a:gdLst>
                  <a:ahLst/>
                  <a:cxnLst>
                    <a:cxn ang="0">
                      <a:pos x="T0" y="T1"/>
                    </a:cxn>
                    <a:cxn ang="0">
                      <a:pos x="T2" y="T3"/>
                    </a:cxn>
                    <a:cxn ang="0">
                      <a:pos x="T4" y="T5"/>
                    </a:cxn>
                    <a:cxn ang="0">
                      <a:pos x="T6" y="T7"/>
                    </a:cxn>
                    <a:cxn ang="0">
                      <a:pos x="T8" y="T9"/>
                    </a:cxn>
                  </a:cxnLst>
                  <a:rect l="0" t="0" r="r" b="b"/>
                  <a:pathLst>
                    <a:path w="34" h="44">
                      <a:moveTo>
                        <a:pt x="25" y="0"/>
                      </a:moveTo>
                      <a:lnTo>
                        <a:pt x="0" y="39"/>
                      </a:lnTo>
                      <a:lnTo>
                        <a:pt x="9" y="44"/>
                      </a:lnTo>
                      <a:lnTo>
                        <a:pt x="34" y="5"/>
                      </a:lnTo>
                      <a:lnTo>
                        <a:pt x="25" y="0"/>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89" name="Freeform 343"/>
                <p:cNvSpPr>
                  <a:spLocks/>
                </p:cNvSpPr>
                <p:nvPr/>
              </p:nvSpPr>
              <p:spPr bwMode="auto">
                <a:xfrm>
                  <a:off x="4800300" y="4812037"/>
                  <a:ext cx="25975" cy="33330"/>
                </a:xfrm>
                <a:custGeom>
                  <a:avLst/>
                  <a:gdLst>
                    <a:gd name="T0" fmla="*/ 26 w 35"/>
                    <a:gd name="T1" fmla="*/ 0 h 45"/>
                    <a:gd name="T2" fmla="*/ 0 w 35"/>
                    <a:gd name="T3" fmla="*/ 39 h 45"/>
                    <a:gd name="T4" fmla="*/ 8 w 35"/>
                    <a:gd name="T5" fmla="*/ 45 h 45"/>
                    <a:gd name="T6" fmla="*/ 35 w 35"/>
                    <a:gd name="T7" fmla="*/ 6 h 45"/>
                    <a:gd name="T8" fmla="*/ 26 w 35"/>
                    <a:gd name="T9" fmla="*/ 0 h 45"/>
                  </a:gdLst>
                  <a:ahLst/>
                  <a:cxnLst>
                    <a:cxn ang="0">
                      <a:pos x="T0" y="T1"/>
                    </a:cxn>
                    <a:cxn ang="0">
                      <a:pos x="T2" y="T3"/>
                    </a:cxn>
                    <a:cxn ang="0">
                      <a:pos x="T4" y="T5"/>
                    </a:cxn>
                    <a:cxn ang="0">
                      <a:pos x="T6" y="T7"/>
                    </a:cxn>
                    <a:cxn ang="0">
                      <a:pos x="T8" y="T9"/>
                    </a:cxn>
                  </a:cxnLst>
                  <a:rect l="0" t="0" r="r" b="b"/>
                  <a:pathLst>
                    <a:path w="35" h="45">
                      <a:moveTo>
                        <a:pt x="26" y="0"/>
                      </a:moveTo>
                      <a:lnTo>
                        <a:pt x="0" y="39"/>
                      </a:lnTo>
                      <a:lnTo>
                        <a:pt x="8" y="45"/>
                      </a:lnTo>
                      <a:lnTo>
                        <a:pt x="35" y="6"/>
                      </a:lnTo>
                      <a:lnTo>
                        <a:pt x="26" y="0"/>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90" name="Freeform 344"/>
                <p:cNvSpPr>
                  <a:spLocks/>
                </p:cNvSpPr>
                <p:nvPr/>
              </p:nvSpPr>
              <p:spPr bwMode="auto">
                <a:xfrm>
                  <a:off x="4816627" y="4824629"/>
                  <a:ext cx="26717" cy="31849"/>
                </a:xfrm>
                <a:custGeom>
                  <a:avLst/>
                  <a:gdLst>
                    <a:gd name="T0" fmla="*/ 29 w 36"/>
                    <a:gd name="T1" fmla="*/ 0 h 43"/>
                    <a:gd name="T2" fmla="*/ 0 w 36"/>
                    <a:gd name="T3" fmla="*/ 36 h 43"/>
                    <a:gd name="T4" fmla="*/ 8 w 36"/>
                    <a:gd name="T5" fmla="*/ 43 h 43"/>
                    <a:gd name="T6" fmla="*/ 36 w 36"/>
                    <a:gd name="T7" fmla="*/ 5 h 43"/>
                    <a:gd name="T8" fmla="*/ 29 w 36"/>
                    <a:gd name="T9" fmla="*/ 0 h 43"/>
                  </a:gdLst>
                  <a:ahLst/>
                  <a:cxnLst>
                    <a:cxn ang="0">
                      <a:pos x="T0" y="T1"/>
                    </a:cxn>
                    <a:cxn ang="0">
                      <a:pos x="T2" y="T3"/>
                    </a:cxn>
                    <a:cxn ang="0">
                      <a:pos x="T4" y="T5"/>
                    </a:cxn>
                    <a:cxn ang="0">
                      <a:pos x="T6" y="T7"/>
                    </a:cxn>
                    <a:cxn ang="0">
                      <a:pos x="T8" y="T9"/>
                    </a:cxn>
                  </a:cxnLst>
                  <a:rect l="0" t="0" r="r" b="b"/>
                  <a:pathLst>
                    <a:path w="36" h="43">
                      <a:moveTo>
                        <a:pt x="29" y="0"/>
                      </a:moveTo>
                      <a:lnTo>
                        <a:pt x="0" y="36"/>
                      </a:lnTo>
                      <a:lnTo>
                        <a:pt x="8" y="43"/>
                      </a:lnTo>
                      <a:lnTo>
                        <a:pt x="36" y="5"/>
                      </a:lnTo>
                      <a:lnTo>
                        <a:pt x="29" y="0"/>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91" name="Freeform 345"/>
                <p:cNvSpPr>
                  <a:spLocks/>
                </p:cNvSpPr>
                <p:nvPr/>
              </p:nvSpPr>
              <p:spPr bwMode="auto">
                <a:xfrm>
                  <a:off x="4832213" y="4837961"/>
                  <a:ext cx="28202" cy="31108"/>
                </a:xfrm>
                <a:custGeom>
                  <a:avLst/>
                  <a:gdLst>
                    <a:gd name="T0" fmla="*/ 31 w 38"/>
                    <a:gd name="T1" fmla="*/ 0 h 42"/>
                    <a:gd name="T2" fmla="*/ 0 w 38"/>
                    <a:gd name="T3" fmla="*/ 35 h 42"/>
                    <a:gd name="T4" fmla="*/ 8 w 38"/>
                    <a:gd name="T5" fmla="*/ 42 h 42"/>
                    <a:gd name="T6" fmla="*/ 38 w 38"/>
                    <a:gd name="T7" fmla="*/ 6 h 42"/>
                    <a:gd name="T8" fmla="*/ 31 w 38"/>
                    <a:gd name="T9" fmla="*/ 0 h 42"/>
                  </a:gdLst>
                  <a:ahLst/>
                  <a:cxnLst>
                    <a:cxn ang="0">
                      <a:pos x="T0" y="T1"/>
                    </a:cxn>
                    <a:cxn ang="0">
                      <a:pos x="T2" y="T3"/>
                    </a:cxn>
                    <a:cxn ang="0">
                      <a:pos x="T4" y="T5"/>
                    </a:cxn>
                    <a:cxn ang="0">
                      <a:pos x="T6" y="T7"/>
                    </a:cxn>
                    <a:cxn ang="0">
                      <a:pos x="T8" y="T9"/>
                    </a:cxn>
                  </a:cxnLst>
                  <a:rect l="0" t="0" r="r" b="b"/>
                  <a:pathLst>
                    <a:path w="38" h="42">
                      <a:moveTo>
                        <a:pt x="31" y="0"/>
                      </a:moveTo>
                      <a:lnTo>
                        <a:pt x="0" y="35"/>
                      </a:lnTo>
                      <a:lnTo>
                        <a:pt x="8" y="42"/>
                      </a:lnTo>
                      <a:lnTo>
                        <a:pt x="38" y="6"/>
                      </a:lnTo>
                      <a:lnTo>
                        <a:pt x="31" y="0"/>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92" name="Freeform 346"/>
                <p:cNvSpPr>
                  <a:spLocks/>
                </p:cNvSpPr>
                <p:nvPr/>
              </p:nvSpPr>
              <p:spPr bwMode="auto">
                <a:xfrm>
                  <a:off x="4839634" y="4849071"/>
                  <a:ext cx="39334" cy="40737"/>
                </a:xfrm>
                <a:custGeom>
                  <a:avLst/>
                  <a:gdLst>
                    <a:gd name="T0" fmla="*/ 46 w 53"/>
                    <a:gd name="T1" fmla="*/ 0 h 55"/>
                    <a:gd name="T2" fmla="*/ 0 w 53"/>
                    <a:gd name="T3" fmla="*/ 49 h 55"/>
                    <a:gd name="T4" fmla="*/ 7 w 53"/>
                    <a:gd name="T5" fmla="*/ 55 h 55"/>
                    <a:gd name="T6" fmla="*/ 53 w 53"/>
                    <a:gd name="T7" fmla="*/ 6 h 55"/>
                    <a:gd name="T8" fmla="*/ 46 w 53"/>
                    <a:gd name="T9" fmla="*/ 0 h 55"/>
                  </a:gdLst>
                  <a:ahLst/>
                  <a:cxnLst>
                    <a:cxn ang="0">
                      <a:pos x="T0" y="T1"/>
                    </a:cxn>
                    <a:cxn ang="0">
                      <a:pos x="T2" y="T3"/>
                    </a:cxn>
                    <a:cxn ang="0">
                      <a:pos x="T4" y="T5"/>
                    </a:cxn>
                    <a:cxn ang="0">
                      <a:pos x="T6" y="T7"/>
                    </a:cxn>
                    <a:cxn ang="0">
                      <a:pos x="T8" y="T9"/>
                    </a:cxn>
                  </a:cxnLst>
                  <a:rect l="0" t="0" r="r" b="b"/>
                  <a:pathLst>
                    <a:path w="53" h="55">
                      <a:moveTo>
                        <a:pt x="46" y="0"/>
                      </a:moveTo>
                      <a:lnTo>
                        <a:pt x="0" y="49"/>
                      </a:lnTo>
                      <a:lnTo>
                        <a:pt x="7" y="55"/>
                      </a:lnTo>
                      <a:lnTo>
                        <a:pt x="53" y="6"/>
                      </a:lnTo>
                      <a:lnTo>
                        <a:pt x="46" y="0"/>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93" name="Freeform 378"/>
                <p:cNvSpPr>
                  <a:spLocks/>
                </p:cNvSpPr>
                <p:nvPr/>
              </p:nvSpPr>
              <p:spPr bwMode="auto">
                <a:xfrm>
                  <a:off x="4377274" y="4791298"/>
                  <a:ext cx="403730" cy="85177"/>
                </a:xfrm>
                <a:custGeom>
                  <a:avLst/>
                  <a:gdLst>
                    <a:gd name="T0" fmla="*/ 55 w 389"/>
                    <a:gd name="T1" fmla="*/ 47 h 82"/>
                    <a:gd name="T2" fmla="*/ 54 w 389"/>
                    <a:gd name="T3" fmla="*/ 47 h 82"/>
                    <a:gd name="T4" fmla="*/ 49 w 389"/>
                    <a:gd name="T5" fmla="*/ 49 h 82"/>
                    <a:gd name="T6" fmla="*/ 47 w 389"/>
                    <a:gd name="T7" fmla="*/ 50 h 82"/>
                    <a:gd name="T8" fmla="*/ 42 w 389"/>
                    <a:gd name="T9" fmla="*/ 52 h 82"/>
                    <a:gd name="T10" fmla="*/ 0 w 389"/>
                    <a:gd name="T11" fmla="*/ 77 h 82"/>
                    <a:gd name="T12" fmla="*/ 68 w 389"/>
                    <a:gd name="T13" fmla="*/ 65 h 82"/>
                    <a:gd name="T14" fmla="*/ 76 w 389"/>
                    <a:gd name="T15" fmla="*/ 64 h 82"/>
                    <a:gd name="T16" fmla="*/ 186 w 389"/>
                    <a:gd name="T17" fmla="*/ 58 h 82"/>
                    <a:gd name="T18" fmla="*/ 389 w 389"/>
                    <a:gd name="T19" fmla="*/ 82 h 82"/>
                    <a:gd name="T20" fmla="*/ 60 w 389"/>
                    <a:gd name="T21" fmla="*/ 44 h 82"/>
                    <a:gd name="T22" fmla="*/ 55 w 389"/>
                    <a:gd name="T23" fmla="*/ 4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9" h="82">
                      <a:moveTo>
                        <a:pt x="55" y="47"/>
                      </a:moveTo>
                      <a:cubicBezTo>
                        <a:pt x="54" y="47"/>
                        <a:pt x="54" y="47"/>
                        <a:pt x="54" y="47"/>
                      </a:cubicBezTo>
                      <a:cubicBezTo>
                        <a:pt x="52" y="48"/>
                        <a:pt x="51" y="48"/>
                        <a:pt x="49" y="49"/>
                      </a:cubicBezTo>
                      <a:cubicBezTo>
                        <a:pt x="49" y="49"/>
                        <a:pt x="48" y="50"/>
                        <a:pt x="47" y="50"/>
                      </a:cubicBezTo>
                      <a:cubicBezTo>
                        <a:pt x="46" y="51"/>
                        <a:pt x="44" y="52"/>
                        <a:pt x="42" y="52"/>
                      </a:cubicBezTo>
                      <a:cubicBezTo>
                        <a:pt x="28" y="60"/>
                        <a:pt x="14" y="68"/>
                        <a:pt x="0" y="77"/>
                      </a:cubicBezTo>
                      <a:cubicBezTo>
                        <a:pt x="21" y="73"/>
                        <a:pt x="44" y="68"/>
                        <a:pt x="68" y="65"/>
                      </a:cubicBezTo>
                      <a:cubicBezTo>
                        <a:pt x="76" y="64"/>
                        <a:pt x="76" y="64"/>
                        <a:pt x="76" y="64"/>
                      </a:cubicBezTo>
                      <a:cubicBezTo>
                        <a:pt x="111" y="60"/>
                        <a:pt x="147" y="58"/>
                        <a:pt x="186" y="58"/>
                      </a:cubicBezTo>
                      <a:cubicBezTo>
                        <a:pt x="262" y="58"/>
                        <a:pt x="333" y="67"/>
                        <a:pt x="389" y="82"/>
                      </a:cubicBezTo>
                      <a:cubicBezTo>
                        <a:pt x="295" y="12"/>
                        <a:pt x="166" y="0"/>
                        <a:pt x="60" y="44"/>
                      </a:cubicBezTo>
                      <a:lnTo>
                        <a:pt x="55" y="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94" name="Freeform 224"/>
                <p:cNvSpPr>
                  <a:spLocks/>
                </p:cNvSpPr>
                <p:nvPr/>
              </p:nvSpPr>
              <p:spPr bwMode="auto">
                <a:xfrm>
                  <a:off x="4630347" y="4843145"/>
                  <a:ext cx="126908" cy="191093"/>
                </a:xfrm>
                <a:custGeom>
                  <a:avLst/>
                  <a:gdLst>
                    <a:gd name="T0" fmla="*/ 13 w 122"/>
                    <a:gd name="T1" fmla="*/ 177 h 184"/>
                    <a:gd name="T2" fmla="*/ 122 w 122"/>
                    <a:gd name="T3" fmla="*/ 3 h 184"/>
                    <a:gd name="T4" fmla="*/ 116 w 122"/>
                    <a:gd name="T5" fmla="*/ 0 h 184"/>
                    <a:gd name="T6" fmla="*/ 94 w 122"/>
                    <a:gd name="T7" fmla="*/ 30 h 184"/>
                    <a:gd name="T8" fmla="*/ 0 w 122"/>
                    <a:gd name="T9" fmla="*/ 180 h 184"/>
                    <a:gd name="T10" fmla="*/ 9 w 122"/>
                    <a:gd name="T11" fmla="*/ 184 h 184"/>
                    <a:gd name="T12" fmla="*/ 13 w 122"/>
                    <a:gd name="T13" fmla="*/ 177 h 184"/>
                  </a:gdLst>
                  <a:ahLst/>
                  <a:cxnLst>
                    <a:cxn ang="0">
                      <a:pos x="T0" y="T1"/>
                    </a:cxn>
                    <a:cxn ang="0">
                      <a:pos x="T2" y="T3"/>
                    </a:cxn>
                    <a:cxn ang="0">
                      <a:pos x="T4" y="T5"/>
                    </a:cxn>
                    <a:cxn ang="0">
                      <a:pos x="T6" y="T7"/>
                    </a:cxn>
                    <a:cxn ang="0">
                      <a:pos x="T8" y="T9"/>
                    </a:cxn>
                    <a:cxn ang="0">
                      <a:pos x="T10" y="T11"/>
                    </a:cxn>
                    <a:cxn ang="0">
                      <a:pos x="T12" y="T13"/>
                    </a:cxn>
                  </a:cxnLst>
                  <a:rect l="0" t="0" r="r" b="b"/>
                  <a:pathLst>
                    <a:path w="122" h="184">
                      <a:moveTo>
                        <a:pt x="13" y="177"/>
                      </a:moveTo>
                      <a:cubicBezTo>
                        <a:pt x="122" y="3"/>
                        <a:pt x="122" y="3"/>
                        <a:pt x="122" y="3"/>
                      </a:cubicBezTo>
                      <a:cubicBezTo>
                        <a:pt x="120" y="2"/>
                        <a:pt x="118" y="1"/>
                        <a:pt x="116" y="0"/>
                      </a:cubicBezTo>
                      <a:cubicBezTo>
                        <a:pt x="94" y="30"/>
                        <a:pt x="94" y="30"/>
                        <a:pt x="94" y="30"/>
                      </a:cubicBezTo>
                      <a:cubicBezTo>
                        <a:pt x="0" y="180"/>
                        <a:pt x="0" y="180"/>
                        <a:pt x="0" y="180"/>
                      </a:cubicBezTo>
                      <a:cubicBezTo>
                        <a:pt x="3" y="181"/>
                        <a:pt x="6" y="182"/>
                        <a:pt x="9" y="184"/>
                      </a:cubicBezTo>
                      <a:lnTo>
                        <a:pt x="13" y="17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395" name="Freeform 225"/>
                <p:cNvSpPr>
                  <a:spLocks/>
                </p:cNvSpPr>
                <p:nvPr/>
              </p:nvSpPr>
              <p:spPr bwMode="auto">
                <a:xfrm>
                  <a:off x="4530157" y="4838701"/>
                  <a:ext cx="218934" cy="305897"/>
                </a:xfrm>
                <a:custGeom>
                  <a:avLst/>
                  <a:gdLst>
                    <a:gd name="T0" fmla="*/ 211 w 211"/>
                    <a:gd name="T1" fmla="*/ 3 h 295"/>
                    <a:gd name="T2" fmla="*/ 205 w 211"/>
                    <a:gd name="T3" fmla="*/ 0 h 295"/>
                    <a:gd name="T4" fmla="*/ 74 w 211"/>
                    <a:gd name="T5" fmla="*/ 177 h 295"/>
                    <a:gd name="T6" fmla="*/ 42 w 211"/>
                    <a:gd name="T7" fmla="*/ 220 h 295"/>
                    <a:gd name="T8" fmla="*/ 38 w 211"/>
                    <a:gd name="T9" fmla="*/ 220 h 295"/>
                    <a:gd name="T10" fmla="*/ 0 w 211"/>
                    <a:gd name="T11" fmla="*/ 257 h 295"/>
                    <a:gd name="T12" fmla="*/ 38 w 211"/>
                    <a:gd name="T13" fmla="*/ 295 h 295"/>
                    <a:gd name="T14" fmla="*/ 75 w 211"/>
                    <a:gd name="T15" fmla="*/ 257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7"/>
                        <a:pt x="74" y="177"/>
                        <a:pt x="74" y="177"/>
                      </a:cubicBezTo>
                      <a:cubicBezTo>
                        <a:pt x="42" y="220"/>
                        <a:pt x="42" y="220"/>
                        <a:pt x="42" y="220"/>
                      </a:cubicBezTo>
                      <a:cubicBezTo>
                        <a:pt x="41" y="220"/>
                        <a:pt x="39" y="220"/>
                        <a:pt x="38" y="220"/>
                      </a:cubicBezTo>
                      <a:cubicBezTo>
                        <a:pt x="17" y="220"/>
                        <a:pt x="0" y="237"/>
                        <a:pt x="0" y="257"/>
                      </a:cubicBezTo>
                      <a:cubicBezTo>
                        <a:pt x="0" y="278"/>
                        <a:pt x="17" y="295"/>
                        <a:pt x="38" y="295"/>
                      </a:cubicBezTo>
                      <a:cubicBezTo>
                        <a:pt x="58" y="295"/>
                        <a:pt x="75" y="278"/>
                        <a:pt x="75" y="257"/>
                      </a:cubicBezTo>
                      <a:cubicBezTo>
                        <a:pt x="75" y="248"/>
                        <a:pt x="72" y="239"/>
                        <a:pt x="66" y="233"/>
                      </a:cubicBezTo>
                      <a:cubicBezTo>
                        <a:pt x="97" y="184"/>
                        <a:pt x="97" y="184"/>
                        <a:pt x="97" y="184"/>
                      </a:cubicBezTo>
                      <a:lnTo>
                        <a:pt x="211" y="3"/>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grpSp>
      </p:grpSp>
      <p:grpSp>
        <p:nvGrpSpPr>
          <p:cNvPr id="8" name="Group 7"/>
          <p:cNvGrpSpPr/>
          <p:nvPr/>
        </p:nvGrpSpPr>
        <p:grpSpPr>
          <a:xfrm>
            <a:off x="10425113" y="2211569"/>
            <a:ext cx="1538893" cy="2364076"/>
            <a:chOff x="10425113" y="2211569"/>
            <a:chExt cx="1538893" cy="2364076"/>
          </a:xfrm>
        </p:grpSpPr>
        <p:sp>
          <p:nvSpPr>
            <p:cNvPr id="258" name="Rectangle 257"/>
            <p:cNvSpPr/>
            <p:nvPr/>
          </p:nvSpPr>
          <p:spPr bwMode="auto">
            <a:xfrm>
              <a:off x="10428509" y="2211569"/>
              <a:ext cx="1535497" cy="18597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eaLnBrk="1" fontAlgn="base" latinLnBrk="0" hangingPunct="1">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MIGRATE</a:t>
              </a:r>
            </a:p>
          </p:txBody>
        </p:sp>
        <p:sp>
          <p:nvSpPr>
            <p:cNvPr id="265" name="Rectangle 264"/>
            <p:cNvSpPr/>
            <p:nvPr/>
          </p:nvSpPr>
          <p:spPr bwMode="auto">
            <a:xfrm>
              <a:off x="10425113" y="2421966"/>
              <a:ext cx="1538893" cy="185977"/>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eaLnBrk="1" fontAlgn="base" latinLnBrk="0" hangingPunct="1">
                <a:buClrTx/>
                <a:buSzTx/>
                <a:buFontTx/>
                <a:buNone/>
                <a:tabLst/>
                <a:defRPr/>
              </a:pPr>
              <a:r>
                <a:rPr kumimoji="0" lang="en-US" sz="105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DEPLOY</a:t>
              </a:r>
            </a:p>
          </p:txBody>
        </p:sp>
        <p:sp>
          <p:nvSpPr>
            <p:cNvPr id="425" name="Rectangle 424"/>
            <p:cNvSpPr/>
            <p:nvPr/>
          </p:nvSpPr>
          <p:spPr>
            <a:xfrm>
              <a:off x="10430242" y="2997501"/>
              <a:ext cx="1532939" cy="157814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781" tIns="146224" rIns="182781" bIns="146224" numCol="1" spcCol="0" rtlCol="0" fromWordArt="0" anchor="b" anchorCtr="0" forceAA="0" compatLnSpc="1">
              <a:prstTxWarp prst="textNoShape">
                <a:avLst/>
              </a:prstTxWarp>
              <a:noAutofit/>
            </a:bodyPr>
            <a:lstStyle/>
            <a:p>
              <a:pPr defTabSz="914363">
                <a:defRPr/>
              </a:pPr>
              <a:r>
                <a:rPr lang="en-US" sz="800" kern="0" dirty="0">
                  <a:latin typeface="Segoe UI"/>
                  <a:cs typeface="Segoe UI Semibold" panose="020B0702040204020203" pitchFamily="34" charset="0"/>
                </a:rPr>
                <a:t>Full Production Pilot Deployment &amp; Windows as a Service Preparations</a:t>
              </a:r>
            </a:p>
          </p:txBody>
        </p:sp>
        <p:sp>
          <p:nvSpPr>
            <p:cNvPr id="426" name="Rectangle 425"/>
            <p:cNvSpPr>
              <a:spLocks/>
            </p:cNvSpPr>
            <p:nvPr/>
          </p:nvSpPr>
          <p:spPr>
            <a:xfrm>
              <a:off x="10430740" y="2630941"/>
              <a:ext cx="1532441" cy="36655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781" tIns="146224" rIns="182781" bIns="146224" numCol="1" spcCol="0" rtlCol="0" fromWordArt="0" anchor="ctr" anchorCtr="0" forceAA="0" compatLnSpc="1">
              <a:prstTxWarp prst="textNoShape">
                <a:avLst/>
              </a:prstTxWarp>
              <a:noAutofit/>
            </a:bodyPr>
            <a:lstStyle/>
            <a:p>
              <a:pPr marL="0" marR="0" lvl="0" indent="0" defTabSz="914363" eaLnBrk="1" fontAlgn="auto" latinLnBrk="0" hangingPunct="1">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a:ea typeface="+mn-ea"/>
                  <a:cs typeface="Segoe UI Semibold" panose="020B0702040204020203" pitchFamily="34" charset="0"/>
                </a:rPr>
                <a:t>4 Weeks</a:t>
              </a:r>
            </a:p>
          </p:txBody>
        </p:sp>
        <p:grpSp>
          <p:nvGrpSpPr>
            <p:cNvPr id="427" name="Group 426"/>
            <p:cNvGrpSpPr/>
            <p:nvPr/>
          </p:nvGrpSpPr>
          <p:grpSpPr>
            <a:xfrm>
              <a:off x="10789968" y="3353593"/>
              <a:ext cx="862283" cy="610146"/>
              <a:chOff x="4276341" y="4734267"/>
              <a:chExt cx="602627" cy="410331"/>
            </a:xfrm>
          </p:grpSpPr>
          <p:sp>
            <p:nvSpPr>
              <p:cNvPr id="431" name="Freeform 315"/>
              <p:cNvSpPr>
                <a:spLocks/>
              </p:cNvSpPr>
              <p:nvPr/>
            </p:nvSpPr>
            <p:spPr bwMode="auto">
              <a:xfrm>
                <a:off x="4308254" y="4769819"/>
                <a:ext cx="534349" cy="296268"/>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4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8"/>
                      <a:pt x="239" y="235"/>
                      <a:pt x="287" y="244"/>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0"/>
                      <a:pt x="432" y="7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32" name="Freeform 316"/>
              <p:cNvSpPr>
                <a:spLocks/>
              </p:cNvSpPr>
              <p:nvPr/>
            </p:nvSpPr>
            <p:spPr bwMode="auto">
              <a:xfrm>
                <a:off x="4276341" y="4845367"/>
                <a:ext cx="38592" cy="41478"/>
              </a:xfrm>
              <a:custGeom>
                <a:avLst/>
                <a:gdLst>
                  <a:gd name="T0" fmla="*/ 0 w 52"/>
                  <a:gd name="T1" fmla="*/ 5 h 56"/>
                  <a:gd name="T2" fmla="*/ 46 w 52"/>
                  <a:gd name="T3" fmla="*/ 56 h 56"/>
                  <a:gd name="T4" fmla="*/ 52 w 52"/>
                  <a:gd name="T5" fmla="*/ 50 h 56"/>
                  <a:gd name="T6" fmla="*/ 7 w 52"/>
                  <a:gd name="T7" fmla="*/ 0 h 56"/>
                  <a:gd name="T8" fmla="*/ 0 w 52"/>
                  <a:gd name="T9" fmla="*/ 5 h 56"/>
                </a:gdLst>
                <a:ahLst/>
                <a:cxnLst>
                  <a:cxn ang="0">
                    <a:pos x="T0" y="T1"/>
                  </a:cxn>
                  <a:cxn ang="0">
                    <a:pos x="T2" y="T3"/>
                  </a:cxn>
                  <a:cxn ang="0">
                    <a:pos x="T4" y="T5"/>
                  </a:cxn>
                  <a:cxn ang="0">
                    <a:pos x="T6" y="T7"/>
                  </a:cxn>
                  <a:cxn ang="0">
                    <a:pos x="T8" y="T9"/>
                  </a:cxn>
                </a:cxnLst>
                <a:rect l="0" t="0" r="r" b="b"/>
                <a:pathLst>
                  <a:path w="52" h="56">
                    <a:moveTo>
                      <a:pt x="0" y="5"/>
                    </a:moveTo>
                    <a:lnTo>
                      <a:pt x="46" y="56"/>
                    </a:lnTo>
                    <a:lnTo>
                      <a:pt x="52" y="50"/>
                    </a:lnTo>
                    <a:lnTo>
                      <a:pt x="7" y="0"/>
                    </a:lnTo>
                    <a:lnTo>
                      <a:pt x="0" y="5"/>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33" name="Freeform 317"/>
              <p:cNvSpPr>
                <a:spLocks/>
              </p:cNvSpPr>
              <p:nvPr/>
            </p:nvSpPr>
            <p:spPr bwMode="auto">
              <a:xfrm>
                <a:off x="4364657" y="4783892"/>
                <a:ext cx="30428" cy="46662"/>
              </a:xfrm>
              <a:custGeom>
                <a:avLst/>
                <a:gdLst>
                  <a:gd name="T0" fmla="*/ 0 w 41"/>
                  <a:gd name="T1" fmla="*/ 4 h 63"/>
                  <a:gd name="T2" fmla="*/ 32 w 41"/>
                  <a:gd name="T3" fmla="*/ 63 h 63"/>
                  <a:gd name="T4" fmla="*/ 41 w 41"/>
                  <a:gd name="T5" fmla="*/ 59 h 63"/>
                  <a:gd name="T6" fmla="*/ 8 w 41"/>
                  <a:gd name="T7" fmla="*/ 0 h 63"/>
                  <a:gd name="T8" fmla="*/ 0 w 41"/>
                  <a:gd name="T9" fmla="*/ 4 h 63"/>
                </a:gdLst>
                <a:ahLst/>
                <a:cxnLst>
                  <a:cxn ang="0">
                    <a:pos x="T0" y="T1"/>
                  </a:cxn>
                  <a:cxn ang="0">
                    <a:pos x="T2" y="T3"/>
                  </a:cxn>
                  <a:cxn ang="0">
                    <a:pos x="T4" y="T5"/>
                  </a:cxn>
                  <a:cxn ang="0">
                    <a:pos x="T6" y="T7"/>
                  </a:cxn>
                  <a:cxn ang="0">
                    <a:pos x="T8" y="T9"/>
                  </a:cxn>
                </a:cxnLst>
                <a:rect l="0" t="0" r="r" b="b"/>
                <a:pathLst>
                  <a:path w="41" h="63">
                    <a:moveTo>
                      <a:pt x="0" y="4"/>
                    </a:moveTo>
                    <a:lnTo>
                      <a:pt x="32" y="63"/>
                    </a:lnTo>
                    <a:lnTo>
                      <a:pt x="41" y="59"/>
                    </a:lnTo>
                    <a:lnTo>
                      <a:pt x="8" y="0"/>
                    </a:lnTo>
                    <a:lnTo>
                      <a:pt x="0" y="4"/>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34" name="Freeform 318"/>
              <p:cNvSpPr>
                <a:spLocks/>
              </p:cNvSpPr>
              <p:nvPr/>
            </p:nvSpPr>
            <p:spPr bwMode="auto">
              <a:xfrm>
                <a:off x="4466332" y="4746858"/>
                <a:ext cx="18554" cy="49625"/>
              </a:xfrm>
              <a:custGeom>
                <a:avLst/>
                <a:gdLst>
                  <a:gd name="T0" fmla="*/ 0 w 25"/>
                  <a:gd name="T1" fmla="*/ 1 h 67"/>
                  <a:gd name="T2" fmla="*/ 17 w 25"/>
                  <a:gd name="T3" fmla="*/ 67 h 67"/>
                  <a:gd name="T4" fmla="*/ 25 w 25"/>
                  <a:gd name="T5" fmla="*/ 64 h 67"/>
                  <a:gd name="T6" fmla="*/ 9 w 25"/>
                  <a:gd name="T7" fmla="*/ 0 h 67"/>
                  <a:gd name="T8" fmla="*/ 0 w 25"/>
                  <a:gd name="T9" fmla="*/ 1 h 67"/>
                </a:gdLst>
                <a:ahLst/>
                <a:cxnLst>
                  <a:cxn ang="0">
                    <a:pos x="T0" y="T1"/>
                  </a:cxn>
                  <a:cxn ang="0">
                    <a:pos x="T2" y="T3"/>
                  </a:cxn>
                  <a:cxn ang="0">
                    <a:pos x="T4" y="T5"/>
                  </a:cxn>
                  <a:cxn ang="0">
                    <a:pos x="T6" y="T7"/>
                  </a:cxn>
                  <a:cxn ang="0">
                    <a:pos x="T8" y="T9"/>
                  </a:cxn>
                </a:cxnLst>
                <a:rect l="0" t="0" r="r" b="b"/>
                <a:pathLst>
                  <a:path w="25" h="67">
                    <a:moveTo>
                      <a:pt x="0" y="1"/>
                    </a:moveTo>
                    <a:lnTo>
                      <a:pt x="17" y="67"/>
                    </a:lnTo>
                    <a:lnTo>
                      <a:pt x="25" y="64"/>
                    </a:lnTo>
                    <a:lnTo>
                      <a:pt x="9" y="0"/>
                    </a:lnTo>
                    <a:lnTo>
                      <a:pt x="0" y="1"/>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35" name="Freeform 319"/>
              <p:cNvSpPr>
                <a:spLocks/>
              </p:cNvSpPr>
              <p:nvPr/>
            </p:nvSpPr>
            <p:spPr bwMode="auto">
              <a:xfrm>
                <a:off x="4574686" y="4734267"/>
                <a:ext cx="7422" cy="49625"/>
              </a:xfrm>
              <a:custGeom>
                <a:avLst/>
                <a:gdLst>
                  <a:gd name="T0" fmla="*/ 0 w 10"/>
                  <a:gd name="T1" fmla="*/ 67 h 67"/>
                  <a:gd name="T2" fmla="*/ 10 w 10"/>
                  <a:gd name="T3" fmla="*/ 67 h 67"/>
                  <a:gd name="T4" fmla="*/ 10 w 10"/>
                  <a:gd name="T5" fmla="*/ 0 h 67"/>
                  <a:gd name="T6" fmla="*/ 1 w 10"/>
                  <a:gd name="T7" fmla="*/ 0 h 67"/>
                  <a:gd name="T8" fmla="*/ 0 w 10"/>
                  <a:gd name="T9" fmla="*/ 67 h 67"/>
                </a:gdLst>
                <a:ahLst/>
                <a:cxnLst>
                  <a:cxn ang="0">
                    <a:pos x="T0" y="T1"/>
                  </a:cxn>
                  <a:cxn ang="0">
                    <a:pos x="T2" y="T3"/>
                  </a:cxn>
                  <a:cxn ang="0">
                    <a:pos x="T4" y="T5"/>
                  </a:cxn>
                  <a:cxn ang="0">
                    <a:pos x="T6" y="T7"/>
                  </a:cxn>
                  <a:cxn ang="0">
                    <a:pos x="T8" y="T9"/>
                  </a:cxn>
                </a:cxnLst>
                <a:rect l="0" t="0" r="r" b="b"/>
                <a:pathLst>
                  <a:path w="10" h="67">
                    <a:moveTo>
                      <a:pt x="0" y="67"/>
                    </a:moveTo>
                    <a:lnTo>
                      <a:pt x="10" y="67"/>
                    </a:lnTo>
                    <a:lnTo>
                      <a:pt x="10" y="0"/>
                    </a:lnTo>
                    <a:lnTo>
                      <a:pt x="1" y="0"/>
                    </a:lnTo>
                    <a:lnTo>
                      <a:pt x="0" y="67"/>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36" name="Freeform 320"/>
              <p:cNvSpPr>
                <a:spLocks/>
              </p:cNvSpPr>
              <p:nvPr/>
            </p:nvSpPr>
            <p:spPr bwMode="auto">
              <a:xfrm>
                <a:off x="4671166" y="4747599"/>
                <a:ext cx="18554" cy="49625"/>
              </a:xfrm>
              <a:custGeom>
                <a:avLst/>
                <a:gdLst>
                  <a:gd name="T0" fmla="*/ 0 w 25"/>
                  <a:gd name="T1" fmla="*/ 66 h 67"/>
                  <a:gd name="T2" fmla="*/ 8 w 25"/>
                  <a:gd name="T3" fmla="*/ 67 h 67"/>
                  <a:gd name="T4" fmla="*/ 25 w 25"/>
                  <a:gd name="T5" fmla="*/ 3 h 67"/>
                  <a:gd name="T6" fmla="*/ 17 w 25"/>
                  <a:gd name="T7" fmla="*/ 0 h 67"/>
                  <a:gd name="T8" fmla="*/ 0 w 25"/>
                  <a:gd name="T9" fmla="*/ 66 h 67"/>
                </a:gdLst>
                <a:ahLst/>
                <a:cxnLst>
                  <a:cxn ang="0">
                    <a:pos x="T0" y="T1"/>
                  </a:cxn>
                  <a:cxn ang="0">
                    <a:pos x="T2" y="T3"/>
                  </a:cxn>
                  <a:cxn ang="0">
                    <a:pos x="T4" y="T5"/>
                  </a:cxn>
                  <a:cxn ang="0">
                    <a:pos x="T6" y="T7"/>
                  </a:cxn>
                  <a:cxn ang="0">
                    <a:pos x="T8" y="T9"/>
                  </a:cxn>
                </a:cxnLst>
                <a:rect l="0" t="0" r="r" b="b"/>
                <a:pathLst>
                  <a:path w="25" h="67">
                    <a:moveTo>
                      <a:pt x="0" y="66"/>
                    </a:moveTo>
                    <a:lnTo>
                      <a:pt x="8" y="67"/>
                    </a:lnTo>
                    <a:lnTo>
                      <a:pt x="25" y="3"/>
                    </a:lnTo>
                    <a:lnTo>
                      <a:pt x="17" y="0"/>
                    </a:lnTo>
                    <a:lnTo>
                      <a:pt x="0" y="66"/>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37" name="Freeform 321"/>
              <p:cNvSpPr>
                <a:spLocks/>
              </p:cNvSpPr>
              <p:nvPr/>
            </p:nvSpPr>
            <p:spPr bwMode="auto">
              <a:xfrm>
                <a:off x="4760224" y="4786854"/>
                <a:ext cx="30428" cy="46662"/>
              </a:xfrm>
              <a:custGeom>
                <a:avLst/>
                <a:gdLst>
                  <a:gd name="T0" fmla="*/ 34 w 41"/>
                  <a:gd name="T1" fmla="*/ 0 h 63"/>
                  <a:gd name="T2" fmla="*/ 0 w 41"/>
                  <a:gd name="T3" fmla="*/ 59 h 63"/>
                  <a:gd name="T4" fmla="*/ 9 w 41"/>
                  <a:gd name="T5" fmla="*/ 63 h 63"/>
                  <a:gd name="T6" fmla="*/ 41 w 41"/>
                  <a:gd name="T7" fmla="*/ 5 h 63"/>
                  <a:gd name="T8" fmla="*/ 34 w 41"/>
                  <a:gd name="T9" fmla="*/ 0 h 63"/>
                </a:gdLst>
                <a:ahLst/>
                <a:cxnLst>
                  <a:cxn ang="0">
                    <a:pos x="T0" y="T1"/>
                  </a:cxn>
                  <a:cxn ang="0">
                    <a:pos x="T2" y="T3"/>
                  </a:cxn>
                  <a:cxn ang="0">
                    <a:pos x="T4" y="T5"/>
                  </a:cxn>
                  <a:cxn ang="0">
                    <a:pos x="T6" y="T7"/>
                  </a:cxn>
                  <a:cxn ang="0">
                    <a:pos x="T8" y="T9"/>
                  </a:cxn>
                </a:cxnLst>
                <a:rect l="0" t="0" r="r" b="b"/>
                <a:pathLst>
                  <a:path w="41" h="63">
                    <a:moveTo>
                      <a:pt x="34" y="0"/>
                    </a:moveTo>
                    <a:lnTo>
                      <a:pt x="0" y="59"/>
                    </a:lnTo>
                    <a:lnTo>
                      <a:pt x="9" y="63"/>
                    </a:lnTo>
                    <a:lnTo>
                      <a:pt x="41" y="5"/>
                    </a:lnTo>
                    <a:lnTo>
                      <a:pt x="34" y="0"/>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38" name="Freeform 322"/>
              <p:cNvSpPr>
                <a:spLocks/>
              </p:cNvSpPr>
              <p:nvPr/>
            </p:nvSpPr>
            <p:spPr bwMode="auto">
              <a:xfrm>
                <a:off x="4311964" y="4820185"/>
                <a:ext cx="26717" cy="32589"/>
              </a:xfrm>
              <a:custGeom>
                <a:avLst/>
                <a:gdLst>
                  <a:gd name="T0" fmla="*/ 0 w 36"/>
                  <a:gd name="T1" fmla="*/ 7 h 44"/>
                  <a:gd name="T2" fmla="*/ 28 w 36"/>
                  <a:gd name="T3" fmla="*/ 44 h 44"/>
                  <a:gd name="T4" fmla="*/ 36 w 36"/>
                  <a:gd name="T5" fmla="*/ 38 h 44"/>
                  <a:gd name="T6" fmla="*/ 8 w 36"/>
                  <a:gd name="T7" fmla="*/ 0 h 44"/>
                  <a:gd name="T8" fmla="*/ 0 w 36"/>
                  <a:gd name="T9" fmla="*/ 7 h 44"/>
                </a:gdLst>
                <a:ahLst/>
                <a:cxnLst>
                  <a:cxn ang="0">
                    <a:pos x="T0" y="T1"/>
                  </a:cxn>
                  <a:cxn ang="0">
                    <a:pos x="T2" y="T3"/>
                  </a:cxn>
                  <a:cxn ang="0">
                    <a:pos x="T4" y="T5"/>
                  </a:cxn>
                  <a:cxn ang="0">
                    <a:pos x="T6" y="T7"/>
                  </a:cxn>
                  <a:cxn ang="0">
                    <a:pos x="T8" y="T9"/>
                  </a:cxn>
                </a:cxnLst>
                <a:rect l="0" t="0" r="r" b="b"/>
                <a:pathLst>
                  <a:path w="36" h="44">
                    <a:moveTo>
                      <a:pt x="0" y="7"/>
                    </a:moveTo>
                    <a:lnTo>
                      <a:pt x="28" y="44"/>
                    </a:lnTo>
                    <a:lnTo>
                      <a:pt x="36" y="38"/>
                    </a:lnTo>
                    <a:lnTo>
                      <a:pt x="8" y="0"/>
                    </a:lnTo>
                    <a:lnTo>
                      <a:pt x="0" y="7"/>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39" name="Freeform 323"/>
              <p:cNvSpPr>
                <a:spLocks/>
              </p:cNvSpPr>
              <p:nvPr/>
            </p:nvSpPr>
            <p:spPr bwMode="auto">
              <a:xfrm>
                <a:off x="4294895" y="4833517"/>
                <a:ext cx="28202" cy="31108"/>
              </a:xfrm>
              <a:custGeom>
                <a:avLst/>
                <a:gdLst>
                  <a:gd name="T0" fmla="*/ 0 w 38"/>
                  <a:gd name="T1" fmla="*/ 6 h 42"/>
                  <a:gd name="T2" fmla="*/ 30 w 38"/>
                  <a:gd name="T3" fmla="*/ 42 h 42"/>
                  <a:gd name="T4" fmla="*/ 38 w 38"/>
                  <a:gd name="T5" fmla="*/ 37 h 42"/>
                  <a:gd name="T6" fmla="*/ 7 w 38"/>
                  <a:gd name="T7" fmla="*/ 0 h 42"/>
                  <a:gd name="T8" fmla="*/ 0 w 38"/>
                  <a:gd name="T9" fmla="*/ 6 h 42"/>
                </a:gdLst>
                <a:ahLst/>
                <a:cxnLst>
                  <a:cxn ang="0">
                    <a:pos x="T0" y="T1"/>
                  </a:cxn>
                  <a:cxn ang="0">
                    <a:pos x="T2" y="T3"/>
                  </a:cxn>
                  <a:cxn ang="0">
                    <a:pos x="T4" y="T5"/>
                  </a:cxn>
                  <a:cxn ang="0">
                    <a:pos x="T6" y="T7"/>
                  </a:cxn>
                  <a:cxn ang="0">
                    <a:pos x="T8" y="T9"/>
                  </a:cxn>
                </a:cxnLst>
                <a:rect l="0" t="0" r="r" b="b"/>
                <a:pathLst>
                  <a:path w="38" h="42">
                    <a:moveTo>
                      <a:pt x="0" y="6"/>
                    </a:moveTo>
                    <a:lnTo>
                      <a:pt x="30" y="42"/>
                    </a:lnTo>
                    <a:lnTo>
                      <a:pt x="38" y="37"/>
                    </a:lnTo>
                    <a:lnTo>
                      <a:pt x="7" y="0"/>
                    </a:lnTo>
                    <a:lnTo>
                      <a:pt x="0" y="6"/>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40" name="Freeform 324"/>
              <p:cNvSpPr>
                <a:spLocks/>
              </p:cNvSpPr>
              <p:nvPr/>
            </p:nvSpPr>
            <p:spPr bwMode="auto">
              <a:xfrm>
                <a:off x="4329034" y="4809074"/>
                <a:ext cx="25975" cy="31849"/>
              </a:xfrm>
              <a:custGeom>
                <a:avLst/>
                <a:gdLst>
                  <a:gd name="T0" fmla="*/ 0 w 35"/>
                  <a:gd name="T1" fmla="*/ 5 h 43"/>
                  <a:gd name="T2" fmla="*/ 27 w 35"/>
                  <a:gd name="T3" fmla="*/ 43 h 43"/>
                  <a:gd name="T4" fmla="*/ 35 w 35"/>
                  <a:gd name="T5" fmla="*/ 38 h 43"/>
                  <a:gd name="T6" fmla="*/ 9 w 35"/>
                  <a:gd name="T7" fmla="*/ 0 h 43"/>
                  <a:gd name="T8" fmla="*/ 0 w 35"/>
                  <a:gd name="T9" fmla="*/ 5 h 43"/>
                </a:gdLst>
                <a:ahLst/>
                <a:cxnLst>
                  <a:cxn ang="0">
                    <a:pos x="T0" y="T1"/>
                  </a:cxn>
                  <a:cxn ang="0">
                    <a:pos x="T2" y="T3"/>
                  </a:cxn>
                  <a:cxn ang="0">
                    <a:pos x="T4" y="T5"/>
                  </a:cxn>
                  <a:cxn ang="0">
                    <a:pos x="T6" y="T7"/>
                  </a:cxn>
                  <a:cxn ang="0">
                    <a:pos x="T8" y="T9"/>
                  </a:cxn>
                </a:cxnLst>
                <a:rect l="0" t="0" r="r" b="b"/>
                <a:pathLst>
                  <a:path w="35" h="43">
                    <a:moveTo>
                      <a:pt x="0" y="5"/>
                    </a:moveTo>
                    <a:lnTo>
                      <a:pt x="27" y="43"/>
                    </a:lnTo>
                    <a:lnTo>
                      <a:pt x="35" y="38"/>
                    </a:lnTo>
                    <a:lnTo>
                      <a:pt x="9" y="0"/>
                    </a:lnTo>
                    <a:lnTo>
                      <a:pt x="0" y="5"/>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41" name="Freeform 325"/>
              <p:cNvSpPr>
                <a:spLocks/>
              </p:cNvSpPr>
              <p:nvPr/>
            </p:nvSpPr>
            <p:spPr bwMode="auto">
              <a:xfrm>
                <a:off x="4348330" y="4797224"/>
                <a:ext cx="23749" cy="33330"/>
              </a:xfrm>
              <a:custGeom>
                <a:avLst/>
                <a:gdLst>
                  <a:gd name="T0" fmla="*/ 0 w 32"/>
                  <a:gd name="T1" fmla="*/ 6 h 45"/>
                  <a:gd name="T2" fmla="*/ 23 w 32"/>
                  <a:gd name="T3" fmla="*/ 45 h 45"/>
                  <a:gd name="T4" fmla="*/ 32 w 32"/>
                  <a:gd name="T5" fmla="*/ 41 h 45"/>
                  <a:gd name="T6" fmla="*/ 8 w 32"/>
                  <a:gd name="T7" fmla="*/ 0 h 45"/>
                  <a:gd name="T8" fmla="*/ 0 w 32"/>
                  <a:gd name="T9" fmla="*/ 6 h 45"/>
                </a:gdLst>
                <a:ahLst/>
                <a:cxnLst>
                  <a:cxn ang="0">
                    <a:pos x="T0" y="T1"/>
                  </a:cxn>
                  <a:cxn ang="0">
                    <a:pos x="T2" y="T3"/>
                  </a:cxn>
                  <a:cxn ang="0">
                    <a:pos x="T4" y="T5"/>
                  </a:cxn>
                  <a:cxn ang="0">
                    <a:pos x="T6" y="T7"/>
                  </a:cxn>
                  <a:cxn ang="0">
                    <a:pos x="T8" y="T9"/>
                  </a:cxn>
                </a:cxnLst>
                <a:rect l="0" t="0" r="r" b="b"/>
                <a:pathLst>
                  <a:path w="32" h="45">
                    <a:moveTo>
                      <a:pt x="0" y="6"/>
                    </a:moveTo>
                    <a:lnTo>
                      <a:pt x="23" y="45"/>
                    </a:lnTo>
                    <a:lnTo>
                      <a:pt x="32" y="41"/>
                    </a:lnTo>
                    <a:lnTo>
                      <a:pt x="8" y="0"/>
                    </a:lnTo>
                    <a:lnTo>
                      <a:pt x="0" y="6"/>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42" name="Freeform 326"/>
              <p:cNvSpPr>
                <a:spLocks/>
              </p:cNvSpPr>
              <p:nvPr/>
            </p:nvSpPr>
            <p:spPr bwMode="auto">
              <a:xfrm>
                <a:off x="4385438" y="4777966"/>
                <a:ext cx="21522" cy="34071"/>
              </a:xfrm>
              <a:custGeom>
                <a:avLst/>
                <a:gdLst>
                  <a:gd name="T0" fmla="*/ 0 w 29"/>
                  <a:gd name="T1" fmla="*/ 4 h 46"/>
                  <a:gd name="T2" fmla="*/ 21 w 29"/>
                  <a:gd name="T3" fmla="*/ 46 h 46"/>
                  <a:gd name="T4" fmla="*/ 29 w 29"/>
                  <a:gd name="T5" fmla="*/ 42 h 46"/>
                  <a:gd name="T6" fmla="*/ 10 w 29"/>
                  <a:gd name="T7" fmla="*/ 0 h 46"/>
                  <a:gd name="T8" fmla="*/ 0 w 29"/>
                  <a:gd name="T9" fmla="*/ 4 h 46"/>
                </a:gdLst>
                <a:ahLst/>
                <a:cxnLst>
                  <a:cxn ang="0">
                    <a:pos x="T0" y="T1"/>
                  </a:cxn>
                  <a:cxn ang="0">
                    <a:pos x="T2" y="T3"/>
                  </a:cxn>
                  <a:cxn ang="0">
                    <a:pos x="T4" y="T5"/>
                  </a:cxn>
                  <a:cxn ang="0">
                    <a:pos x="T6" y="T7"/>
                  </a:cxn>
                  <a:cxn ang="0">
                    <a:pos x="T8" y="T9"/>
                  </a:cxn>
                </a:cxnLst>
                <a:rect l="0" t="0" r="r" b="b"/>
                <a:pathLst>
                  <a:path w="29" h="46">
                    <a:moveTo>
                      <a:pt x="0" y="4"/>
                    </a:moveTo>
                    <a:lnTo>
                      <a:pt x="21" y="46"/>
                    </a:lnTo>
                    <a:lnTo>
                      <a:pt x="29" y="42"/>
                    </a:lnTo>
                    <a:lnTo>
                      <a:pt x="10" y="0"/>
                    </a:lnTo>
                    <a:lnTo>
                      <a:pt x="0" y="4"/>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43" name="Freeform 327"/>
              <p:cNvSpPr>
                <a:spLocks/>
              </p:cNvSpPr>
              <p:nvPr/>
            </p:nvSpPr>
            <p:spPr bwMode="auto">
              <a:xfrm>
                <a:off x="4405475" y="4769819"/>
                <a:ext cx="20780" cy="34071"/>
              </a:xfrm>
              <a:custGeom>
                <a:avLst/>
                <a:gdLst>
                  <a:gd name="T0" fmla="*/ 0 w 28"/>
                  <a:gd name="T1" fmla="*/ 2 h 46"/>
                  <a:gd name="T2" fmla="*/ 18 w 28"/>
                  <a:gd name="T3" fmla="*/ 46 h 46"/>
                  <a:gd name="T4" fmla="*/ 28 w 28"/>
                  <a:gd name="T5" fmla="*/ 43 h 46"/>
                  <a:gd name="T6" fmla="*/ 9 w 28"/>
                  <a:gd name="T7" fmla="*/ 0 h 46"/>
                  <a:gd name="T8" fmla="*/ 0 w 28"/>
                  <a:gd name="T9" fmla="*/ 2 h 46"/>
                </a:gdLst>
                <a:ahLst/>
                <a:cxnLst>
                  <a:cxn ang="0">
                    <a:pos x="T0" y="T1"/>
                  </a:cxn>
                  <a:cxn ang="0">
                    <a:pos x="T2" y="T3"/>
                  </a:cxn>
                  <a:cxn ang="0">
                    <a:pos x="T4" y="T5"/>
                  </a:cxn>
                  <a:cxn ang="0">
                    <a:pos x="T6" y="T7"/>
                  </a:cxn>
                  <a:cxn ang="0">
                    <a:pos x="T8" y="T9"/>
                  </a:cxn>
                </a:cxnLst>
                <a:rect l="0" t="0" r="r" b="b"/>
                <a:pathLst>
                  <a:path w="28" h="46">
                    <a:moveTo>
                      <a:pt x="0" y="2"/>
                    </a:moveTo>
                    <a:lnTo>
                      <a:pt x="18" y="46"/>
                    </a:lnTo>
                    <a:lnTo>
                      <a:pt x="28" y="43"/>
                    </a:lnTo>
                    <a:lnTo>
                      <a:pt x="9" y="0"/>
                    </a:lnTo>
                    <a:lnTo>
                      <a:pt x="0" y="2"/>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44" name="Freeform 328"/>
              <p:cNvSpPr>
                <a:spLocks/>
              </p:cNvSpPr>
              <p:nvPr/>
            </p:nvSpPr>
            <p:spPr bwMode="auto">
              <a:xfrm>
                <a:off x="4426256" y="4760931"/>
                <a:ext cx="18554" cy="35552"/>
              </a:xfrm>
              <a:custGeom>
                <a:avLst/>
                <a:gdLst>
                  <a:gd name="T0" fmla="*/ 0 w 25"/>
                  <a:gd name="T1" fmla="*/ 5 h 48"/>
                  <a:gd name="T2" fmla="*/ 15 w 25"/>
                  <a:gd name="T3" fmla="*/ 48 h 48"/>
                  <a:gd name="T4" fmla="*/ 25 w 25"/>
                  <a:gd name="T5" fmla="*/ 45 h 48"/>
                  <a:gd name="T6" fmla="*/ 8 w 25"/>
                  <a:gd name="T7" fmla="*/ 0 h 48"/>
                  <a:gd name="T8" fmla="*/ 0 w 25"/>
                  <a:gd name="T9" fmla="*/ 5 h 48"/>
                </a:gdLst>
                <a:ahLst/>
                <a:cxnLst>
                  <a:cxn ang="0">
                    <a:pos x="T0" y="T1"/>
                  </a:cxn>
                  <a:cxn ang="0">
                    <a:pos x="T2" y="T3"/>
                  </a:cxn>
                  <a:cxn ang="0">
                    <a:pos x="T4" y="T5"/>
                  </a:cxn>
                  <a:cxn ang="0">
                    <a:pos x="T6" y="T7"/>
                  </a:cxn>
                  <a:cxn ang="0">
                    <a:pos x="T8" y="T9"/>
                  </a:cxn>
                </a:cxnLst>
                <a:rect l="0" t="0" r="r" b="b"/>
                <a:pathLst>
                  <a:path w="25" h="48">
                    <a:moveTo>
                      <a:pt x="0" y="5"/>
                    </a:moveTo>
                    <a:lnTo>
                      <a:pt x="15" y="48"/>
                    </a:lnTo>
                    <a:lnTo>
                      <a:pt x="25" y="45"/>
                    </a:lnTo>
                    <a:lnTo>
                      <a:pt x="8" y="0"/>
                    </a:lnTo>
                    <a:lnTo>
                      <a:pt x="0" y="5"/>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45" name="Freeform 329"/>
              <p:cNvSpPr>
                <a:spLocks/>
              </p:cNvSpPr>
              <p:nvPr/>
            </p:nvSpPr>
            <p:spPr bwMode="auto">
              <a:xfrm>
                <a:off x="4447036" y="4755006"/>
                <a:ext cx="16327" cy="35552"/>
              </a:xfrm>
              <a:custGeom>
                <a:avLst/>
                <a:gdLst>
                  <a:gd name="T0" fmla="*/ 0 w 22"/>
                  <a:gd name="T1" fmla="*/ 3 h 48"/>
                  <a:gd name="T2" fmla="*/ 12 w 22"/>
                  <a:gd name="T3" fmla="*/ 48 h 48"/>
                  <a:gd name="T4" fmla="*/ 22 w 22"/>
                  <a:gd name="T5" fmla="*/ 45 h 48"/>
                  <a:gd name="T6" fmla="*/ 8 w 22"/>
                  <a:gd name="T7" fmla="*/ 0 h 48"/>
                  <a:gd name="T8" fmla="*/ 0 w 22"/>
                  <a:gd name="T9" fmla="*/ 3 h 48"/>
                </a:gdLst>
                <a:ahLst/>
                <a:cxnLst>
                  <a:cxn ang="0">
                    <a:pos x="T0" y="T1"/>
                  </a:cxn>
                  <a:cxn ang="0">
                    <a:pos x="T2" y="T3"/>
                  </a:cxn>
                  <a:cxn ang="0">
                    <a:pos x="T4" y="T5"/>
                  </a:cxn>
                  <a:cxn ang="0">
                    <a:pos x="T6" y="T7"/>
                  </a:cxn>
                  <a:cxn ang="0">
                    <a:pos x="T8" y="T9"/>
                  </a:cxn>
                </a:cxnLst>
                <a:rect l="0" t="0" r="r" b="b"/>
                <a:pathLst>
                  <a:path w="22" h="48">
                    <a:moveTo>
                      <a:pt x="0" y="3"/>
                    </a:moveTo>
                    <a:lnTo>
                      <a:pt x="12" y="48"/>
                    </a:lnTo>
                    <a:lnTo>
                      <a:pt x="22" y="45"/>
                    </a:lnTo>
                    <a:lnTo>
                      <a:pt x="8" y="0"/>
                    </a:lnTo>
                    <a:lnTo>
                      <a:pt x="0" y="3"/>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46" name="Freeform 330"/>
              <p:cNvSpPr>
                <a:spLocks/>
              </p:cNvSpPr>
              <p:nvPr/>
            </p:nvSpPr>
            <p:spPr bwMode="auto">
              <a:xfrm>
                <a:off x="4488596" y="4745377"/>
                <a:ext cx="14101" cy="35552"/>
              </a:xfrm>
              <a:custGeom>
                <a:avLst/>
                <a:gdLst>
                  <a:gd name="T0" fmla="*/ 0 w 19"/>
                  <a:gd name="T1" fmla="*/ 2 h 48"/>
                  <a:gd name="T2" fmla="*/ 9 w 19"/>
                  <a:gd name="T3" fmla="*/ 48 h 48"/>
                  <a:gd name="T4" fmla="*/ 19 w 19"/>
                  <a:gd name="T5" fmla="*/ 45 h 48"/>
                  <a:gd name="T6" fmla="*/ 9 w 19"/>
                  <a:gd name="T7" fmla="*/ 0 h 48"/>
                  <a:gd name="T8" fmla="*/ 0 w 19"/>
                  <a:gd name="T9" fmla="*/ 2 h 48"/>
                </a:gdLst>
                <a:ahLst/>
                <a:cxnLst>
                  <a:cxn ang="0">
                    <a:pos x="T0" y="T1"/>
                  </a:cxn>
                  <a:cxn ang="0">
                    <a:pos x="T2" y="T3"/>
                  </a:cxn>
                  <a:cxn ang="0">
                    <a:pos x="T4" y="T5"/>
                  </a:cxn>
                  <a:cxn ang="0">
                    <a:pos x="T6" y="T7"/>
                  </a:cxn>
                  <a:cxn ang="0">
                    <a:pos x="T8" y="T9"/>
                  </a:cxn>
                </a:cxnLst>
                <a:rect l="0" t="0" r="r" b="b"/>
                <a:pathLst>
                  <a:path w="19" h="48">
                    <a:moveTo>
                      <a:pt x="0" y="2"/>
                    </a:moveTo>
                    <a:lnTo>
                      <a:pt x="9" y="48"/>
                    </a:lnTo>
                    <a:lnTo>
                      <a:pt x="19" y="45"/>
                    </a:lnTo>
                    <a:lnTo>
                      <a:pt x="9" y="0"/>
                    </a:lnTo>
                    <a:lnTo>
                      <a:pt x="0" y="2"/>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47" name="Freeform 331"/>
              <p:cNvSpPr>
                <a:spLocks/>
              </p:cNvSpPr>
              <p:nvPr/>
            </p:nvSpPr>
            <p:spPr bwMode="auto">
              <a:xfrm>
                <a:off x="4510119" y="4741674"/>
                <a:ext cx="12616" cy="34812"/>
              </a:xfrm>
              <a:custGeom>
                <a:avLst/>
                <a:gdLst>
                  <a:gd name="T0" fmla="*/ 0 w 17"/>
                  <a:gd name="T1" fmla="*/ 1 h 47"/>
                  <a:gd name="T2" fmla="*/ 6 w 17"/>
                  <a:gd name="T3" fmla="*/ 47 h 47"/>
                  <a:gd name="T4" fmla="*/ 17 w 17"/>
                  <a:gd name="T5" fmla="*/ 46 h 47"/>
                  <a:gd name="T6" fmla="*/ 10 w 17"/>
                  <a:gd name="T7" fmla="*/ 0 h 47"/>
                  <a:gd name="T8" fmla="*/ 0 w 17"/>
                  <a:gd name="T9" fmla="*/ 1 h 47"/>
                </a:gdLst>
                <a:ahLst/>
                <a:cxnLst>
                  <a:cxn ang="0">
                    <a:pos x="T0" y="T1"/>
                  </a:cxn>
                  <a:cxn ang="0">
                    <a:pos x="T2" y="T3"/>
                  </a:cxn>
                  <a:cxn ang="0">
                    <a:pos x="T4" y="T5"/>
                  </a:cxn>
                  <a:cxn ang="0">
                    <a:pos x="T6" y="T7"/>
                  </a:cxn>
                  <a:cxn ang="0">
                    <a:pos x="T8" y="T9"/>
                  </a:cxn>
                </a:cxnLst>
                <a:rect l="0" t="0" r="r" b="b"/>
                <a:pathLst>
                  <a:path w="17" h="47">
                    <a:moveTo>
                      <a:pt x="0" y="1"/>
                    </a:moveTo>
                    <a:lnTo>
                      <a:pt x="6" y="47"/>
                    </a:lnTo>
                    <a:lnTo>
                      <a:pt x="17" y="46"/>
                    </a:lnTo>
                    <a:lnTo>
                      <a:pt x="10" y="0"/>
                    </a:lnTo>
                    <a:lnTo>
                      <a:pt x="0" y="1"/>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48" name="Freeform 332"/>
              <p:cNvSpPr>
                <a:spLocks/>
              </p:cNvSpPr>
              <p:nvPr/>
            </p:nvSpPr>
            <p:spPr bwMode="auto">
              <a:xfrm>
                <a:off x="4530899" y="4739451"/>
                <a:ext cx="11132" cy="35552"/>
              </a:xfrm>
              <a:custGeom>
                <a:avLst/>
                <a:gdLst>
                  <a:gd name="T0" fmla="*/ 0 w 15"/>
                  <a:gd name="T1" fmla="*/ 1 h 48"/>
                  <a:gd name="T2" fmla="*/ 6 w 15"/>
                  <a:gd name="T3" fmla="*/ 48 h 48"/>
                  <a:gd name="T4" fmla="*/ 15 w 15"/>
                  <a:gd name="T5" fmla="*/ 46 h 48"/>
                  <a:gd name="T6" fmla="*/ 11 w 15"/>
                  <a:gd name="T7" fmla="*/ 0 h 48"/>
                  <a:gd name="T8" fmla="*/ 0 w 15"/>
                  <a:gd name="T9" fmla="*/ 1 h 48"/>
                </a:gdLst>
                <a:ahLst/>
                <a:cxnLst>
                  <a:cxn ang="0">
                    <a:pos x="T0" y="T1"/>
                  </a:cxn>
                  <a:cxn ang="0">
                    <a:pos x="T2" y="T3"/>
                  </a:cxn>
                  <a:cxn ang="0">
                    <a:pos x="T4" y="T5"/>
                  </a:cxn>
                  <a:cxn ang="0">
                    <a:pos x="T6" y="T7"/>
                  </a:cxn>
                  <a:cxn ang="0">
                    <a:pos x="T8" y="T9"/>
                  </a:cxn>
                </a:cxnLst>
                <a:rect l="0" t="0" r="r" b="b"/>
                <a:pathLst>
                  <a:path w="15" h="48">
                    <a:moveTo>
                      <a:pt x="0" y="1"/>
                    </a:moveTo>
                    <a:lnTo>
                      <a:pt x="6" y="48"/>
                    </a:lnTo>
                    <a:lnTo>
                      <a:pt x="15" y="46"/>
                    </a:lnTo>
                    <a:lnTo>
                      <a:pt x="11" y="0"/>
                    </a:lnTo>
                    <a:lnTo>
                      <a:pt x="0" y="1"/>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49" name="Freeform 333"/>
              <p:cNvSpPr>
                <a:spLocks/>
              </p:cNvSpPr>
              <p:nvPr/>
            </p:nvSpPr>
            <p:spPr bwMode="auto">
              <a:xfrm>
                <a:off x="4552421" y="4738711"/>
                <a:ext cx="9648" cy="34812"/>
              </a:xfrm>
              <a:custGeom>
                <a:avLst/>
                <a:gdLst>
                  <a:gd name="T0" fmla="*/ 0 w 13"/>
                  <a:gd name="T1" fmla="*/ 0 h 47"/>
                  <a:gd name="T2" fmla="*/ 3 w 13"/>
                  <a:gd name="T3" fmla="*/ 47 h 47"/>
                  <a:gd name="T4" fmla="*/ 13 w 13"/>
                  <a:gd name="T5" fmla="*/ 46 h 47"/>
                  <a:gd name="T6" fmla="*/ 10 w 13"/>
                  <a:gd name="T7" fmla="*/ 0 h 47"/>
                  <a:gd name="T8" fmla="*/ 0 w 13"/>
                  <a:gd name="T9" fmla="*/ 0 h 47"/>
                </a:gdLst>
                <a:ahLst/>
                <a:cxnLst>
                  <a:cxn ang="0">
                    <a:pos x="T0" y="T1"/>
                  </a:cxn>
                  <a:cxn ang="0">
                    <a:pos x="T2" y="T3"/>
                  </a:cxn>
                  <a:cxn ang="0">
                    <a:pos x="T4" y="T5"/>
                  </a:cxn>
                  <a:cxn ang="0">
                    <a:pos x="T6" y="T7"/>
                  </a:cxn>
                  <a:cxn ang="0">
                    <a:pos x="T8" y="T9"/>
                  </a:cxn>
                </a:cxnLst>
                <a:rect l="0" t="0" r="r" b="b"/>
                <a:pathLst>
                  <a:path w="13" h="47">
                    <a:moveTo>
                      <a:pt x="0" y="0"/>
                    </a:moveTo>
                    <a:lnTo>
                      <a:pt x="3" y="47"/>
                    </a:lnTo>
                    <a:lnTo>
                      <a:pt x="13" y="46"/>
                    </a:lnTo>
                    <a:lnTo>
                      <a:pt x="10" y="0"/>
                    </a:lnTo>
                    <a:lnTo>
                      <a:pt x="0" y="0"/>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50" name="Freeform 334"/>
              <p:cNvSpPr>
                <a:spLocks/>
              </p:cNvSpPr>
              <p:nvPr/>
            </p:nvSpPr>
            <p:spPr bwMode="auto">
              <a:xfrm>
                <a:off x="4593982" y="4738711"/>
                <a:ext cx="9648" cy="34812"/>
              </a:xfrm>
              <a:custGeom>
                <a:avLst/>
                <a:gdLst>
                  <a:gd name="T0" fmla="*/ 0 w 13"/>
                  <a:gd name="T1" fmla="*/ 47 h 47"/>
                  <a:gd name="T2" fmla="*/ 10 w 13"/>
                  <a:gd name="T3" fmla="*/ 47 h 47"/>
                  <a:gd name="T4" fmla="*/ 13 w 13"/>
                  <a:gd name="T5" fmla="*/ 1 h 47"/>
                  <a:gd name="T6" fmla="*/ 3 w 13"/>
                  <a:gd name="T7" fmla="*/ 0 h 47"/>
                  <a:gd name="T8" fmla="*/ 0 w 13"/>
                  <a:gd name="T9" fmla="*/ 47 h 47"/>
                </a:gdLst>
                <a:ahLst/>
                <a:cxnLst>
                  <a:cxn ang="0">
                    <a:pos x="T0" y="T1"/>
                  </a:cxn>
                  <a:cxn ang="0">
                    <a:pos x="T2" y="T3"/>
                  </a:cxn>
                  <a:cxn ang="0">
                    <a:pos x="T4" y="T5"/>
                  </a:cxn>
                  <a:cxn ang="0">
                    <a:pos x="T6" y="T7"/>
                  </a:cxn>
                  <a:cxn ang="0">
                    <a:pos x="T8" y="T9"/>
                  </a:cxn>
                </a:cxnLst>
                <a:rect l="0" t="0" r="r" b="b"/>
                <a:pathLst>
                  <a:path w="13" h="47">
                    <a:moveTo>
                      <a:pt x="0" y="47"/>
                    </a:moveTo>
                    <a:lnTo>
                      <a:pt x="10" y="47"/>
                    </a:lnTo>
                    <a:lnTo>
                      <a:pt x="13" y="1"/>
                    </a:lnTo>
                    <a:lnTo>
                      <a:pt x="3" y="0"/>
                    </a:lnTo>
                    <a:lnTo>
                      <a:pt x="0" y="47"/>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51" name="Freeform 335"/>
              <p:cNvSpPr>
                <a:spLocks/>
              </p:cNvSpPr>
              <p:nvPr/>
            </p:nvSpPr>
            <p:spPr bwMode="auto">
              <a:xfrm>
                <a:off x="4614020" y="4740192"/>
                <a:ext cx="11132" cy="35552"/>
              </a:xfrm>
              <a:custGeom>
                <a:avLst/>
                <a:gdLst>
                  <a:gd name="T0" fmla="*/ 0 w 15"/>
                  <a:gd name="T1" fmla="*/ 47 h 48"/>
                  <a:gd name="T2" fmla="*/ 10 w 15"/>
                  <a:gd name="T3" fmla="*/ 48 h 48"/>
                  <a:gd name="T4" fmla="*/ 15 w 15"/>
                  <a:gd name="T5" fmla="*/ 0 h 48"/>
                  <a:gd name="T6" fmla="*/ 6 w 15"/>
                  <a:gd name="T7" fmla="*/ 0 h 48"/>
                  <a:gd name="T8" fmla="*/ 0 w 15"/>
                  <a:gd name="T9" fmla="*/ 47 h 48"/>
                </a:gdLst>
                <a:ahLst/>
                <a:cxnLst>
                  <a:cxn ang="0">
                    <a:pos x="T0" y="T1"/>
                  </a:cxn>
                  <a:cxn ang="0">
                    <a:pos x="T2" y="T3"/>
                  </a:cxn>
                  <a:cxn ang="0">
                    <a:pos x="T4" y="T5"/>
                  </a:cxn>
                  <a:cxn ang="0">
                    <a:pos x="T6" y="T7"/>
                  </a:cxn>
                  <a:cxn ang="0">
                    <a:pos x="T8" y="T9"/>
                  </a:cxn>
                </a:cxnLst>
                <a:rect l="0" t="0" r="r" b="b"/>
                <a:pathLst>
                  <a:path w="15" h="48">
                    <a:moveTo>
                      <a:pt x="0" y="47"/>
                    </a:moveTo>
                    <a:lnTo>
                      <a:pt x="10" y="48"/>
                    </a:lnTo>
                    <a:lnTo>
                      <a:pt x="15" y="0"/>
                    </a:lnTo>
                    <a:lnTo>
                      <a:pt x="6" y="0"/>
                    </a:lnTo>
                    <a:lnTo>
                      <a:pt x="0" y="47"/>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52" name="Freeform 336"/>
              <p:cNvSpPr>
                <a:spLocks/>
              </p:cNvSpPr>
              <p:nvPr/>
            </p:nvSpPr>
            <p:spPr bwMode="auto">
              <a:xfrm>
                <a:off x="4634058" y="4742414"/>
                <a:ext cx="13359" cy="35552"/>
              </a:xfrm>
              <a:custGeom>
                <a:avLst/>
                <a:gdLst>
                  <a:gd name="T0" fmla="*/ 0 w 18"/>
                  <a:gd name="T1" fmla="*/ 46 h 48"/>
                  <a:gd name="T2" fmla="*/ 9 w 18"/>
                  <a:gd name="T3" fmla="*/ 48 h 48"/>
                  <a:gd name="T4" fmla="*/ 18 w 18"/>
                  <a:gd name="T5" fmla="*/ 2 h 48"/>
                  <a:gd name="T6" fmla="*/ 8 w 18"/>
                  <a:gd name="T7" fmla="*/ 0 h 48"/>
                  <a:gd name="T8" fmla="*/ 0 w 18"/>
                  <a:gd name="T9" fmla="*/ 46 h 48"/>
                </a:gdLst>
                <a:ahLst/>
                <a:cxnLst>
                  <a:cxn ang="0">
                    <a:pos x="T0" y="T1"/>
                  </a:cxn>
                  <a:cxn ang="0">
                    <a:pos x="T2" y="T3"/>
                  </a:cxn>
                  <a:cxn ang="0">
                    <a:pos x="T4" y="T5"/>
                  </a:cxn>
                  <a:cxn ang="0">
                    <a:pos x="T6" y="T7"/>
                  </a:cxn>
                  <a:cxn ang="0">
                    <a:pos x="T8" y="T9"/>
                  </a:cxn>
                </a:cxnLst>
                <a:rect l="0" t="0" r="r" b="b"/>
                <a:pathLst>
                  <a:path w="18" h="48">
                    <a:moveTo>
                      <a:pt x="0" y="46"/>
                    </a:moveTo>
                    <a:lnTo>
                      <a:pt x="9" y="48"/>
                    </a:lnTo>
                    <a:lnTo>
                      <a:pt x="18" y="2"/>
                    </a:lnTo>
                    <a:lnTo>
                      <a:pt x="8" y="0"/>
                    </a:lnTo>
                    <a:lnTo>
                      <a:pt x="0" y="46"/>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53" name="Freeform 337"/>
              <p:cNvSpPr>
                <a:spLocks/>
              </p:cNvSpPr>
              <p:nvPr/>
            </p:nvSpPr>
            <p:spPr bwMode="auto">
              <a:xfrm>
                <a:off x="4653354" y="4746858"/>
                <a:ext cx="14843" cy="34812"/>
              </a:xfrm>
              <a:custGeom>
                <a:avLst/>
                <a:gdLst>
                  <a:gd name="T0" fmla="*/ 0 w 20"/>
                  <a:gd name="T1" fmla="*/ 45 h 47"/>
                  <a:gd name="T2" fmla="*/ 10 w 20"/>
                  <a:gd name="T3" fmla="*/ 47 h 47"/>
                  <a:gd name="T4" fmla="*/ 20 w 20"/>
                  <a:gd name="T5" fmla="*/ 1 h 47"/>
                  <a:gd name="T6" fmla="*/ 10 w 20"/>
                  <a:gd name="T7" fmla="*/ 0 h 47"/>
                  <a:gd name="T8" fmla="*/ 0 w 20"/>
                  <a:gd name="T9" fmla="*/ 45 h 47"/>
                </a:gdLst>
                <a:ahLst/>
                <a:cxnLst>
                  <a:cxn ang="0">
                    <a:pos x="T0" y="T1"/>
                  </a:cxn>
                  <a:cxn ang="0">
                    <a:pos x="T2" y="T3"/>
                  </a:cxn>
                  <a:cxn ang="0">
                    <a:pos x="T4" y="T5"/>
                  </a:cxn>
                  <a:cxn ang="0">
                    <a:pos x="T6" y="T7"/>
                  </a:cxn>
                  <a:cxn ang="0">
                    <a:pos x="T8" y="T9"/>
                  </a:cxn>
                </a:cxnLst>
                <a:rect l="0" t="0" r="r" b="b"/>
                <a:pathLst>
                  <a:path w="20" h="47">
                    <a:moveTo>
                      <a:pt x="0" y="45"/>
                    </a:moveTo>
                    <a:lnTo>
                      <a:pt x="10" y="47"/>
                    </a:lnTo>
                    <a:lnTo>
                      <a:pt x="20" y="1"/>
                    </a:lnTo>
                    <a:lnTo>
                      <a:pt x="10" y="0"/>
                    </a:lnTo>
                    <a:lnTo>
                      <a:pt x="0" y="45"/>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54" name="Freeform 338"/>
              <p:cNvSpPr>
                <a:spLocks/>
              </p:cNvSpPr>
              <p:nvPr/>
            </p:nvSpPr>
            <p:spPr bwMode="auto">
              <a:xfrm>
                <a:off x="4692688" y="4757228"/>
                <a:ext cx="17812" cy="34812"/>
              </a:xfrm>
              <a:custGeom>
                <a:avLst/>
                <a:gdLst>
                  <a:gd name="T0" fmla="*/ 0 w 24"/>
                  <a:gd name="T1" fmla="*/ 45 h 47"/>
                  <a:gd name="T2" fmla="*/ 9 w 24"/>
                  <a:gd name="T3" fmla="*/ 47 h 47"/>
                  <a:gd name="T4" fmla="*/ 24 w 24"/>
                  <a:gd name="T5" fmla="*/ 3 h 47"/>
                  <a:gd name="T6" fmla="*/ 14 w 24"/>
                  <a:gd name="T7" fmla="*/ 0 h 47"/>
                  <a:gd name="T8" fmla="*/ 0 w 24"/>
                  <a:gd name="T9" fmla="*/ 45 h 47"/>
                </a:gdLst>
                <a:ahLst/>
                <a:cxnLst>
                  <a:cxn ang="0">
                    <a:pos x="T0" y="T1"/>
                  </a:cxn>
                  <a:cxn ang="0">
                    <a:pos x="T2" y="T3"/>
                  </a:cxn>
                  <a:cxn ang="0">
                    <a:pos x="T4" y="T5"/>
                  </a:cxn>
                  <a:cxn ang="0">
                    <a:pos x="T6" y="T7"/>
                  </a:cxn>
                  <a:cxn ang="0">
                    <a:pos x="T8" y="T9"/>
                  </a:cxn>
                </a:cxnLst>
                <a:rect l="0" t="0" r="r" b="b"/>
                <a:pathLst>
                  <a:path w="24" h="47">
                    <a:moveTo>
                      <a:pt x="0" y="45"/>
                    </a:moveTo>
                    <a:lnTo>
                      <a:pt x="9" y="47"/>
                    </a:lnTo>
                    <a:lnTo>
                      <a:pt x="24" y="3"/>
                    </a:lnTo>
                    <a:lnTo>
                      <a:pt x="14" y="0"/>
                    </a:lnTo>
                    <a:lnTo>
                      <a:pt x="0" y="45"/>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55" name="Freeform 339"/>
              <p:cNvSpPr>
                <a:spLocks/>
              </p:cNvSpPr>
              <p:nvPr/>
            </p:nvSpPr>
            <p:spPr bwMode="auto">
              <a:xfrm>
                <a:off x="4711984" y="4763153"/>
                <a:ext cx="18554" cy="35552"/>
              </a:xfrm>
              <a:custGeom>
                <a:avLst/>
                <a:gdLst>
                  <a:gd name="T0" fmla="*/ 16 w 25"/>
                  <a:gd name="T1" fmla="*/ 0 h 48"/>
                  <a:gd name="T2" fmla="*/ 0 w 25"/>
                  <a:gd name="T3" fmla="*/ 45 h 48"/>
                  <a:gd name="T4" fmla="*/ 9 w 25"/>
                  <a:gd name="T5" fmla="*/ 48 h 48"/>
                  <a:gd name="T6" fmla="*/ 25 w 25"/>
                  <a:gd name="T7" fmla="*/ 4 h 48"/>
                  <a:gd name="T8" fmla="*/ 16 w 25"/>
                  <a:gd name="T9" fmla="*/ 0 h 48"/>
                </a:gdLst>
                <a:ahLst/>
                <a:cxnLst>
                  <a:cxn ang="0">
                    <a:pos x="T0" y="T1"/>
                  </a:cxn>
                  <a:cxn ang="0">
                    <a:pos x="T2" y="T3"/>
                  </a:cxn>
                  <a:cxn ang="0">
                    <a:pos x="T4" y="T5"/>
                  </a:cxn>
                  <a:cxn ang="0">
                    <a:pos x="T6" y="T7"/>
                  </a:cxn>
                  <a:cxn ang="0">
                    <a:pos x="T8" y="T9"/>
                  </a:cxn>
                </a:cxnLst>
                <a:rect l="0" t="0" r="r" b="b"/>
                <a:pathLst>
                  <a:path w="25" h="48">
                    <a:moveTo>
                      <a:pt x="16" y="0"/>
                    </a:moveTo>
                    <a:lnTo>
                      <a:pt x="0" y="45"/>
                    </a:lnTo>
                    <a:lnTo>
                      <a:pt x="9" y="48"/>
                    </a:lnTo>
                    <a:lnTo>
                      <a:pt x="25" y="4"/>
                    </a:lnTo>
                    <a:lnTo>
                      <a:pt x="16" y="0"/>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56" name="Freeform 340"/>
              <p:cNvSpPr>
                <a:spLocks/>
              </p:cNvSpPr>
              <p:nvPr/>
            </p:nvSpPr>
            <p:spPr bwMode="auto">
              <a:xfrm>
                <a:off x="4730538" y="4771300"/>
                <a:ext cx="20780" cy="34812"/>
              </a:xfrm>
              <a:custGeom>
                <a:avLst/>
                <a:gdLst>
                  <a:gd name="T0" fmla="*/ 18 w 28"/>
                  <a:gd name="T1" fmla="*/ 0 h 47"/>
                  <a:gd name="T2" fmla="*/ 0 w 28"/>
                  <a:gd name="T3" fmla="*/ 44 h 47"/>
                  <a:gd name="T4" fmla="*/ 8 w 28"/>
                  <a:gd name="T5" fmla="*/ 47 h 47"/>
                  <a:gd name="T6" fmla="*/ 28 w 28"/>
                  <a:gd name="T7" fmla="*/ 5 h 47"/>
                  <a:gd name="T8" fmla="*/ 18 w 28"/>
                  <a:gd name="T9" fmla="*/ 0 h 47"/>
                </a:gdLst>
                <a:ahLst/>
                <a:cxnLst>
                  <a:cxn ang="0">
                    <a:pos x="T0" y="T1"/>
                  </a:cxn>
                  <a:cxn ang="0">
                    <a:pos x="T2" y="T3"/>
                  </a:cxn>
                  <a:cxn ang="0">
                    <a:pos x="T4" y="T5"/>
                  </a:cxn>
                  <a:cxn ang="0">
                    <a:pos x="T6" y="T7"/>
                  </a:cxn>
                  <a:cxn ang="0">
                    <a:pos x="T8" y="T9"/>
                  </a:cxn>
                </a:cxnLst>
                <a:rect l="0" t="0" r="r" b="b"/>
                <a:pathLst>
                  <a:path w="28" h="47">
                    <a:moveTo>
                      <a:pt x="18" y="0"/>
                    </a:moveTo>
                    <a:lnTo>
                      <a:pt x="0" y="44"/>
                    </a:lnTo>
                    <a:lnTo>
                      <a:pt x="8" y="47"/>
                    </a:lnTo>
                    <a:lnTo>
                      <a:pt x="28" y="5"/>
                    </a:lnTo>
                    <a:lnTo>
                      <a:pt x="18" y="0"/>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57" name="Freeform 341"/>
              <p:cNvSpPr>
                <a:spLocks/>
              </p:cNvSpPr>
              <p:nvPr/>
            </p:nvSpPr>
            <p:spPr bwMode="auto">
              <a:xfrm>
                <a:off x="4748349" y="4780189"/>
                <a:ext cx="22265" cy="34071"/>
              </a:xfrm>
              <a:custGeom>
                <a:avLst/>
                <a:gdLst>
                  <a:gd name="T0" fmla="*/ 21 w 30"/>
                  <a:gd name="T1" fmla="*/ 0 h 46"/>
                  <a:gd name="T2" fmla="*/ 0 w 30"/>
                  <a:gd name="T3" fmla="*/ 42 h 46"/>
                  <a:gd name="T4" fmla="*/ 9 w 30"/>
                  <a:gd name="T5" fmla="*/ 46 h 46"/>
                  <a:gd name="T6" fmla="*/ 30 w 30"/>
                  <a:gd name="T7" fmla="*/ 4 h 46"/>
                  <a:gd name="T8" fmla="*/ 21 w 30"/>
                  <a:gd name="T9" fmla="*/ 0 h 46"/>
                </a:gdLst>
                <a:ahLst/>
                <a:cxnLst>
                  <a:cxn ang="0">
                    <a:pos x="T0" y="T1"/>
                  </a:cxn>
                  <a:cxn ang="0">
                    <a:pos x="T2" y="T3"/>
                  </a:cxn>
                  <a:cxn ang="0">
                    <a:pos x="T4" y="T5"/>
                  </a:cxn>
                  <a:cxn ang="0">
                    <a:pos x="T6" y="T7"/>
                  </a:cxn>
                  <a:cxn ang="0">
                    <a:pos x="T8" y="T9"/>
                  </a:cxn>
                </a:cxnLst>
                <a:rect l="0" t="0" r="r" b="b"/>
                <a:pathLst>
                  <a:path w="30" h="46">
                    <a:moveTo>
                      <a:pt x="21" y="0"/>
                    </a:moveTo>
                    <a:lnTo>
                      <a:pt x="0" y="42"/>
                    </a:lnTo>
                    <a:lnTo>
                      <a:pt x="9" y="46"/>
                    </a:lnTo>
                    <a:lnTo>
                      <a:pt x="30" y="4"/>
                    </a:lnTo>
                    <a:lnTo>
                      <a:pt x="21" y="0"/>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58" name="Freeform 342"/>
              <p:cNvSpPr>
                <a:spLocks/>
              </p:cNvSpPr>
              <p:nvPr/>
            </p:nvSpPr>
            <p:spPr bwMode="auto">
              <a:xfrm>
                <a:off x="4783231" y="4800927"/>
                <a:ext cx="25233" cy="32589"/>
              </a:xfrm>
              <a:custGeom>
                <a:avLst/>
                <a:gdLst>
                  <a:gd name="T0" fmla="*/ 25 w 34"/>
                  <a:gd name="T1" fmla="*/ 0 h 44"/>
                  <a:gd name="T2" fmla="*/ 0 w 34"/>
                  <a:gd name="T3" fmla="*/ 39 h 44"/>
                  <a:gd name="T4" fmla="*/ 9 w 34"/>
                  <a:gd name="T5" fmla="*/ 44 h 44"/>
                  <a:gd name="T6" fmla="*/ 34 w 34"/>
                  <a:gd name="T7" fmla="*/ 5 h 44"/>
                  <a:gd name="T8" fmla="*/ 25 w 34"/>
                  <a:gd name="T9" fmla="*/ 0 h 44"/>
                </a:gdLst>
                <a:ahLst/>
                <a:cxnLst>
                  <a:cxn ang="0">
                    <a:pos x="T0" y="T1"/>
                  </a:cxn>
                  <a:cxn ang="0">
                    <a:pos x="T2" y="T3"/>
                  </a:cxn>
                  <a:cxn ang="0">
                    <a:pos x="T4" y="T5"/>
                  </a:cxn>
                  <a:cxn ang="0">
                    <a:pos x="T6" y="T7"/>
                  </a:cxn>
                  <a:cxn ang="0">
                    <a:pos x="T8" y="T9"/>
                  </a:cxn>
                </a:cxnLst>
                <a:rect l="0" t="0" r="r" b="b"/>
                <a:pathLst>
                  <a:path w="34" h="44">
                    <a:moveTo>
                      <a:pt x="25" y="0"/>
                    </a:moveTo>
                    <a:lnTo>
                      <a:pt x="0" y="39"/>
                    </a:lnTo>
                    <a:lnTo>
                      <a:pt x="9" y="44"/>
                    </a:lnTo>
                    <a:lnTo>
                      <a:pt x="34" y="5"/>
                    </a:lnTo>
                    <a:lnTo>
                      <a:pt x="25" y="0"/>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59" name="Freeform 343"/>
              <p:cNvSpPr>
                <a:spLocks/>
              </p:cNvSpPr>
              <p:nvPr/>
            </p:nvSpPr>
            <p:spPr bwMode="auto">
              <a:xfrm>
                <a:off x="4800300" y="4812037"/>
                <a:ext cx="25975" cy="33330"/>
              </a:xfrm>
              <a:custGeom>
                <a:avLst/>
                <a:gdLst>
                  <a:gd name="T0" fmla="*/ 26 w 35"/>
                  <a:gd name="T1" fmla="*/ 0 h 45"/>
                  <a:gd name="T2" fmla="*/ 0 w 35"/>
                  <a:gd name="T3" fmla="*/ 39 h 45"/>
                  <a:gd name="T4" fmla="*/ 8 w 35"/>
                  <a:gd name="T5" fmla="*/ 45 h 45"/>
                  <a:gd name="T6" fmla="*/ 35 w 35"/>
                  <a:gd name="T7" fmla="*/ 6 h 45"/>
                  <a:gd name="T8" fmla="*/ 26 w 35"/>
                  <a:gd name="T9" fmla="*/ 0 h 45"/>
                </a:gdLst>
                <a:ahLst/>
                <a:cxnLst>
                  <a:cxn ang="0">
                    <a:pos x="T0" y="T1"/>
                  </a:cxn>
                  <a:cxn ang="0">
                    <a:pos x="T2" y="T3"/>
                  </a:cxn>
                  <a:cxn ang="0">
                    <a:pos x="T4" y="T5"/>
                  </a:cxn>
                  <a:cxn ang="0">
                    <a:pos x="T6" y="T7"/>
                  </a:cxn>
                  <a:cxn ang="0">
                    <a:pos x="T8" y="T9"/>
                  </a:cxn>
                </a:cxnLst>
                <a:rect l="0" t="0" r="r" b="b"/>
                <a:pathLst>
                  <a:path w="35" h="45">
                    <a:moveTo>
                      <a:pt x="26" y="0"/>
                    </a:moveTo>
                    <a:lnTo>
                      <a:pt x="0" y="39"/>
                    </a:lnTo>
                    <a:lnTo>
                      <a:pt x="8" y="45"/>
                    </a:lnTo>
                    <a:lnTo>
                      <a:pt x="35" y="6"/>
                    </a:lnTo>
                    <a:lnTo>
                      <a:pt x="26" y="0"/>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60" name="Freeform 344"/>
              <p:cNvSpPr>
                <a:spLocks/>
              </p:cNvSpPr>
              <p:nvPr/>
            </p:nvSpPr>
            <p:spPr bwMode="auto">
              <a:xfrm>
                <a:off x="4816627" y="4824629"/>
                <a:ext cx="26717" cy="31849"/>
              </a:xfrm>
              <a:custGeom>
                <a:avLst/>
                <a:gdLst>
                  <a:gd name="T0" fmla="*/ 29 w 36"/>
                  <a:gd name="T1" fmla="*/ 0 h 43"/>
                  <a:gd name="T2" fmla="*/ 0 w 36"/>
                  <a:gd name="T3" fmla="*/ 36 h 43"/>
                  <a:gd name="T4" fmla="*/ 8 w 36"/>
                  <a:gd name="T5" fmla="*/ 43 h 43"/>
                  <a:gd name="T6" fmla="*/ 36 w 36"/>
                  <a:gd name="T7" fmla="*/ 5 h 43"/>
                  <a:gd name="T8" fmla="*/ 29 w 36"/>
                  <a:gd name="T9" fmla="*/ 0 h 43"/>
                </a:gdLst>
                <a:ahLst/>
                <a:cxnLst>
                  <a:cxn ang="0">
                    <a:pos x="T0" y="T1"/>
                  </a:cxn>
                  <a:cxn ang="0">
                    <a:pos x="T2" y="T3"/>
                  </a:cxn>
                  <a:cxn ang="0">
                    <a:pos x="T4" y="T5"/>
                  </a:cxn>
                  <a:cxn ang="0">
                    <a:pos x="T6" y="T7"/>
                  </a:cxn>
                  <a:cxn ang="0">
                    <a:pos x="T8" y="T9"/>
                  </a:cxn>
                </a:cxnLst>
                <a:rect l="0" t="0" r="r" b="b"/>
                <a:pathLst>
                  <a:path w="36" h="43">
                    <a:moveTo>
                      <a:pt x="29" y="0"/>
                    </a:moveTo>
                    <a:lnTo>
                      <a:pt x="0" y="36"/>
                    </a:lnTo>
                    <a:lnTo>
                      <a:pt x="8" y="43"/>
                    </a:lnTo>
                    <a:lnTo>
                      <a:pt x="36" y="5"/>
                    </a:lnTo>
                    <a:lnTo>
                      <a:pt x="29" y="0"/>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61" name="Freeform 345"/>
              <p:cNvSpPr>
                <a:spLocks/>
              </p:cNvSpPr>
              <p:nvPr/>
            </p:nvSpPr>
            <p:spPr bwMode="auto">
              <a:xfrm>
                <a:off x="4832213" y="4837961"/>
                <a:ext cx="28202" cy="31108"/>
              </a:xfrm>
              <a:custGeom>
                <a:avLst/>
                <a:gdLst>
                  <a:gd name="T0" fmla="*/ 31 w 38"/>
                  <a:gd name="T1" fmla="*/ 0 h 42"/>
                  <a:gd name="T2" fmla="*/ 0 w 38"/>
                  <a:gd name="T3" fmla="*/ 35 h 42"/>
                  <a:gd name="T4" fmla="*/ 8 w 38"/>
                  <a:gd name="T5" fmla="*/ 42 h 42"/>
                  <a:gd name="T6" fmla="*/ 38 w 38"/>
                  <a:gd name="T7" fmla="*/ 6 h 42"/>
                  <a:gd name="T8" fmla="*/ 31 w 38"/>
                  <a:gd name="T9" fmla="*/ 0 h 42"/>
                </a:gdLst>
                <a:ahLst/>
                <a:cxnLst>
                  <a:cxn ang="0">
                    <a:pos x="T0" y="T1"/>
                  </a:cxn>
                  <a:cxn ang="0">
                    <a:pos x="T2" y="T3"/>
                  </a:cxn>
                  <a:cxn ang="0">
                    <a:pos x="T4" y="T5"/>
                  </a:cxn>
                  <a:cxn ang="0">
                    <a:pos x="T6" y="T7"/>
                  </a:cxn>
                  <a:cxn ang="0">
                    <a:pos x="T8" y="T9"/>
                  </a:cxn>
                </a:cxnLst>
                <a:rect l="0" t="0" r="r" b="b"/>
                <a:pathLst>
                  <a:path w="38" h="42">
                    <a:moveTo>
                      <a:pt x="31" y="0"/>
                    </a:moveTo>
                    <a:lnTo>
                      <a:pt x="0" y="35"/>
                    </a:lnTo>
                    <a:lnTo>
                      <a:pt x="8" y="42"/>
                    </a:lnTo>
                    <a:lnTo>
                      <a:pt x="38" y="6"/>
                    </a:lnTo>
                    <a:lnTo>
                      <a:pt x="31" y="0"/>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62" name="Freeform 346"/>
              <p:cNvSpPr>
                <a:spLocks/>
              </p:cNvSpPr>
              <p:nvPr/>
            </p:nvSpPr>
            <p:spPr bwMode="auto">
              <a:xfrm>
                <a:off x="4839634" y="4849071"/>
                <a:ext cx="39334" cy="40737"/>
              </a:xfrm>
              <a:custGeom>
                <a:avLst/>
                <a:gdLst>
                  <a:gd name="T0" fmla="*/ 46 w 53"/>
                  <a:gd name="T1" fmla="*/ 0 h 55"/>
                  <a:gd name="T2" fmla="*/ 0 w 53"/>
                  <a:gd name="T3" fmla="*/ 49 h 55"/>
                  <a:gd name="T4" fmla="*/ 7 w 53"/>
                  <a:gd name="T5" fmla="*/ 55 h 55"/>
                  <a:gd name="T6" fmla="*/ 53 w 53"/>
                  <a:gd name="T7" fmla="*/ 6 h 55"/>
                  <a:gd name="T8" fmla="*/ 46 w 53"/>
                  <a:gd name="T9" fmla="*/ 0 h 55"/>
                </a:gdLst>
                <a:ahLst/>
                <a:cxnLst>
                  <a:cxn ang="0">
                    <a:pos x="T0" y="T1"/>
                  </a:cxn>
                  <a:cxn ang="0">
                    <a:pos x="T2" y="T3"/>
                  </a:cxn>
                  <a:cxn ang="0">
                    <a:pos x="T4" y="T5"/>
                  </a:cxn>
                  <a:cxn ang="0">
                    <a:pos x="T6" y="T7"/>
                  </a:cxn>
                  <a:cxn ang="0">
                    <a:pos x="T8" y="T9"/>
                  </a:cxn>
                </a:cxnLst>
                <a:rect l="0" t="0" r="r" b="b"/>
                <a:pathLst>
                  <a:path w="53" h="55">
                    <a:moveTo>
                      <a:pt x="46" y="0"/>
                    </a:moveTo>
                    <a:lnTo>
                      <a:pt x="0" y="49"/>
                    </a:lnTo>
                    <a:lnTo>
                      <a:pt x="7" y="55"/>
                    </a:lnTo>
                    <a:lnTo>
                      <a:pt x="53" y="6"/>
                    </a:lnTo>
                    <a:lnTo>
                      <a:pt x="46" y="0"/>
                    </a:lnTo>
                    <a:close/>
                  </a:path>
                </a:pathLst>
              </a:custGeom>
              <a:solidFill>
                <a:srgbClr val="0078D7"/>
              </a:solidFill>
              <a:ln>
                <a:noFill/>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63" name="Freeform 378"/>
              <p:cNvSpPr>
                <a:spLocks/>
              </p:cNvSpPr>
              <p:nvPr/>
            </p:nvSpPr>
            <p:spPr bwMode="auto">
              <a:xfrm>
                <a:off x="4377274" y="4791298"/>
                <a:ext cx="403730" cy="85177"/>
              </a:xfrm>
              <a:custGeom>
                <a:avLst/>
                <a:gdLst>
                  <a:gd name="T0" fmla="*/ 55 w 389"/>
                  <a:gd name="T1" fmla="*/ 47 h 82"/>
                  <a:gd name="T2" fmla="*/ 54 w 389"/>
                  <a:gd name="T3" fmla="*/ 47 h 82"/>
                  <a:gd name="T4" fmla="*/ 49 w 389"/>
                  <a:gd name="T5" fmla="*/ 49 h 82"/>
                  <a:gd name="T6" fmla="*/ 47 w 389"/>
                  <a:gd name="T7" fmla="*/ 50 h 82"/>
                  <a:gd name="T8" fmla="*/ 42 w 389"/>
                  <a:gd name="T9" fmla="*/ 52 h 82"/>
                  <a:gd name="T10" fmla="*/ 0 w 389"/>
                  <a:gd name="T11" fmla="*/ 77 h 82"/>
                  <a:gd name="T12" fmla="*/ 68 w 389"/>
                  <a:gd name="T13" fmla="*/ 65 h 82"/>
                  <a:gd name="T14" fmla="*/ 76 w 389"/>
                  <a:gd name="T15" fmla="*/ 64 h 82"/>
                  <a:gd name="T16" fmla="*/ 186 w 389"/>
                  <a:gd name="T17" fmla="*/ 58 h 82"/>
                  <a:gd name="T18" fmla="*/ 389 w 389"/>
                  <a:gd name="T19" fmla="*/ 82 h 82"/>
                  <a:gd name="T20" fmla="*/ 60 w 389"/>
                  <a:gd name="T21" fmla="*/ 44 h 82"/>
                  <a:gd name="T22" fmla="*/ 55 w 389"/>
                  <a:gd name="T23" fmla="*/ 4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9" h="82">
                    <a:moveTo>
                      <a:pt x="55" y="47"/>
                    </a:moveTo>
                    <a:cubicBezTo>
                      <a:pt x="54" y="47"/>
                      <a:pt x="54" y="47"/>
                      <a:pt x="54" y="47"/>
                    </a:cubicBezTo>
                    <a:cubicBezTo>
                      <a:pt x="52" y="48"/>
                      <a:pt x="51" y="48"/>
                      <a:pt x="49" y="49"/>
                    </a:cubicBezTo>
                    <a:cubicBezTo>
                      <a:pt x="49" y="49"/>
                      <a:pt x="48" y="50"/>
                      <a:pt x="47" y="50"/>
                    </a:cubicBezTo>
                    <a:cubicBezTo>
                      <a:pt x="46" y="51"/>
                      <a:pt x="44" y="52"/>
                      <a:pt x="42" y="52"/>
                    </a:cubicBezTo>
                    <a:cubicBezTo>
                      <a:pt x="28" y="60"/>
                      <a:pt x="14" y="68"/>
                      <a:pt x="0" y="77"/>
                    </a:cubicBezTo>
                    <a:cubicBezTo>
                      <a:pt x="21" y="73"/>
                      <a:pt x="44" y="68"/>
                      <a:pt x="68" y="65"/>
                    </a:cubicBezTo>
                    <a:cubicBezTo>
                      <a:pt x="76" y="64"/>
                      <a:pt x="76" y="64"/>
                      <a:pt x="76" y="64"/>
                    </a:cubicBezTo>
                    <a:cubicBezTo>
                      <a:pt x="111" y="60"/>
                      <a:pt x="147" y="58"/>
                      <a:pt x="186" y="58"/>
                    </a:cubicBezTo>
                    <a:cubicBezTo>
                      <a:pt x="262" y="58"/>
                      <a:pt x="333" y="67"/>
                      <a:pt x="389" y="82"/>
                    </a:cubicBezTo>
                    <a:cubicBezTo>
                      <a:pt x="295" y="12"/>
                      <a:pt x="166" y="0"/>
                      <a:pt x="60" y="44"/>
                    </a:cubicBezTo>
                    <a:lnTo>
                      <a:pt x="55" y="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64" name="Freeform 330"/>
              <p:cNvSpPr>
                <a:spLocks/>
              </p:cNvSpPr>
              <p:nvPr/>
            </p:nvSpPr>
            <p:spPr bwMode="auto">
              <a:xfrm>
                <a:off x="4630347" y="4843145"/>
                <a:ext cx="126908" cy="191093"/>
              </a:xfrm>
              <a:custGeom>
                <a:avLst/>
                <a:gdLst>
                  <a:gd name="T0" fmla="*/ 13 w 122"/>
                  <a:gd name="T1" fmla="*/ 177 h 184"/>
                  <a:gd name="T2" fmla="*/ 122 w 122"/>
                  <a:gd name="T3" fmla="*/ 3 h 184"/>
                  <a:gd name="T4" fmla="*/ 116 w 122"/>
                  <a:gd name="T5" fmla="*/ 0 h 184"/>
                  <a:gd name="T6" fmla="*/ 94 w 122"/>
                  <a:gd name="T7" fmla="*/ 30 h 184"/>
                  <a:gd name="T8" fmla="*/ 0 w 122"/>
                  <a:gd name="T9" fmla="*/ 180 h 184"/>
                  <a:gd name="T10" fmla="*/ 9 w 122"/>
                  <a:gd name="T11" fmla="*/ 184 h 184"/>
                  <a:gd name="T12" fmla="*/ 13 w 122"/>
                  <a:gd name="T13" fmla="*/ 177 h 184"/>
                </a:gdLst>
                <a:ahLst/>
                <a:cxnLst>
                  <a:cxn ang="0">
                    <a:pos x="T0" y="T1"/>
                  </a:cxn>
                  <a:cxn ang="0">
                    <a:pos x="T2" y="T3"/>
                  </a:cxn>
                  <a:cxn ang="0">
                    <a:pos x="T4" y="T5"/>
                  </a:cxn>
                  <a:cxn ang="0">
                    <a:pos x="T6" y="T7"/>
                  </a:cxn>
                  <a:cxn ang="0">
                    <a:pos x="T8" y="T9"/>
                  </a:cxn>
                  <a:cxn ang="0">
                    <a:pos x="T10" y="T11"/>
                  </a:cxn>
                  <a:cxn ang="0">
                    <a:pos x="T12" y="T13"/>
                  </a:cxn>
                </a:cxnLst>
                <a:rect l="0" t="0" r="r" b="b"/>
                <a:pathLst>
                  <a:path w="122" h="184">
                    <a:moveTo>
                      <a:pt x="13" y="177"/>
                    </a:moveTo>
                    <a:cubicBezTo>
                      <a:pt x="122" y="3"/>
                      <a:pt x="122" y="3"/>
                      <a:pt x="122" y="3"/>
                    </a:cubicBezTo>
                    <a:cubicBezTo>
                      <a:pt x="120" y="2"/>
                      <a:pt x="118" y="1"/>
                      <a:pt x="116" y="0"/>
                    </a:cubicBezTo>
                    <a:cubicBezTo>
                      <a:pt x="94" y="30"/>
                      <a:pt x="94" y="30"/>
                      <a:pt x="94" y="30"/>
                    </a:cubicBezTo>
                    <a:cubicBezTo>
                      <a:pt x="0" y="180"/>
                      <a:pt x="0" y="180"/>
                      <a:pt x="0" y="180"/>
                    </a:cubicBezTo>
                    <a:cubicBezTo>
                      <a:pt x="3" y="181"/>
                      <a:pt x="6" y="182"/>
                      <a:pt x="9" y="184"/>
                    </a:cubicBezTo>
                    <a:lnTo>
                      <a:pt x="13" y="17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65" name="Freeform 331"/>
              <p:cNvSpPr>
                <a:spLocks/>
              </p:cNvSpPr>
              <p:nvPr/>
            </p:nvSpPr>
            <p:spPr bwMode="auto">
              <a:xfrm>
                <a:off x="4530157" y="4838701"/>
                <a:ext cx="218934" cy="305897"/>
              </a:xfrm>
              <a:custGeom>
                <a:avLst/>
                <a:gdLst>
                  <a:gd name="T0" fmla="*/ 211 w 211"/>
                  <a:gd name="T1" fmla="*/ 3 h 295"/>
                  <a:gd name="T2" fmla="*/ 205 w 211"/>
                  <a:gd name="T3" fmla="*/ 0 h 295"/>
                  <a:gd name="T4" fmla="*/ 74 w 211"/>
                  <a:gd name="T5" fmla="*/ 177 h 295"/>
                  <a:gd name="T6" fmla="*/ 42 w 211"/>
                  <a:gd name="T7" fmla="*/ 220 h 295"/>
                  <a:gd name="T8" fmla="*/ 38 w 211"/>
                  <a:gd name="T9" fmla="*/ 220 h 295"/>
                  <a:gd name="T10" fmla="*/ 0 w 211"/>
                  <a:gd name="T11" fmla="*/ 257 h 295"/>
                  <a:gd name="T12" fmla="*/ 38 w 211"/>
                  <a:gd name="T13" fmla="*/ 295 h 295"/>
                  <a:gd name="T14" fmla="*/ 75 w 211"/>
                  <a:gd name="T15" fmla="*/ 257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7"/>
                      <a:pt x="74" y="177"/>
                      <a:pt x="74" y="177"/>
                    </a:cubicBezTo>
                    <a:cubicBezTo>
                      <a:pt x="42" y="220"/>
                      <a:pt x="42" y="220"/>
                      <a:pt x="42" y="220"/>
                    </a:cubicBezTo>
                    <a:cubicBezTo>
                      <a:pt x="41" y="220"/>
                      <a:pt x="39" y="220"/>
                      <a:pt x="38" y="220"/>
                    </a:cubicBezTo>
                    <a:cubicBezTo>
                      <a:pt x="17" y="220"/>
                      <a:pt x="0" y="237"/>
                      <a:pt x="0" y="257"/>
                    </a:cubicBezTo>
                    <a:cubicBezTo>
                      <a:pt x="0" y="278"/>
                      <a:pt x="17" y="295"/>
                      <a:pt x="38" y="295"/>
                    </a:cubicBezTo>
                    <a:cubicBezTo>
                      <a:pt x="58" y="295"/>
                      <a:pt x="75" y="278"/>
                      <a:pt x="75" y="257"/>
                    </a:cubicBezTo>
                    <a:cubicBezTo>
                      <a:pt x="75" y="248"/>
                      <a:pt x="72" y="239"/>
                      <a:pt x="66" y="233"/>
                    </a:cubicBezTo>
                    <a:cubicBezTo>
                      <a:pt x="97" y="184"/>
                      <a:pt x="97" y="184"/>
                      <a:pt x="97" y="184"/>
                    </a:cubicBezTo>
                    <a:lnTo>
                      <a:pt x="211" y="3"/>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grpSp>
          <p:nvGrpSpPr>
            <p:cNvPr id="428" name="Group 427"/>
            <p:cNvGrpSpPr/>
            <p:nvPr/>
          </p:nvGrpSpPr>
          <p:grpSpPr>
            <a:xfrm>
              <a:off x="10760715" y="3691895"/>
              <a:ext cx="258630" cy="268848"/>
              <a:chOff x="8103388" y="4726224"/>
              <a:chExt cx="237967" cy="237968"/>
            </a:xfrm>
          </p:grpSpPr>
          <p:sp>
            <p:nvSpPr>
              <p:cNvPr id="429" name="Oval 428"/>
              <p:cNvSpPr/>
              <p:nvPr/>
            </p:nvSpPr>
            <p:spPr bwMode="auto">
              <a:xfrm>
                <a:off x="8120103" y="4741147"/>
                <a:ext cx="206474" cy="206474"/>
              </a:xfrm>
              <a:prstGeom prst="ellipse">
                <a:avLst/>
              </a:prstGeom>
              <a:solidFill>
                <a:srgbClr val="FFFFFF"/>
              </a:solidFill>
              <a:ln w="10795" cap="flat" cmpd="sng" algn="ctr">
                <a:noFill/>
                <a:prstDash val="solid"/>
                <a:headEnd type="none" w="med" len="med"/>
                <a:tailEnd type="none" w="med" len="med"/>
              </a:ln>
              <a:effectLst/>
            </p:spPr>
            <p:txBody>
              <a:bodyPr vert="horz" wrap="square" lIns="0" tIns="46611" rIns="0" bIns="46611" numCol="1" rtlCol="0" anchor="ctr" anchorCtr="0" compatLnSpc="1">
                <a:prstTxWarp prst="textNoShape">
                  <a:avLst/>
                </a:prstTxWarp>
              </a:bodyPr>
              <a:lstStyle/>
              <a:p>
                <a:pPr marL="0" marR="0" lvl="0" indent="0" algn="ctr" defTabSz="931923" eaLnBrk="1" fontAlgn="base" latinLnBrk="0" hangingPunct="1">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0" name="Freeform 31"/>
              <p:cNvSpPr>
                <a:spLocks noEditPoints="1"/>
              </p:cNvSpPr>
              <p:nvPr/>
            </p:nvSpPr>
            <p:spPr bwMode="auto">
              <a:xfrm>
                <a:off x="8103388" y="4726224"/>
                <a:ext cx="237967" cy="237968"/>
              </a:xfrm>
              <a:custGeom>
                <a:avLst/>
                <a:gdLst>
                  <a:gd name="T0" fmla="*/ 905 w 1811"/>
                  <a:gd name="T1" fmla="*/ 0 h 1812"/>
                  <a:gd name="T2" fmla="*/ 0 w 1811"/>
                  <a:gd name="T3" fmla="*/ 906 h 1812"/>
                  <a:gd name="T4" fmla="*/ 905 w 1811"/>
                  <a:gd name="T5" fmla="*/ 1812 h 1812"/>
                  <a:gd name="T6" fmla="*/ 1811 w 1811"/>
                  <a:gd name="T7" fmla="*/ 906 h 1812"/>
                  <a:gd name="T8" fmla="*/ 905 w 1811"/>
                  <a:gd name="T9" fmla="*/ 0 h 1812"/>
                  <a:gd name="T10" fmla="*/ 1412 w 1811"/>
                  <a:gd name="T11" fmla="*/ 1034 h 1812"/>
                  <a:gd name="T12" fmla="*/ 1034 w 1811"/>
                  <a:gd name="T13" fmla="*/ 1034 h 1812"/>
                  <a:gd name="T14" fmla="*/ 1034 w 1811"/>
                  <a:gd name="T15" fmla="*/ 1412 h 1812"/>
                  <a:gd name="T16" fmla="*/ 784 w 1811"/>
                  <a:gd name="T17" fmla="*/ 1412 h 1812"/>
                  <a:gd name="T18" fmla="*/ 784 w 1811"/>
                  <a:gd name="T19" fmla="*/ 1034 h 1812"/>
                  <a:gd name="T20" fmla="*/ 406 w 1811"/>
                  <a:gd name="T21" fmla="*/ 1034 h 1812"/>
                  <a:gd name="T22" fmla="*/ 406 w 1811"/>
                  <a:gd name="T23" fmla="*/ 785 h 1812"/>
                  <a:gd name="T24" fmla="*/ 784 w 1811"/>
                  <a:gd name="T25" fmla="*/ 785 h 1812"/>
                  <a:gd name="T26" fmla="*/ 784 w 1811"/>
                  <a:gd name="T27" fmla="*/ 407 h 1812"/>
                  <a:gd name="T28" fmla="*/ 1034 w 1811"/>
                  <a:gd name="T29" fmla="*/ 407 h 1812"/>
                  <a:gd name="T30" fmla="*/ 1034 w 1811"/>
                  <a:gd name="T31" fmla="*/ 785 h 1812"/>
                  <a:gd name="T32" fmla="*/ 1412 w 1811"/>
                  <a:gd name="T33" fmla="*/ 785 h 1812"/>
                  <a:gd name="T34" fmla="*/ 1412 w 1811"/>
                  <a:gd name="T35" fmla="*/ 1034 h 1812"/>
                  <a:gd name="T36" fmla="*/ 1412 w 1811"/>
                  <a:gd name="T37" fmla="*/ 1034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1" h="1812">
                    <a:moveTo>
                      <a:pt x="905" y="0"/>
                    </a:moveTo>
                    <a:cubicBezTo>
                      <a:pt x="406" y="0"/>
                      <a:pt x="0" y="407"/>
                      <a:pt x="0" y="906"/>
                    </a:cubicBezTo>
                    <a:cubicBezTo>
                      <a:pt x="0" y="1405"/>
                      <a:pt x="406" y="1812"/>
                      <a:pt x="905" y="1812"/>
                    </a:cubicBezTo>
                    <a:cubicBezTo>
                      <a:pt x="1405" y="1812"/>
                      <a:pt x="1811" y="1405"/>
                      <a:pt x="1811" y="906"/>
                    </a:cubicBezTo>
                    <a:cubicBezTo>
                      <a:pt x="1811" y="407"/>
                      <a:pt x="1405" y="0"/>
                      <a:pt x="905" y="0"/>
                    </a:cubicBezTo>
                    <a:close/>
                    <a:moveTo>
                      <a:pt x="1412" y="1034"/>
                    </a:moveTo>
                    <a:cubicBezTo>
                      <a:pt x="1034" y="1034"/>
                      <a:pt x="1034" y="1034"/>
                      <a:pt x="1034" y="1034"/>
                    </a:cubicBezTo>
                    <a:cubicBezTo>
                      <a:pt x="1034" y="1412"/>
                      <a:pt x="1034" y="1412"/>
                      <a:pt x="1034" y="1412"/>
                    </a:cubicBezTo>
                    <a:cubicBezTo>
                      <a:pt x="784" y="1412"/>
                      <a:pt x="784" y="1412"/>
                      <a:pt x="784" y="1412"/>
                    </a:cubicBezTo>
                    <a:cubicBezTo>
                      <a:pt x="784" y="1034"/>
                      <a:pt x="784" y="1034"/>
                      <a:pt x="784" y="1034"/>
                    </a:cubicBezTo>
                    <a:cubicBezTo>
                      <a:pt x="406" y="1034"/>
                      <a:pt x="406" y="1034"/>
                      <a:pt x="406" y="1034"/>
                    </a:cubicBezTo>
                    <a:cubicBezTo>
                      <a:pt x="406" y="785"/>
                      <a:pt x="406" y="785"/>
                      <a:pt x="406" y="785"/>
                    </a:cubicBezTo>
                    <a:cubicBezTo>
                      <a:pt x="784" y="785"/>
                      <a:pt x="784" y="785"/>
                      <a:pt x="784" y="785"/>
                    </a:cubicBezTo>
                    <a:cubicBezTo>
                      <a:pt x="784" y="407"/>
                      <a:pt x="784" y="407"/>
                      <a:pt x="784" y="407"/>
                    </a:cubicBezTo>
                    <a:cubicBezTo>
                      <a:pt x="1034" y="407"/>
                      <a:pt x="1034" y="407"/>
                      <a:pt x="1034" y="407"/>
                    </a:cubicBezTo>
                    <a:cubicBezTo>
                      <a:pt x="1034" y="785"/>
                      <a:pt x="1034" y="785"/>
                      <a:pt x="1034" y="785"/>
                    </a:cubicBezTo>
                    <a:cubicBezTo>
                      <a:pt x="1412" y="785"/>
                      <a:pt x="1412" y="785"/>
                      <a:pt x="1412" y="785"/>
                    </a:cubicBezTo>
                    <a:cubicBezTo>
                      <a:pt x="1412" y="1034"/>
                      <a:pt x="1412" y="1034"/>
                      <a:pt x="1412" y="1034"/>
                    </a:cubicBezTo>
                    <a:cubicBezTo>
                      <a:pt x="1412" y="1034"/>
                      <a:pt x="1412" y="1034"/>
                      <a:pt x="1412" y="1034"/>
                    </a:cubicBezTo>
                    <a:close/>
                  </a:path>
                </a:pathLst>
              </a:custGeom>
              <a:solidFill>
                <a:srgbClr val="0078D7">
                  <a:lumMod val="75000"/>
                </a:srgbClr>
              </a:solidFill>
              <a:ln>
                <a:noFill/>
              </a:ln>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grpSp>
      <p:grpSp>
        <p:nvGrpSpPr>
          <p:cNvPr id="5" name="Group 4"/>
          <p:cNvGrpSpPr/>
          <p:nvPr/>
        </p:nvGrpSpPr>
        <p:grpSpPr>
          <a:xfrm>
            <a:off x="5690492" y="2211569"/>
            <a:ext cx="1535495" cy="2361121"/>
            <a:chOff x="5690492" y="2211569"/>
            <a:chExt cx="1535495" cy="2361121"/>
          </a:xfrm>
        </p:grpSpPr>
        <p:sp>
          <p:nvSpPr>
            <p:cNvPr id="255" name="Rectangle 254"/>
            <p:cNvSpPr/>
            <p:nvPr/>
          </p:nvSpPr>
          <p:spPr bwMode="auto">
            <a:xfrm>
              <a:off x="5690492" y="2211569"/>
              <a:ext cx="1532633" cy="18597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eaLnBrk="1" fontAlgn="base" latinLnBrk="0" hangingPunct="1">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ASSESS</a:t>
              </a:r>
            </a:p>
          </p:txBody>
        </p:sp>
        <p:sp>
          <p:nvSpPr>
            <p:cNvPr id="259" name="Rectangle 258"/>
            <p:cNvSpPr/>
            <p:nvPr/>
          </p:nvSpPr>
          <p:spPr bwMode="auto">
            <a:xfrm>
              <a:off x="5690492" y="2421966"/>
              <a:ext cx="752817" cy="185977"/>
            </a:xfrm>
            <a:prstGeom prst="rect">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eaLnBrk="1" fontAlgn="base" latinLnBrk="0" hangingPunct="1">
                <a:buClrTx/>
                <a:buSzTx/>
                <a:buFontTx/>
                <a:buNone/>
                <a:tabLst/>
                <a:defRPr/>
              </a:pPr>
              <a:r>
                <a:rPr kumimoji="0" lang="en-US" sz="105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Envision</a:t>
              </a:r>
            </a:p>
          </p:txBody>
        </p:sp>
        <p:sp>
          <p:nvSpPr>
            <p:cNvPr id="260" name="Rectangle 259"/>
            <p:cNvSpPr/>
            <p:nvPr/>
          </p:nvSpPr>
          <p:spPr bwMode="auto">
            <a:xfrm>
              <a:off x="6473172" y="2421757"/>
              <a:ext cx="752815" cy="185977"/>
            </a:xfrm>
            <a:prstGeom prst="rect">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eaLnBrk="1" fontAlgn="base" latinLnBrk="0" hangingPunct="1">
                <a:buClrTx/>
                <a:buSzTx/>
                <a:buFontTx/>
                <a:buNone/>
                <a:tabLst/>
                <a:defRPr/>
              </a:pPr>
              <a:r>
                <a:rPr kumimoji="0" lang="en-US" sz="105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Plan</a:t>
              </a:r>
            </a:p>
          </p:txBody>
        </p:sp>
        <p:sp>
          <p:nvSpPr>
            <p:cNvPr id="467" name="Rectangle 466"/>
            <p:cNvSpPr/>
            <p:nvPr/>
          </p:nvSpPr>
          <p:spPr>
            <a:xfrm>
              <a:off x="5690492" y="2630941"/>
              <a:ext cx="1535495" cy="194174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781" tIns="146224" rIns="182781" bIns="146224" numCol="1" spcCol="0" rtlCol="0" fromWordArt="0" anchor="b" anchorCtr="0" forceAA="0" compatLnSpc="1">
              <a:prstTxWarp prst="textNoShape">
                <a:avLst/>
              </a:prstTxWarp>
              <a:noAutofit/>
            </a:bodyPr>
            <a:lstStyle/>
            <a:p>
              <a:pPr marL="0" marR="0" lvl="0" indent="0" defTabSz="914363" eaLnBrk="1" fontAlgn="auto" latinLnBrk="0" hangingPunct="1">
                <a:buClrTx/>
                <a:buSzTx/>
                <a:buFontTx/>
                <a:buNone/>
                <a:tabLst/>
                <a:defRPr/>
              </a:pPr>
              <a:r>
                <a:rPr kumimoji="0" lang="en-US" sz="800" b="0" i="0" u="none" strike="noStrike" kern="0" cap="none" spc="0" normalizeH="0" baseline="0" noProof="0" dirty="0">
                  <a:ln>
                    <a:noFill/>
                  </a:ln>
                  <a:effectLst/>
                  <a:uLnTx/>
                  <a:uFillTx/>
                  <a:latin typeface="Segoe UI"/>
                  <a:ea typeface="+mn-ea"/>
                  <a:cs typeface="Segoe UI Semibold" panose="020B0702040204020203" pitchFamily="34" charset="0"/>
                </a:rPr>
                <a:t>Requirement Workshops, </a:t>
              </a:r>
              <a:br>
                <a:rPr kumimoji="0" lang="en-US" sz="800" b="0" i="0" u="none" strike="noStrike" kern="0" cap="none" spc="0" normalizeH="0" baseline="0" noProof="0" dirty="0">
                  <a:ln>
                    <a:noFill/>
                  </a:ln>
                  <a:effectLst/>
                  <a:uLnTx/>
                  <a:uFillTx/>
                  <a:latin typeface="Segoe UI"/>
                  <a:ea typeface="+mn-ea"/>
                  <a:cs typeface="Segoe UI Semibold" panose="020B0702040204020203" pitchFamily="34" charset="0"/>
                </a:rPr>
              </a:br>
              <a:r>
                <a:rPr kumimoji="0" lang="en-US" sz="800" b="0" i="0" u="none" strike="noStrike" kern="0" cap="none" spc="0" normalizeH="0" baseline="0" noProof="0" dirty="0">
                  <a:ln>
                    <a:noFill/>
                  </a:ln>
                  <a:effectLst/>
                  <a:uLnTx/>
                  <a:uFillTx/>
                  <a:latin typeface="Segoe UI"/>
                  <a:ea typeface="+mn-ea"/>
                  <a:cs typeface="Segoe UI Semibold" panose="020B0702040204020203" pitchFamily="34" charset="0"/>
                </a:rPr>
                <a:t>Agreement on Solution</a:t>
              </a:r>
            </a:p>
          </p:txBody>
        </p:sp>
        <p:grpSp>
          <p:nvGrpSpPr>
            <p:cNvPr id="468" name="Group 467"/>
            <p:cNvGrpSpPr/>
            <p:nvPr/>
          </p:nvGrpSpPr>
          <p:grpSpPr>
            <a:xfrm>
              <a:off x="6035886" y="3204674"/>
              <a:ext cx="878506" cy="900270"/>
              <a:chOff x="954366" y="3977932"/>
              <a:chExt cx="1760290" cy="1806340"/>
            </a:xfrm>
          </p:grpSpPr>
          <p:sp>
            <p:nvSpPr>
              <p:cNvPr id="470" name="Freeform 5"/>
              <p:cNvSpPr>
                <a:spLocks/>
              </p:cNvSpPr>
              <p:nvPr/>
            </p:nvSpPr>
            <p:spPr bwMode="auto">
              <a:xfrm>
                <a:off x="2057555" y="5214894"/>
                <a:ext cx="358002" cy="358181"/>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71" name="Freeform 6"/>
              <p:cNvSpPr>
                <a:spLocks/>
              </p:cNvSpPr>
              <p:nvPr/>
            </p:nvSpPr>
            <p:spPr bwMode="auto">
              <a:xfrm>
                <a:off x="2101770" y="5172084"/>
                <a:ext cx="358002" cy="356753"/>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72" name="Freeform 13"/>
              <p:cNvSpPr>
                <a:spLocks/>
              </p:cNvSpPr>
              <p:nvPr/>
            </p:nvSpPr>
            <p:spPr bwMode="auto">
              <a:xfrm>
                <a:off x="2377047" y="5488880"/>
                <a:ext cx="298098" cy="295392"/>
              </a:xfrm>
              <a:custGeom>
                <a:avLst/>
                <a:gdLst>
                  <a:gd name="T0" fmla="*/ 209 w 209"/>
                  <a:gd name="T1" fmla="*/ 97 h 207"/>
                  <a:gd name="T2" fmla="*/ 97 w 209"/>
                  <a:gd name="T3" fmla="*/ 207 h 207"/>
                  <a:gd name="T4" fmla="*/ 0 w 209"/>
                  <a:gd name="T5" fmla="*/ 112 h 207"/>
                  <a:gd name="T6" fmla="*/ 112 w 209"/>
                  <a:gd name="T7" fmla="*/ 0 h 207"/>
                  <a:gd name="T8" fmla="*/ 209 w 209"/>
                  <a:gd name="T9" fmla="*/ 97 h 207"/>
                </a:gdLst>
                <a:ahLst/>
                <a:cxnLst>
                  <a:cxn ang="0">
                    <a:pos x="T0" y="T1"/>
                  </a:cxn>
                  <a:cxn ang="0">
                    <a:pos x="T2" y="T3"/>
                  </a:cxn>
                  <a:cxn ang="0">
                    <a:pos x="T4" y="T5"/>
                  </a:cxn>
                  <a:cxn ang="0">
                    <a:pos x="T6" y="T7"/>
                  </a:cxn>
                  <a:cxn ang="0">
                    <a:pos x="T8" y="T9"/>
                  </a:cxn>
                </a:cxnLst>
                <a:rect l="0" t="0" r="r" b="b"/>
                <a:pathLst>
                  <a:path w="209" h="207">
                    <a:moveTo>
                      <a:pt x="209" y="97"/>
                    </a:moveTo>
                    <a:lnTo>
                      <a:pt x="97" y="207"/>
                    </a:lnTo>
                    <a:lnTo>
                      <a:pt x="0" y="112"/>
                    </a:lnTo>
                    <a:lnTo>
                      <a:pt x="112" y="0"/>
                    </a:lnTo>
                    <a:lnTo>
                      <a:pt x="209" y="9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73" name="Freeform 14"/>
              <p:cNvSpPr>
                <a:spLocks/>
              </p:cNvSpPr>
              <p:nvPr/>
            </p:nvSpPr>
            <p:spPr bwMode="auto">
              <a:xfrm>
                <a:off x="2114607" y="5279110"/>
                <a:ext cx="395086" cy="343911"/>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50505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74" name="Freeform 15"/>
              <p:cNvSpPr>
                <a:spLocks/>
              </p:cNvSpPr>
              <p:nvPr/>
            </p:nvSpPr>
            <p:spPr bwMode="auto">
              <a:xfrm>
                <a:off x="2016192" y="5014805"/>
                <a:ext cx="586211" cy="218333"/>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75" name="Freeform 10"/>
              <p:cNvSpPr>
                <a:spLocks noEditPoints="1"/>
              </p:cNvSpPr>
              <p:nvPr/>
            </p:nvSpPr>
            <p:spPr bwMode="auto">
              <a:xfrm>
                <a:off x="954366" y="3977932"/>
                <a:ext cx="1392727" cy="1068816"/>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0078D7">
                  <a:lumMod val="75000"/>
                </a:srgbClr>
              </a:solidFill>
              <a:ln w="9525">
                <a:noFill/>
                <a:round/>
                <a:headEnd/>
                <a:tailEnd/>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76" name="Freeform 9"/>
              <p:cNvSpPr>
                <a:spLocks noEditPoints="1"/>
              </p:cNvSpPr>
              <p:nvPr/>
            </p:nvSpPr>
            <p:spPr bwMode="auto">
              <a:xfrm>
                <a:off x="2423535" y="4461116"/>
                <a:ext cx="291121" cy="585631"/>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0078D7">
                  <a:lumMod val="75000"/>
                </a:srgbClr>
              </a:solidFill>
              <a:ln w="9525">
                <a:noFill/>
                <a:round/>
                <a:headEnd/>
                <a:tailEnd/>
              </a:ln>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nvGrpSpPr>
              <p:cNvPr id="477" name="Group 476"/>
              <p:cNvGrpSpPr/>
              <p:nvPr/>
            </p:nvGrpSpPr>
            <p:grpSpPr>
              <a:xfrm>
                <a:off x="1270619" y="4149849"/>
                <a:ext cx="760220" cy="575085"/>
                <a:chOff x="-1516063" y="3303588"/>
                <a:chExt cx="846138" cy="639762"/>
              </a:xfrm>
            </p:grpSpPr>
            <p:sp>
              <p:nvSpPr>
                <p:cNvPr id="485" name="Rectangle 26"/>
                <p:cNvSpPr>
                  <a:spLocks noChangeArrowheads="1"/>
                </p:cNvSpPr>
                <p:nvPr/>
              </p:nvSpPr>
              <p:spPr bwMode="auto">
                <a:xfrm>
                  <a:off x="-1370013" y="3708400"/>
                  <a:ext cx="177800" cy="25400"/>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86" name="Rectangle 27"/>
                <p:cNvSpPr>
                  <a:spLocks noChangeArrowheads="1"/>
                </p:cNvSpPr>
                <p:nvPr/>
              </p:nvSpPr>
              <p:spPr bwMode="auto">
                <a:xfrm>
                  <a:off x="-1414463" y="3708400"/>
                  <a:ext cx="28575" cy="25400"/>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87" name="Rectangle 28"/>
                <p:cNvSpPr>
                  <a:spLocks noChangeArrowheads="1"/>
                </p:cNvSpPr>
                <p:nvPr/>
              </p:nvSpPr>
              <p:spPr bwMode="auto">
                <a:xfrm>
                  <a:off x="-1370013" y="3765550"/>
                  <a:ext cx="193675" cy="26987"/>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88" name="Rectangle 29"/>
                <p:cNvSpPr>
                  <a:spLocks noChangeArrowheads="1"/>
                </p:cNvSpPr>
                <p:nvPr/>
              </p:nvSpPr>
              <p:spPr bwMode="auto">
                <a:xfrm>
                  <a:off x="-1414463" y="3765550"/>
                  <a:ext cx="28575" cy="26987"/>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89" name="Rectangle 30"/>
                <p:cNvSpPr>
                  <a:spLocks noChangeArrowheads="1"/>
                </p:cNvSpPr>
                <p:nvPr/>
              </p:nvSpPr>
              <p:spPr bwMode="auto">
                <a:xfrm>
                  <a:off x="-1370013" y="3821113"/>
                  <a:ext cx="142875" cy="26987"/>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90" name="Rectangle 31"/>
                <p:cNvSpPr>
                  <a:spLocks noChangeArrowheads="1"/>
                </p:cNvSpPr>
                <p:nvPr/>
              </p:nvSpPr>
              <p:spPr bwMode="auto">
                <a:xfrm>
                  <a:off x="-1414463" y="3821113"/>
                  <a:ext cx="28575" cy="26987"/>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91" name="Rectangle 32"/>
                <p:cNvSpPr>
                  <a:spLocks noChangeArrowheads="1"/>
                </p:cNvSpPr>
                <p:nvPr/>
              </p:nvSpPr>
              <p:spPr bwMode="auto">
                <a:xfrm>
                  <a:off x="-1216025" y="3495675"/>
                  <a:ext cx="34925" cy="152400"/>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92" name="Rectangle 33"/>
                <p:cNvSpPr>
                  <a:spLocks noChangeArrowheads="1"/>
                </p:cNvSpPr>
                <p:nvPr/>
              </p:nvSpPr>
              <p:spPr bwMode="auto">
                <a:xfrm>
                  <a:off x="-1265238" y="3608388"/>
                  <a:ext cx="34925" cy="39687"/>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93" name="Rectangle 34"/>
                <p:cNvSpPr>
                  <a:spLocks noChangeArrowheads="1"/>
                </p:cNvSpPr>
                <p:nvPr/>
              </p:nvSpPr>
              <p:spPr bwMode="auto">
                <a:xfrm>
                  <a:off x="-1314450" y="3543300"/>
                  <a:ext cx="36513" cy="10477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94" name="Rectangle 35"/>
                <p:cNvSpPr>
                  <a:spLocks noChangeArrowheads="1"/>
                </p:cNvSpPr>
                <p:nvPr/>
              </p:nvSpPr>
              <p:spPr bwMode="auto">
                <a:xfrm>
                  <a:off x="-1365250" y="3516313"/>
                  <a:ext cx="33338" cy="131762"/>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95" name="Rectangle 36"/>
                <p:cNvSpPr>
                  <a:spLocks noChangeArrowheads="1"/>
                </p:cNvSpPr>
                <p:nvPr/>
              </p:nvSpPr>
              <p:spPr bwMode="auto">
                <a:xfrm>
                  <a:off x="-1416050" y="3565525"/>
                  <a:ext cx="34925" cy="82550"/>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96" name="Freeform 37"/>
                <p:cNvSpPr>
                  <a:spLocks/>
                </p:cNvSpPr>
                <p:nvPr/>
              </p:nvSpPr>
              <p:spPr bwMode="auto">
                <a:xfrm>
                  <a:off x="-1096963" y="3556000"/>
                  <a:ext cx="282575" cy="282575"/>
                </a:xfrm>
                <a:custGeom>
                  <a:avLst/>
                  <a:gdLst>
                    <a:gd name="T0" fmla="*/ 89 w 178"/>
                    <a:gd name="T1" fmla="*/ 0 h 178"/>
                    <a:gd name="T2" fmla="*/ 89 w 178"/>
                    <a:gd name="T3" fmla="*/ 0 h 178"/>
                    <a:gd name="T4" fmla="*/ 80 w 178"/>
                    <a:gd name="T5" fmla="*/ 0 h 178"/>
                    <a:gd name="T6" fmla="*/ 70 w 178"/>
                    <a:gd name="T7" fmla="*/ 2 h 178"/>
                    <a:gd name="T8" fmla="*/ 63 w 178"/>
                    <a:gd name="T9" fmla="*/ 4 h 178"/>
                    <a:gd name="T10" fmla="*/ 55 w 178"/>
                    <a:gd name="T11" fmla="*/ 7 h 178"/>
                    <a:gd name="T12" fmla="*/ 47 w 178"/>
                    <a:gd name="T13" fmla="*/ 12 h 178"/>
                    <a:gd name="T14" fmla="*/ 40 w 178"/>
                    <a:gd name="T15" fmla="*/ 14 h 178"/>
                    <a:gd name="T16" fmla="*/ 33 w 178"/>
                    <a:gd name="T17" fmla="*/ 21 h 178"/>
                    <a:gd name="T18" fmla="*/ 27 w 178"/>
                    <a:gd name="T19" fmla="*/ 26 h 178"/>
                    <a:gd name="T20" fmla="*/ 20 w 178"/>
                    <a:gd name="T21" fmla="*/ 33 h 178"/>
                    <a:gd name="T22" fmla="*/ 16 w 178"/>
                    <a:gd name="T23" fmla="*/ 40 h 178"/>
                    <a:gd name="T24" fmla="*/ 10 w 178"/>
                    <a:gd name="T25" fmla="*/ 48 h 178"/>
                    <a:gd name="T26" fmla="*/ 7 w 178"/>
                    <a:gd name="T27" fmla="*/ 55 h 178"/>
                    <a:gd name="T28" fmla="*/ 5 w 178"/>
                    <a:gd name="T29" fmla="*/ 62 h 178"/>
                    <a:gd name="T30" fmla="*/ 2 w 178"/>
                    <a:gd name="T31" fmla="*/ 72 h 178"/>
                    <a:gd name="T32" fmla="*/ 0 w 178"/>
                    <a:gd name="T33" fmla="*/ 80 h 178"/>
                    <a:gd name="T34" fmla="*/ 0 w 178"/>
                    <a:gd name="T35" fmla="*/ 90 h 178"/>
                    <a:gd name="T36" fmla="*/ 0 w 178"/>
                    <a:gd name="T37" fmla="*/ 98 h 178"/>
                    <a:gd name="T38" fmla="*/ 2 w 178"/>
                    <a:gd name="T39" fmla="*/ 107 h 178"/>
                    <a:gd name="T40" fmla="*/ 5 w 178"/>
                    <a:gd name="T41" fmla="*/ 117 h 178"/>
                    <a:gd name="T42" fmla="*/ 7 w 178"/>
                    <a:gd name="T43" fmla="*/ 124 h 178"/>
                    <a:gd name="T44" fmla="*/ 10 w 178"/>
                    <a:gd name="T45" fmla="*/ 132 h 178"/>
                    <a:gd name="T46" fmla="*/ 16 w 178"/>
                    <a:gd name="T47" fmla="*/ 139 h 178"/>
                    <a:gd name="T48" fmla="*/ 20 w 178"/>
                    <a:gd name="T49" fmla="*/ 146 h 178"/>
                    <a:gd name="T50" fmla="*/ 27 w 178"/>
                    <a:gd name="T51" fmla="*/ 153 h 178"/>
                    <a:gd name="T52" fmla="*/ 33 w 178"/>
                    <a:gd name="T53" fmla="*/ 159 h 178"/>
                    <a:gd name="T54" fmla="*/ 40 w 178"/>
                    <a:gd name="T55" fmla="*/ 164 h 178"/>
                    <a:gd name="T56" fmla="*/ 47 w 178"/>
                    <a:gd name="T57" fmla="*/ 167 h 178"/>
                    <a:gd name="T58" fmla="*/ 55 w 178"/>
                    <a:gd name="T59" fmla="*/ 171 h 178"/>
                    <a:gd name="T60" fmla="*/ 63 w 178"/>
                    <a:gd name="T61" fmla="*/ 174 h 178"/>
                    <a:gd name="T62" fmla="*/ 70 w 178"/>
                    <a:gd name="T63" fmla="*/ 177 h 178"/>
                    <a:gd name="T64" fmla="*/ 80 w 178"/>
                    <a:gd name="T65" fmla="*/ 178 h 178"/>
                    <a:gd name="T66" fmla="*/ 89 w 178"/>
                    <a:gd name="T67" fmla="*/ 178 h 178"/>
                    <a:gd name="T68" fmla="*/ 98 w 178"/>
                    <a:gd name="T69" fmla="*/ 178 h 178"/>
                    <a:gd name="T70" fmla="*/ 107 w 178"/>
                    <a:gd name="T71" fmla="*/ 177 h 178"/>
                    <a:gd name="T72" fmla="*/ 115 w 178"/>
                    <a:gd name="T73" fmla="*/ 174 h 178"/>
                    <a:gd name="T74" fmla="*/ 124 w 178"/>
                    <a:gd name="T75" fmla="*/ 171 h 178"/>
                    <a:gd name="T76" fmla="*/ 131 w 178"/>
                    <a:gd name="T77" fmla="*/ 167 h 178"/>
                    <a:gd name="T78" fmla="*/ 139 w 178"/>
                    <a:gd name="T79" fmla="*/ 164 h 178"/>
                    <a:gd name="T80" fmla="*/ 145 w 178"/>
                    <a:gd name="T81" fmla="*/ 159 h 178"/>
                    <a:gd name="T82" fmla="*/ 152 w 178"/>
                    <a:gd name="T83" fmla="*/ 153 h 178"/>
                    <a:gd name="T84" fmla="*/ 157 w 178"/>
                    <a:gd name="T85" fmla="*/ 147 h 178"/>
                    <a:gd name="T86" fmla="*/ 161 w 178"/>
                    <a:gd name="T87" fmla="*/ 140 h 178"/>
                    <a:gd name="T88" fmla="*/ 167 w 178"/>
                    <a:gd name="T89" fmla="*/ 133 h 178"/>
                    <a:gd name="T90" fmla="*/ 170 w 178"/>
                    <a:gd name="T91" fmla="*/ 125 h 178"/>
                    <a:gd name="T92" fmla="*/ 174 w 178"/>
                    <a:gd name="T93" fmla="*/ 117 h 178"/>
                    <a:gd name="T94" fmla="*/ 175 w 178"/>
                    <a:gd name="T95" fmla="*/ 110 h 178"/>
                    <a:gd name="T96" fmla="*/ 177 w 178"/>
                    <a:gd name="T97" fmla="*/ 101 h 178"/>
                    <a:gd name="T98" fmla="*/ 178 w 178"/>
                    <a:gd name="T99" fmla="*/ 91 h 178"/>
                    <a:gd name="T100" fmla="*/ 89 w 178"/>
                    <a:gd name="T101" fmla="*/ 91 h 178"/>
                    <a:gd name="T102" fmla="*/ 89 w 178"/>
                    <a:gd name="T10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8" h="178">
                      <a:moveTo>
                        <a:pt x="89" y="0"/>
                      </a:moveTo>
                      <a:lnTo>
                        <a:pt x="89" y="0"/>
                      </a:lnTo>
                      <a:lnTo>
                        <a:pt x="80" y="0"/>
                      </a:lnTo>
                      <a:lnTo>
                        <a:pt x="70" y="2"/>
                      </a:lnTo>
                      <a:lnTo>
                        <a:pt x="63" y="4"/>
                      </a:lnTo>
                      <a:lnTo>
                        <a:pt x="55" y="7"/>
                      </a:lnTo>
                      <a:lnTo>
                        <a:pt x="47" y="12"/>
                      </a:lnTo>
                      <a:lnTo>
                        <a:pt x="40" y="14"/>
                      </a:lnTo>
                      <a:lnTo>
                        <a:pt x="33" y="21"/>
                      </a:lnTo>
                      <a:lnTo>
                        <a:pt x="27" y="26"/>
                      </a:lnTo>
                      <a:lnTo>
                        <a:pt x="20" y="33"/>
                      </a:lnTo>
                      <a:lnTo>
                        <a:pt x="16" y="40"/>
                      </a:lnTo>
                      <a:lnTo>
                        <a:pt x="10" y="48"/>
                      </a:lnTo>
                      <a:lnTo>
                        <a:pt x="7" y="55"/>
                      </a:lnTo>
                      <a:lnTo>
                        <a:pt x="5" y="62"/>
                      </a:lnTo>
                      <a:lnTo>
                        <a:pt x="2" y="72"/>
                      </a:lnTo>
                      <a:lnTo>
                        <a:pt x="0" y="80"/>
                      </a:lnTo>
                      <a:lnTo>
                        <a:pt x="0" y="90"/>
                      </a:lnTo>
                      <a:lnTo>
                        <a:pt x="0" y="98"/>
                      </a:lnTo>
                      <a:lnTo>
                        <a:pt x="2" y="107"/>
                      </a:lnTo>
                      <a:lnTo>
                        <a:pt x="5" y="117"/>
                      </a:lnTo>
                      <a:lnTo>
                        <a:pt x="7" y="124"/>
                      </a:lnTo>
                      <a:lnTo>
                        <a:pt x="10" y="132"/>
                      </a:lnTo>
                      <a:lnTo>
                        <a:pt x="16" y="139"/>
                      </a:lnTo>
                      <a:lnTo>
                        <a:pt x="20" y="146"/>
                      </a:lnTo>
                      <a:lnTo>
                        <a:pt x="27" y="153"/>
                      </a:lnTo>
                      <a:lnTo>
                        <a:pt x="33" y="159"/>
                      </a:lnTo>
                      <a:lnTo>
                        <a:pt x="40" y="164"/>
                      </a:lnTo>
                      <a:lnTo>
                        <a:pt x="47" y="167"/>
                      </a:lnTo>
                      <a:lnTo>
                        <a:pt x="55" y="171"/>
                      </a:lnTo>
                      <a:lnTo>
                        <a:pt x="63" y="174"/>
                      </a:lnTo>
                      <a:lnTo>
                        <a:pt x="70" y="177"/>
                      </a:lnTo>
                      <a:lnTo>
                        <a:pt x="80" y="178"/>
                      </a:lnTo>
                      <a:lnTo>
                        <a:pt x="89" y="178"/>
                      </a:lnTo>
                      <a:lnTo>
                        <a:pt x="98" y="178"/>
                      </a:lnTo>
                      <a:lnTo>
                        <a:pt x="107" y="177"/>
                      </a:lnTo>
                      <a:lnTo>
                        <a:pt x="115" y="174"/>
                      </a:lnTo>
                      <a:lnTo>
                        <a:pt x="124" y="171"/>
                      </a:lnTo>
                      <a:lnTo>
                        <a:pt x="131" y="167"/>
                      </a:lnTo>
                      <a:lnTo>
                        <a:pt x="139" y="164"/>
                      </a:lnTo>
                      <a:lnTo>
                        <a:pt x="145" y="159"/>
                      </a:lnTo>
                      <a:lnTo>
                        <a:pt x="152" y="153"/>
                      </a:lnTo>
                      <a:lnTo>
                        <a:pt x="157" y="147"/>
                      </a:lnTo>
                      <a:lnTo>
                        <a:pt x="161" y="140"/>
                      </a:lnTo>
                      <a:lnTo>
                        <a:pt x="167" y="133"/>
                      </a:lnTo>
                      <a:lnTo>
                        <a:pt x="170" y="125"/>
                      </a:lnTo>
                      <a:lnTo>
                        <a:pt x="174" y="117"/>
                      </a:lnTo>
                      <a:lnTo>
                        <a:pt x="175" y="110"/>
                      </a:lnTo>
                      <a:lnTo>
                        <a:pt x="177" y="101"/>
                      </a:lnTo>
                      <a:lnTo>
                        <a:pt x="178" y="91"/>
                      </a:lnTo>
                      <a:lnTo>
                        <a:pt x="89" y="91"/>
                      </a:lnTo>
                      <a:lnTo>
                        <a:pt x="89"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97" name="Rectangle 38"/>
                <p:cNvSpPr>
                  <a:spLocks noChangeArrowheads="1"/>
                </p:cNvSpPr>
                <p:nvPr/>
              </p:nvSpPr>
              <p:spPr bwMode="auto">
                <a:xfrm>
                  <a:off x="-792163" y="3338513"/>
                  <a:ext cx="26988" cy="2698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98" name="Freeform 39"/>
                <p:cNvSpPr>
                  <a:spLocks noEditPoints="1"/>
                </p:cNvSpPr>
                <p:nvPr/>
              </p:nvSpPr>
              <p:spPr bwMode="auto">
                <a:xfrm>
                  <a:off x="-1514475" y="3303588"/>
                  <a:ext cx="844550" cy="84137"/>
                </a:xfrm>
                <a:custGeom>
                  <a:avLst/>
                  <a:gdLst>
                    <a:gd name="T0" fmla="*/ 0 w 532"/>
                    <a:gd name="T1" fmla="*/ 0 h 53"/>
                    <a:gd name="T2" fmla="*/ 0 w 532"/>
                    <a:gd name="T3" fmla="*/ 53 h 53"/>
                    <a:gd name="T4" fmla="*/ 532 w 532"/>
                    <a:gd name="T5" fmla="*/ 53 h 53"/>
                    <a:gd name="T6" fmla="*/ 532 w 532"/>
                    <a:gd name="T7" fmla="*/ 0 h 53"/>
                    <a:gd name="T8" fmla="*/ 0 w 532"/>
                    <a:gd name="T9" fmla="*/ 0 h 53"/>
                    <a:gd name="T10" fmla="*/ 434 w 532"/>
                    <a:gd name="T11" fmla="*/ 44 h 53"/>
                    <a:gd name="T12" fmla="*/ 402 w 532"/>
                    <a:gd name="T13" fmla="*/ 44 h 53"/>
                    <a:gd name="T14" fmla="*/ 402 w 532"/>
                    <a:gd name="T15" fmla="*/ 36 h 53"/>
                    <a:gd name="T16" fmla="*/ 434 w 532"/>
                    <a:gd name="T17" fmla="*/ 36 h 53"/>
                    <a:gd name="T18" fmla="*/ 434 w 532"/>
                    <a:gd name="T19" fmla="*/ 44 h 53"/>
                    <a:gd name="T20" fmla="*/ 477 w 532"/>
                    <a:gd name="T21" fmla="*/ 44 h 53"/>
                    <a:gd name="T22" fmla="*/ 450 w 532"/>
                    <a:gd name="T23" fmla="*/ 44 h 53"/>
                    <a:gd name="T24" fmla="*/ 450 w 532"/>
                    <a:gd name="T25" fmla="*/ 15 h 53"/>
                    <a:gd name="T26" fmla="*/ 477 w 532"/>
                    <a:gd name="T27" fmla="*/ 15 h 53"/>
                    <a:gd name="T28" fmla="*/ 477 w 532"/>
                    <a:gd name="T29" fmla="*/ 44 h 53"/>
                    <a:gd name="T30" fmla="*/ 521 w 532"/>
                    <a:gd name="T31" fmla="*/ 39 h 53"/>
                    <a:gd name="T32" fmla="*/ 515 w 532"/>
                    <a:gd name="T33" fmla="*/ 44 h 53"/>
                    <a:gd name="T34" fmla="*/ 507 w 532"/>
                    <a:gd name="T35" fmla="*/ 37 h 53"/>
                    <a:gd name="T36" fmla="*/ 498 w 532"/>
                    <a:gd name="T37" fmla="*/ 44 h 53"/>
                    <a:gd name="T38" fmla="*/ 493 w 532"/>
                    <a:gd name="T39" fmla="*/ 39 h 53"/>
                    <a:gd name="T40" fmla="*/ 500 w 532"/>
                    <a:gd name="T41" fmla="*/ 30 h 53"/>
                    <a:gd name="T42" fmla="*/ 493 w 532"/>
                    <a:gd name="T43" fmla="*/ 22 h 53"/>
                    <a:gd name="T44" fmla="*/ 498 w 532"/>
                    <a:gd name="T45" fmla="*/ 15 h 53"/>
                    <a:gd name="T46" fmla="*/ 507 w 532"/>
                    <a:gd name="T47" fmla="*/ 23 h 53"/>
                    <a:gd name="T48" fmla="*/ 515 w 532"/>
                    <a:gd name="T49" fmla="*/ 15 h 53"/>
                    <a:gd name="T50" fmla="*/ 521 w 532"/>
                    <a:gd name="T51" fmla="*/ 22 h 53"/>
                    <a:gd name="T52" fmla="*/ 512 w 532"/>
                    <a:gd name="T53" fmla="*/ 30 h 53"/>
                    <a:gd name="T54" fmla="*/ 521 w 532"/>
                    <a:gd name="T55" fmla="*/ 3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2" h="53">
                      <a:moveTo>
                        <a:pt x="0" y="0"/>
                      </a:moveTo>
                      <a:lnTo>
                        <a:pt x="0" y="53"/>
                      </a:lnTo>
                      <a:lnTo>
                        <a:pt x="532" y="53"/>
                      </a:lnTo>
                      <a:lnTo>
                        <a:pt x="532" y="0"/>
                      </a:lnTo>
                      <a:lnTo>
                        <a:pt x="0" y="0"/>
                      </a:lnTo>
                      <a:close/>
                      <a:moveTo>
                        <a:pt x="434" y="44"/>
                      </a:moveTo>
                      <a:lnTo>
                        <a:pt x="402" y="44"/>
                      </a:lnTo>
                      <a:lnTo>
                        <a:pt x="402" y="36"/>
                      </a:lnTo>
                      <a:lnTo>
                        <a:pt x="434" y="36"/>
                      </a:lnTo>
                      <a:lnTo>
                        <a:pt x="434" y="44"/>
                      </a:lnTo>
                      <a:close/>
                      <a:moveTo>
                        <a:pt x="477" y="44"/>
                      </a:moveTo>
                      <a:lnTo>
                        <a:pt x="450" y="44"/>
                      </a:lnTo>
                      <a:lnTo>
                        <a:pt x="450" y="15"/>
                      </a:lnTo>
                      <a:lnTo>
                        <a:pt x="477" y="15"/>
                      </a:lnTo>
                      <a:lnTo>
                        <a:pt x="477" y="44"/>
                      </a:lnTo>
                      <a:close/>
                      <a:moveTo>
                        <a:pt x="521" y="39"/>
                      </a:moveTo>
                      <a:lnTo>
                        <a:pt x="515" y="44"/>
                      </a:lnTo>
                      <a:lnTo>
                        <a:pt x="507" y="37"/>
                      </a:lnTo>
                      <a:lnTo>
                        <a:pt x="498" y="44"/>
                      </a:lnTo>
                      <a:lnTo>
                        <a:pt x="493" y="39"/>
                      </a:lnTo>
                      <a:lnTo>
                        <a:pt x="500" y="30"/>
                      </a:lnTo>
                      <a:lnTo>
                        <a:pt x="493" y="22"/>
                      </a:lnTo>
                      <a:lnTo>
                        <a:pt x="498" y="15"/>
                      </a:lnTo>
                      <a:lnTo>
                        <a:pt x="507" y="23"/>
                      </a:lnTo>
                      <a:lnTo>
                        <a:pt x="515" y="15"/>
                      </a:lnTo>
                      <a:lnTo>
                        <a:pt x="521" y="22"/>
                      </a:lnTo>
                      <a:lnTo>
                        <a:pt x="512" y="30"/>
                      </a:lnTo>
                      <a:lnTo>
                        <a:pt x="521" y="3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99" name="Freeform 40"/>
                <p:cNvSpPr>
                  <a:spLocks noEditPoints="1"/>
                </p:cNvSpPr>
                <p:nvPr/>
              </p:nvSpPr>
              <p:spPr bwMode="auto">
                <a:xfrm>
                  <a:off x="-1516063" y="3405188"/>
                  <a:ext cx="841375" cy="538162"/>
                </a:xfrm>
                <a:custGeom>
                  <a:avLst/>
                  <a:gdLst>
                    <a:gd name="T0" fmla="*/ 0 w 530"/>
                    <a:gd name="T1" fmla="*/ 0 h 339"/>
                    <a:gd name="T2" fmla="*/ 0 w 530"/>
                    <a:gd name="T3" fmla="*/ 339 h 339"/>
                    <a:gd name="T4" fmla="*/ 530 w 530"/>
                    <a:gd name="T5" fmla="*/ 339 h 339"/>
                    <a:gd name="T6" fmla="*/ 530 w 530"/>
                    <a:gd name="T7" fmla="*/ 0 h 339"/>
                    <a:gd name="T8" fmla="*/ 0 w 530"/>
                    <a:gd name="T9" fmla="*/ 0 h 339"/>
                    <a:gd name="T10" fmla="*/ 505 w 530"/>
                    <a:gd name="T11" fmla="*/ 314 h 339"/>
                    <a:gd name="T12" fmla="*/ 27 w 530"/>
                    <a:gd name="T13" fmla="*/ 314 h 339"/>
                    <a:gd name="T14" fmla="*/ 27 w 530"/>
                    <a:gd name="T15" fmla="*/ 27 h 339"/>
                    <a:gd name="T16" fmla="*/ 505 w 530"/>
                    <a:gd name="T17" fmla="*/ 27 h 339"/>
                    <a:gd name="T18" fmla="*/ 505 w 530"/>
                    <a:gd name="T19" fmla="*/ 314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0" h="339">
                      <a:moveTo>
                        <a:pt x="0" y="0"/>
                      </a:moveTo>
                      <a:lnTo>
                        <a:pt x="0" y="339"/>
                      </a:lnTo>
                      <a:lnTo>
                        <a:pt x="530" y="339"/>
                      </a:lnTo>
                      <a:lnTo>
                        <a:pt x="530" y="0"/>
                      </a:lnTo>
                      <a:lnTo>
                        <a:pt x="0" y="0"/>
                      </a:lnTo>
                      <a:close/>
                      <a:moveTo>
                        <a:pt x="505" y="314"/>
                      </a:moveTo>
                      <a:lnTo>
                        <a:pt x="27" y="314"/>
                      </a:lnTo>
                      <a:lnTo>
                        <a:pt x="27" y="27"/>
                      </a:lnTo>
                      <a:lnTo>
                        <a:pt x="505" y="27"/>
                      </a:lnTo>
                      <a:lnTo>
                        <a:pt x="505" y="31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500" name="Freeform 79"/>
                <p:cNvSpPr>
                  <a:spLocks/>
                </p:cNvSpPr>
                <p:nvPr/>
              </p:nvSpPr>
              <p:spPr bwMode="auto">
                <a:xfrm>
                  <a:off x="-930275" y="3529013"/>
                  <a:ext cx="142875" cy="146050"/>
                </a:xfrm>
                <a:custGeom>
                  <a:avLst/>
                  <a:gdLst>
                    <a:gd name="T0" fmla="*/ 0 w 90"/>
                    <a:gd name="T1" fmla="*/ 0 h 92"/>
                    <a:gd name="T2" fmla="*/ 0 w 90"/>
                    <a:gd name="T3" fmla="*/ 92 h 92"/>
                    <a:gd name="T4" fmla="*/ 90 w 90"/>
                    <a:gd name="T5" fmla="*/ 92 h 92"/>
                    <a:gd name="T6" fmla="*/ 90 w 90"/>
                    <a:gd name="T7" fmla="*/ 90 h 92"/>
                    <a:gd name="T8" fmla="*/ 89 w 90"/>
                    <a:gd name="T9" fmla="*/ 80 h 92"/>
                    <a:gd name="T10" fmla="*/ 87 w 90"/>
                    <a:gd name="T11" fmla="*/ 72 h 92"/>
                    <a:gd name="T12" fmla="*/ 86 w 90"/>
                    <a:gd name="T13" fmla="*/ 64 h 92"/>
                    <a:gd name="T14" fmla="*/ 83 w 90"/>
                    <a:gd name="T15" fmla="*/ 55 h 92"/>
                    <a:gd name="T16" fmla="*/ 79 w 90"/>
                    <a:gd name="T17" fmla="*/ 47 h 92"/>
                    <a:gd name="T18" fmla="*/ 75 w 90"/>
                    <a:gd name="T19" fmla="*/ 40 h 92"/>
                    <a:gd name="T20" fmla="*/ 70 w 90"/>
                    <a:gd name="T21" fmla="*/ 33 h 92"/>
                    <a:gd name="T22" fmla="*/ 63 w 90"/>
                    <a:gd name="T23" fmla="*/ 26 h 92"/>
                    <a:gd name="T24" fmla="*/ 58 w 90"/>
                    <a:gd name="T25" fmla="*/ 21 h 92"/>
                    <a:gd name="T26" fmla="*/ 51 w 90"/>
                    <a:gd name="T27" fmla="*/ 16 h 92"/>
                    <a:gd name="T28" fmla="*/ 44 w 90"/>
                    <a:gd name="T29" fmla="*/ 10 h 92"/>
                    <a:gd name="T30" fmla="*/ 35 w 90"/>
                    <a:gd name="T31" fmla="*/ 7 h 92"/>
                    <a:gd name="T32" fmla="*/ 27 w 90"/>
                    <a:gd name="T33" fmla="*/ 5 h 92"/>
                    <a:gd name="T34" fmla="*/ 19 w 90"/>
                    <a:gd name="T35" fmla="*/ 2 h 92"/>
                    <a:gd name="T36" fmla="*/ 10 w 90"/>
                    <a:gd name="T37" fmla="*/ 0 h 92"/>
                    <a:gd name="T38" fmla="*/ 0 w 90"/>
                    <a:gd name="T3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92">
                      <a:moveTo>
                        <a:pt x="0" y="0"/>
                      </a:moveTo>
                      <a:lnTo>
                        <a:pt x="0" y="92"/>
                      </a:lnTo>
                      <a:lnTo>
                        <a:pt x="90" y="92"/>
                      </a:lnTo>
                      <a:lnTo>
                        <a:pt x="90" y="90"/>
                      </a:lnTo>
                      <a:lnTo>
                        <a:pt x="89" y="80"/>
                      </a:lnTo>
                      <a:lnTo>
                        <a:pt x="87" y="72"/>
                      </a:lnTo>
                      <a:lnTo>
                        <a:pt x="86" y="64"/>
                      </a:lnTo>
                      <a:lnTo>
                        <a:pt x="83" y="55"/>
                      </a:lnTo>
                      <a:lnTo>
                        <a:pt x="79" y="47"/>
                      </a:lnTo>
                      <a:lnTo>
                        <a:pt x="75" y="40"/>
                      </a:lnTo>
                      <a:lnTo>
                        <a:pt x="70" y="33"/>
                      </a:lnTo>
                      <a:lnTo>
                        <a:pt x="63" y="26"/>
                      </a:lnTo>
                      <a:lnTo>
                        <a:pt x="58" y="21"/>
                      </a:lnTo>
                      <a:lnTo>
                        <a:pt x="51" y="16"/>
                      </a:lnTo>
                      <a:lnTo>
                        <a:pt x="44" y="10"/>
                      </a:lnTo>
                      <a:lnTo>
                        <a:pt x="35" y="7"/>
                      </a:lnTo>
                      <a:lnTo>
                        <a:pt x="27" y="5"/>
                      </a:lnTo>
                      <a:lnTo>
                        <a:pt x="19" y="2"/>
                      </a:lnTo>
                      <a:lnTo>
                        <a:pt x="10" y="0"/>
                      </a:lnTo>
                      <a:lnTo>
                        <a:pt x="0"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501" name="Freeform 80"/>
                <p:cNvSpPr>
                  <a:spLocks/>
                </p:cNvSpPr>
                <p:nvPr/>
              </p:nvSpPr>
              <p:spPr bwMode="auto">
                <a:xfrm>
                  <a:off x="-930275" y="3529013"/>
                  <a:ext cx="142875" cy="146050"/>
                </a:xfrm>
                <a:custGeom>
                  <a:avLst/>
                  <a:gdLst>
                    <a:gd name="T0" fmla="*/ 0 w 90"/>
                    <a:gd name="T1" fmla="*/ 0 h 92"/>
                    <a:gd name="T2" fmla="*/ 0 w 90"/>
                    <a:gd name="T3" fmla="*/ 92 h 92"/>
                    <a:gd name="T4" fmla="*/ 90 w 90"/>
                    <a:gd name="T5" fmla="*/ 92 h 92"/>
                    <a:gd name="T6" fmla="*/ 90 w 90"/>
                    <a:gd name="T7" fmla="*/ 90 h 92"/>
                    <a:gd name="T8" fmla="*/ 89 w 90"/>
                    <a:gd name="T9" fmla="*/ 80 h 92"/>
                    <a:gd name="T10" fmla="*/ 87 w 90"/>
                    <a:gd name="T11" fmla="*/ 72 h 92"/>
                    <a:gd name="T12" fmla="*/ 86 w 90"/>
                    <a:gd name="T13" fmla="*/ 64 h 92"/>
                    <a:gd name="T14" fmla="*/ 83 w 90"/>
                    <a:gd name="T15" fmla="*/ 55 h 92"/>
                    <a:gd name="T16" fmla="*/ 79 w 90"/>
                    <a:gd name="T17" fmla="*/ 47 h 92"/>
                    <a:gd name="T18" fmla="*/ 75 w 90"/>
                    <a:gd name="T19" fmla="*/ 40 h 92"/>
                    <a:gd name="T20" fmla="*/ 70 w 90"/>
                    <a:gd name="T21" fmla="*/ 33 h 92"/>
                    <a:gd name="T22" fmla="*/ 63 w 90"/>
                    <a:gd name="T23" fmla="*/ 26 h 92"/>
                    <a:gd name="T24" fmla="*/ 58 w 90"/>
                    <a:gd name="T25" fmla="*/ 21 h 92"/>
                    <a:gd name="T26" fmla="*/ 51 w 90"/>
                    <a:gd name="T27" fmla="*/ 16 h 92"/>
                    <a:gd name="T28" fmla="*/ 44 w 90"/>
                    <a:gd name="T29" fmla="*/ 10 h 92"/>
                    <a:gd name="T30" fmla="*/ 35 w 90"/>
                    <a:gd name="T31" fmla="*/ 7 h 92"/>
                    <a:gd name="T32" fmla="*/ 27 w 90"/>
                    <a:gd name="T33" fmla="*/ 5 h 92"/>
                    <a:gd name="T34" fmla="*/ 19 w 90"/>
                    <a:gd name="T35" fmla="*/ 2 h 92"/>
                    <a:gd name="T36" fmla="*/ 10 w 90"/>
                    <a:gd name="T37" fmla="*/ 0 h 92"/>
                    <a:gd name="T38" fmla="*/ 0 w 90"/>
                    <a:gd name="T3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92">
                      <a:moveTo>
                        <a:pt x="0" y="0"/>
                      </a:moveTo>
                      <a:lnTo>
                        <a:pt x="0" y="92"/>
                      </a:lnTo>
                      <a:lnTo>
                        <a:pt x="90" y="92"/>
                      </a:lnTo>
                      <a:lnTo>
                        <a:pt x="90" y="90"/>
                      </a:lnTo>
                      <a:lnTo>
                        <a:pt x="89" y="80"/>
                      </a:lnTo>
                      <a:lnTo>
                        <a:pt x="87" y="72"/>
                      </a:lnTo>
                      <a:lnTo>
                        <a:pt x="86" y="64"/>
                      </a:lnTo>
                      <a:lnTo>
                        <a:pt x="83" y="55"/>
                      </a:lnTo>
                      <a:lnTo>
                        <a:pt x="79" y="47"/>
                      </a:lnTo>
                      <a:lnTo>
                        <a:pt x="75" y="40"/>
                      </a:lnTo>
                      <a:lnTo>
                        <a:pt x="70" y="33"/>
                      </a:lnTo>
                      <a:lnTo>
                        <a:pt x="63" y="26"/>
                      </a:lnTo>
                      <a:lnTo>
                        <a:pt x="58" y="21"/>
                      </a:lnTo>
                      <a:lnTo>
                        <a:pt x="51" y="16"/>
                      </a:lnTo>
                      <a:lnTo>
                        <a:pt x="44" y="10"/>
                      </a:lnTo>
                      <a:lnTo>
                        <a:pt x="35" y="7"/>
                      </a:lnTo>
                      <a:lnTo>
                        <a:pt x="27" y="5"/>
                      </a:lnTo>
                      <a:lnTo>
                        <a:pt x="19" y="2"/>
                      </a:lnTo>
                      <a:lnTo>
                        <a:pt x="1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grpSp>
            <p:nvGrpSpPr>
              <p:cNvPr id="478" name="Group 477"/>
              <p:cNvGrpSpPr/>
              <p:nvPr/>
            </p:nvGrpSpPr>
            <p:grpSpPr>
              <a:xfrm>
                <a:off x="1759475" y="4285459"/>
                <a:ext cx="366076" cy="351314"/>
                <a:chOff x="-189330" y="4884863"/>
                <a:chExt cx="407449" cy="390824"/>
              </a:xfrm>
            </p:grpSpPr>
            <p:sp>
              <p:nvSpPr>
                <p:cNvPr id="479" name="Rectangle 107"/>
                <p:cNvSpPr>
                  <a:spLocks noChangeArrowheads="1"/>
                </p:cNvSpPr>
                <p:nvPr/>
              </p:nvSpPr>
              <p:spPr bwMode="auto">
                <a:xfrm rot="2700000">
                  <a:off x="71678" y="5148332"/>
                  <a:ext cx="30834" cy="4459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80" name="Rectangle 108"/>
                <p:cNvSpPr>
                  <a:spLocks noChangeArrowheads="1"/>
                </p:cNvSpPr>
                <p:nvPr/>
              </p:nvSpPr>
              <p:spPr bwMode="auto">
                <a:xfrm rot="2700000">
                  <a:off x="96895" y="5205760"/>
                  <a:ext cx="95255" cy="4459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81" name="Freeform 111"/>
                <p:cNvSpPr>
                  <a:spLocks/>
                </p:cNvSpPr>
                <p:nvPr/>
              </p:nvSpPr>
              <p:spPr bwMode="auto">
                <a:xfrm rot="2700000">
                  <a:off x="94610" y="5149791"/>
                  <a:ext cx="23126" cy="79838"/>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6" y="104"/>
                        <a:pt x="15" y="104"/>
                      </a:cubicBezTo>
                      <a:cubicBezTo>
                        <a:pt x="23" y="104"/>
                        <a:pt x="30" y="98"/>
                        <a:pt x="30" y="89"/>
                      </a:cubicBezTo>
                      <a:cubicBezTo>
                        <a:pt x="30" y="15"/>
                        <a:pt x="30" y="15"/>
                        <a:pt x="30" y="15"/>
                      </a:cubicBezTo>
                      <a:cubicBezTo>
                        <a:pt x="30" y="7"/>
                        <a:pt x="23" y="0"/>
                        <a:pt x="15" y="0"/>
                      </a:cubicBezTo>
                      <a:cubicBezTo>
                        <a:pt x="6"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82" name="Freeform 112"/>
                <p:cNvSpPr>
                  <a:spLocks/>
                </p:cNvSpPr>
                <p:nvPr/>
              </p:nvSpPr>
              <p:spPr bwMode="auto">
                <a:xfrm rot="2700000">
                  <a:off x="166637" y="5221818"/>
                  <a:ext cx="23126" cy="79838"/>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7" y="104"/>
                        <a:pt x="15" y="104"/>
                      </a:cubicBezTo>
                      <a:cubicBezTo>
                        <a:pt x="23" y="104"/>
                        <a:pt x="30" y="98"/>
                        <a:pt x="30" y="89"/>
                      </a:cubicBezTo>
                      <a:cubicBezTo>
                        <a:pt x="30" y="15"/>
                        <a:pt x="30" y="15"/>
                        <a:pt x="30" y="15"/>
                      </a:cubicBezTo>
                      <a:cubicBezTo>
                        <a:pt x="30" y="7"/>
                        <a:pt x="23" y="0"/>
                        <a:pt x="15" y="0"/>
                      </a:cubicBezTo>
                      <a:cubicBezTo>
                        <a:pt x="7"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sp>
              <p:nvSpPr>
                <p:cNvPr id="483" name="Oval 482"/>
                <p:cNvSpPr/>
                <p:nvPr/>
              </p:nvSpPr>
              <p:spPr bwMode="auto">
                <a:xfrm>
                  <a:off x="-180975" y="4895599"/>
                  <a:ext cx="302836" cy="302836"/>
                </a:xfrm>
                <a:prstGeom prst="ellipse">
                  <a:avLst/>
                </a:prstGeom>
                <a:solidFill>
                  <a:srgbClr val="505050">
                    <a:lumMod val="95000"/>
                    <a:alpha val="51000"/>
                  </a:srgbClr>
                </a:solidFill>
                <a:ln w="10795" cap="flat" cmpd="sng" algn="ctr">
                  <a:noFill/>
                  <a:prstDash val="solid"/>
                  <a:headEnd type="none" w="med" len="med"/>
                  <a:tailEnd type="none" w="med" len="med"/>
                </a:ln>
                <a:effectLst/>
              </p:spPr>
              <p:txBody>
                <a:bodyPr vert="horz" wrap="square" lIns="0" tIns="46611" rIns="0" bIns="46611" numCol="1" rtlCol="0" anchor="ctr" anchorCtr="0" compatLnSpc="1">
                  <a:prstTxWarp prst="textNoShape">
                    <a:avLst/>
                  </a:prstTxWarp>
                </a:bodyPr>
                <a:lstStyle/>
                <a:p>
                  <a:pPr marL="0" marR="0" lvl="0" indent="0" algn="ctr" defTabSz="931923" eaLnBrk="1" fontAlgn="base" latinLnBrk="0" hangingPunct="1">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4" name="Freeform 58"/>
                <p:cNvSpPr>
                  <a:spLocks noChangeArrowheads="1"/>
                </p:cNvSpPr>
                <p:nvPr/>
              </p:nvSpPr>
              <p:spPr bwMode="auto">
                <a:xfrm rot="2700000">
                  <a:off x="-189330" y="4884863"/>
                  <a:ext cx="324308" cy="324308"/>
                </a:xfrm>
                <a:custGeom>
                  <a:avLst/>
                  <a:gdLst>
                    <a:gd name="connsiteX0" fmla="*/ 58395 w 324308"/>
                    <a:gd name="connsiteY0" fmla="*/ 58395 h 324308"/>
                    <a:gd name="connsiteX1" fmla="*/ 15417 w 324308"/>
                    <a:gd name="connsiteY1" fmla="*/ 162154 h 324308"/>
                    <a:gd name="connsiteX2" fmla="*/ 162154 w 324308"/>
                    <a:gd name="connsiteY2" fmla="*/ 308891 h 324308"/>
                    <a:gd name="connsiteX3" fmla="*/ 308891 w 324308"/>
                    <a:gd name="connsiteY3" fmla="*/ 162154 h 324308"/>
                    <a:gd name="connsiteX4" fmla="*/ 162154 w 324308"/>
                    <a:gd name="connsiteY4" fmla="*/ 15417 h 324308"/>
                    <a:gd name="connsiteX5" fmla="*/ 58395 w 324308"/>
                    <a:gd name="connsiteY5" fmla="*/ 58395 h 324308"/>
                    <a:gd name="connsiteX6" fmla="*/ 47494 w 324308"/>
                    <a:gd name="connsiteY6" fmla="*/ 47494 h 324308"/>
                    <a:gd name="connsiteX7" fmla="*/ 162154 w 324308"/>
                    <a:gd name="connsiteY7" fmla="*/ 0 h 324308"/>
                    <a:gd name="connsiteX8" fmla="*/ 324308 w 324308"/>
                    <a:gd name="connsiteY8" fmla="*/ 162154 h 324308"/>
                    <a:gd name="connsiteX9" fmla="*/ 162154 w 324308"/>
                    <a:gd name="connsiteY9" fmla="*/ 324308 h 324308"/>
                    <a:gd name="connsiteX10" fmla="*/ 0 w 324308"/>
                    <a:gd name="connsiteY10" fmla="*/ 162154 h 324308"/>
                    <a:gd name="connsiteX11" fmla="*/ 47494 w 324308"/>
                    <a:gd name="connsiteY11" fmla="*/ 47494 h 32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308" h="324308">
                      <a:moveTo>
                        <a:pt x="58395" y="58395"/>
                      </a:moveTo>
                      <a:cubicBezTo>
                        <a:pt x="31841" y="84949"/>
                        <a:pt x="15417" y="121634"/>
                        <a:pt x="15417" y="162154"/>
                      </a:cubicBezTo>
                      <a:cubicBezTo>
                        <a:pt x="15417" y="243195"/>
                        <a:pt x="81113" y="308891"/>
                        <a:pt x="162154" y="308891"/>
                      </a:cubicBezTo>
                      <a:cubicBezTo>
                        <a:pt x="243195" y="308891"/>
                        <a:pt x="308891" y="243195"/>
                        <a:pt x="308891" y="162154"/>
                      </a:cubicBezTo>
                      <a:cubicBezTo>
                        <a:pt x="308891" y="81113"/>
                        <a:pt x="243195" y="15417"/>
                        <a:pt x="162154" y="15417"/>
                      </a:cubicBezTo>
                      <a:cubicBezTo>
                        <a:pt x="121634" y="15417"/>
                        <a:pt x="84949" y="31841"/>
                        <a:pt x="58395" y="58395"/>
                      </a:cubicBezTo>
                      <a:close/>
                      <a:moveTo>
                        <a:pt x="47494" y="47494"/>
                      </a:moveTo>
                      <a:cubicBezTo>
                        <a:pt x="76838" y="18150"/>
                        <a:pt x="117377" y="0"/>
                        <a:pt x="162154" y="0"/>
                      </a:cubicBezTo>
                      <a:cubicBezTo>
                        <a:pt x="251709" y="0"/>
                        <a:pt x="324308" y="72599"/>
                        <a:pt x="324308" y="162154"/>
                      </a:cubicBezTo>
                      <a:cubicBezTo>
                        <a:pt x="324308" y="251709"/>
                        <a:pt x="251709" y="324308"/>
                        <a:pt x="162154" y="324308"/>
                      </a:cubicBezTo>
                      <a:cubicBezTo>
                        <a:pt x="72599" y="324308"/>
                        <a:pt x="0" y="251709"/>
                        <a:pt x="0" y="162154"/>
                      </a:cubicBezTo>
                      <a:cubicBezTo>
                        <a:pt x="0" y="117377"/>
                        <a:pt x="18150" y="76838"/>
                        <a:pt x="47494" y="4749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ctr" anchorCtr="0" compatLnSpc="1">
                  <a:prstTxWarp prst="textNoShape">
                    <a:avLst/>
                  </a:prstTxWarp>
                  <a:noAutofit/>
                </a:bodyPr>
                <a:lstStyle/>
                <a:p>
                  <a:pPr marL="0" marR="0" lvl="0" indent="0" defTabSz="914363" eaLnBrk="1" fontAlgn="auto" latinLnBrk="0" hangingPunct="1">
                    <a:buClrTx/>
                    <a:buSzTx/>
                    <a:buFontTx/>
                    <a:buNone/>
                    <a:tabLst/>
                    <a:defRPr/>
                  </a:pPr>
                  <a:endParaRPr kumimoji="0" lang="en-US" sz="1050" b="0" i="0" u="none" strike="noStrike" kern="0" cap="none" spc="0" normalizeH="0" baseline="0" noProof="0" dirty="0">
                    <a:ln>
                      <a:noFill/>
                    </a:ln>
                    <a:solidFill>
                      <a:srgbClr val="595959"/>
                    </a:solidFill>
                    <a:effectLst/>
                    <a:uLnTx/>
                    <a:uFillTx/>
                  </a:endParaRPr>
                </a:p>
              </p:txBody>
            </p:sp>
          </p:grpSp>
        </p:grpSp>
        <p:sp>
          <p:nvSpPr>
            <p:cNvPr id="469" name="Rectangle 468"/>
            <p:cNvSpPr/>
            <p:nvPr/>
          </p:nvSpPr>
          <p:spPr>
            <a:xfrm>
              <a:off x="5767432" y="2686441"/>
              <a:ext cx="638316" cy="230832"/>
            </a:xfrm>
            <a:prstGeom prst="rect">
              <a:avLst/>
            </a:prstGeom>
          </p:spPr>
          <p:txBody>
            <a:bodyPr wrap="none" anchor="ctr">
              <a:spAutoFit/>
            </a:bodyPr>
            <a:lstStyle/>
            <a:p>
              <a:pPr marL="0" marR="0" lvl="0" indent="0" defTabSz="914363" eaLnBrk="1" fontAlgn="auto" latinLnBrk="0" hangingPunct="1">
                <a:buClrTx/>
                <a:buSzTx/>
                <a:buFontTx/>
                <a:buNone/>
                <a:tabLst/>
                <a:defRPr/>
              </a:pPr>
              <a:r>
                <a:rPr kumimoji="0" lang="en-US" sz="900" b="1" i="0" u="none" strike="noStrike" kern="0" cap="none" spc="0" normalizeH="0" baseline="0" noProof="0" dirty="0">
                  <a:ln>
                    <a:noFill/>
                  </a:ln>
                  <a:solidFill>
                    <a:srgbClr val="0078D7"/>
                  </a:solidFill>
                  <a:effectLst/>
                  <a:uLnTx/>
                  <a:uFillTx/>
                  <a:cs typeface="Segoe UI Semibold" panose="020B0702040204020203" pitchFamily="34" charset="0"/>
                </a:rPr>
                <a:t>2 Weeks</a:t>
              </a:r>
            </a:p>
          </p:txBody>
        </p:sp>
      </p:grpSp>
    </p:spTree>
    <p:extLst>
      <p:ext uri="{BB962C8B-B14F-4D97-AF65-F5344CB8AC3E}">
        <p14:creationId xmlns:p14="http://schemas.microsoft.com/office/powerpoint/2010/main" val="226745289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9155" name="think-cell Slide" r:id="rId5" imgW="378" imgH="379" progId="TCLayout.ActiveDocument.1">
                  <p:embed/>
                </p:oleObj>
              </mc:Choice>
              <mc:Fallback>
                <p:oleObj name="think-cell Slide" r:id="rId5" imgW="378" imgH="379"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ext Placeholder 1"/>
          <p:cNvSpPr>
            <a:spLocks noGrp="1"/>
          </p:cNvSpPr>
          <p:nvPr>
            <p:ph type="body" sz="quarter" idx="10"/>
          </p:nvPr>
        </p:nvSpPr>
        <p:spPr>
          <a:xfrm>
            <a:off x="274637" y="1503134"/>
            <a:ext cx="5929085" cy="5401479"/>
          </a:xfrm>
        </p:spPr>
        <p:txBody>
          <a:bodyPr/>
          <a:lstStyle/>
          <a:p>
            <a:pPr marL="228600" indent="-228600">
              <a:lnSpc>
                <a:spcPct val="100000"/>
              </a:lnSpc>
              <a:spcBef>
                <a:spcPts val="600"/>
              </a:spcBef>
              <a:buSzPct val="100000"/>
            </a:pPr>
            <a:r>
              <a:rPr lang="en-US" sz="2000" dirty="0">
                <a:solidFill>
                  <a:schemeClr val="tx1"/>
                </a:solidFill>
              </a:rPr>
              <a:t>Demonstrate value of Windows Defender Advanced Threat Protection (ATP) using </a:t>
            </a:r>
            <a:br>
              <a:rPr lang="en-US" sz="2000" dirty="0">
                <a:solidFill>
                  <a:schemeClr val="tx1"/>
                </a:solidFill>
              </a:rPr>
            </a:br>
            <a:r>
              <a:rPr lang="en-US" sz="2000" dirty="0">
                <a:solidFill>
                  <a:schemeClr val="tx1"/>
                </a:solidFill>
              </a:rPr>
              <a:t>To Customer deck</a:t>
            </a:r>
          </a:p>
          <a:p>
            <a:pPr marL="228600" indent="-228600">
              <a:lnSpc>
                <a:spcPct val="100000"/>
              </a:lnSpc>
              <a:spcBef>
                <a:spcPts val="600"/>
              </a:spcBef>
              <a:buSzPct val="100000"/>
            </a:pPr>
            <a:r>
              <a:rPr lang="en-US" sz="2000" dirty="0">
                <a:solidFill>
                  <a:schemeClr val="tx1"/>
                </a:solidFill>
              </a:rPr>
              <a:t>Leverage Pitch Perfect Secure Learning Path </a:t>
            </a:r>
            <a:r>
              <a:rPr lang="en-US" sz="1200" u="sng" dirty="0">
                <a:solidFill>
                  <a:schemeClr val="tx1"/>
                </a:solidFill>
                <a:hlinkClick r:id="rId7"/>
              </a:rPr>
              <a:t>https://mspartnerlp.partner.microsoft.com/LearningPath/LearningPath/DLPaths?trackId=1717&amp;rowId=2326&amp;trackPathId=14432</a:t>
            </a:r>
            <a:r>
              <a:rPr lang="en-US" sz="1200" dirty="0">
                <a:solidFill>
                  <a:schemeClr val="tx1"/>
                </a:solidFill>
              </a:rPr>
              <a:t> </a:t>
            </a:r>
            <a:endParaRPr lang="en-US" sz="2000" dirty="0">
              <a:solidFill>
                <a:schemeClr val="tx1"/>
              </a:solidFill>
            </a:endParaRPr>
          </a:p>
          <a:p>
            <a:pPr marL="228600" indent="-228600">
              <a:lnSpc>
                <a:spcPct val="100000"/>
              </a:lnSpc>
              <a:spcBef>
                <a:spcPts val="600"/>
              </a:spcBef>
              <a:buSzPct val="100000"/>
            </a:pPr>
            <a:r>
              <a:rPr lang="en-US" sz="2000" dirty="0">
                <a:solidFill>
                  <a:schemeClr val="tx1"/>
                </a:solidFill>
              </a:rPr>
              <a:t>Support customer implementation or offer as a service Windows/SPE security capabilities e.g.: </a:t>
            </a:r>
          </a:p>
          <a:p>
            <a:pPr marL="511175" lvl="1" indent="-215900">
              <a:lnSpc>
                <a:spcPct val="100000"/>
              </a:lnSpc>
              <a:spcBef>
                <a:spcPts val="100"/>
              </a:spcBef>
              <a:spcAft>
                <a:spcPts val="200"/>
              </a:spcAft>
              <a:buSzPct val="100000"/>
              <a:buFont typeface="Arial" panose="020B0604020202020204" pitchFamily="34" charset="0"/>
              <a:buChar char="‒"/>
            </a:pPr>
            <a:r>
              <a:rPr lang="en-US" sz="1400" dirty="0">
                <a:solidFill>
                  <a:schemeClr val="tx1"/>
                </a:solidFill>
              </a:rPr>
              <a:t>Windows Information Protection,</a:t>
            </a:r>
          </a:p>
          <a:p>
            <a:pPr marL="511175" lvl="1" indent="-215900">
              <a:lnSpc>
                <a:spcPct val="100000"/>
              </a:lnSpc>
              <a:spcBef>
                <a:spcPts val="100"/>
              </a:spcBef>
              <a:spcAft>
                <a:spcPts val="200"/>
              </a:spcAft>
              <a:buSzPct val="100000"/>
              <a:buFont typeface="Arial" panose="020B0604020202020204" pitchFamily="34" charset="0"/>
              <a:buChar char="‒"/>
            </a:pPr>
            <a:r>
              <a:rPr lang="en-US" sz="1400" dirty="0">
                <a:solidFill>
                  <a:schemeClr val="tx1"/>
                </a:solidFill>
              </a:rPr>
              <a:t>Device Guard</a:t>
            </a:r>
          </a:p>
          <a:p>
            <a:pPr marL="511175" lvl="1" indent="-215900">
              <a:lnSpc>
                <a:spcPct val="100000"/>
              </a:lnSpc>
              <a:spcBef>
                <a:spcPts val="100"/>
              </a:spcBef>
              <a:spcAft>
                <a:spcPts val="200"/>
              </a:spcAft>
              <a:buSzPct val="100000"/>
              <a:buFont typeface="Arial" panose="020B0604020202020204" pitchFamily="34" charset="0"/>
              <a:buChar char="‒"/>
            </a:pPr>
            <a:r>
              <a:rPr lang="en-US" sz="1400" dirty="0">
                <a:solidFill>
                  <a:schemeClr val="tx1"/>
                </a:solidFill>
              </a:rPr>
              <a:t>Multi –Factor Authentication </a:t>
            </a:r>
          </a:p>
          <a:p>
            <a:pPr marL="511175" lvl="1" indent="-215900">
              <a:lnSpc>
                <a:spcPct val="100000"/>
              </a:lnSpc>
              <a:spcBef>
                <a:spcPts val="100"/>
              </a:spcBef>
              <a:spcAft>
                <a:spcPts val="200"/>
              </a:spcAft>
              <a:buSzPct val="100000"/>
              <a:buFont typeface="Arial" panose="020B0604020202020204" pitchFamily="34" charset="0"/>
              <a:buChar char="‒"/>
            </a:pPr>
            <a:r>
              <a:rPr lang="en-US" sz="1400" dirty="0">
                <a:solidFill>
                  <a:schemeClr val="tx1"/>
                </a:solidFill>
              </a:rPr>
              <a:t>Office 365 security</a:t>
            </a:r>
          </a:p>
          <a:p>
            <a:pPr marL="511175" lvl="1" indent="-215900">
              <a:lnSpc>
                <a:spcPct val="100000"/>
              </a:lnSpc>
              <a:spcBef>
                <a:spcPts val="100"/>
              </a:spcBef>
              <a:spcAft>
                <a:spcPts val="200"/>
              </a:spcAft>
              <a:buSzPct val="100000"/>
              <a:buFont typeface="Arial" panose="020B0604020202020204" pitchFamily="34" charset="0"/>
              <a:buChar char="‒"/>
            </a:pPr>
            <a:r>
              <a:rPr lang="en-US" sz="1400" dirty="0">
                <a:solidFill>
                  <a:schemeClr val="tx1"/>
                </a:solidFill>
              </a:rPr>
              <a:t>EMS security/Azure AD/Identity Management</a:t>
            </a:r>
          </a:p>
          <a:p>
            <a:pPr marL="228600" indent="-228600">
              <a:lnSpc>
                <a:spcPct val="100000"/>
              </a:lnSpc>
              <a:spcBef>
                <a:spcPts val="600"/>
              </a:spcBef>
              <a:buSzPct val="100000"/>
            </a:pPr>
            <a:r>
              <a:rPr lang="en-US" sz="2000" dirty="0">
                <a:solidFill>
                  <a:schemeClr val="tx1"/>
                </a:solidFill>
              </a:rPr>
              <a:t>Offer IT Security Service to respond to threats or incidents </a:t>
            </a:r>
          </a:p>
          <a:p>
            <a:pPr marL="228600" indent="-228600">
              <a:lnSpc>
                <a:spcPct val="100000"/>
              </a:lnSpc>
              <a:spcBef>
                <a:spcPts val="600"/>
              </a:spcBef>
              <a:buSzPct val="100000"/>
            </a:pPr>
            <a:r>
              <a:rPr lang="en-US" sz="2000" dirty="0">
                <a:solidFill>
                  <a:schemeClr val="tx1"/>
                </a:solidFill>
              </a:rPr>
              <a:t>Get trained on ATP and other security capabilities (consider Premier Support for Partners as backup)</a:t>
            </a:r>
          </a:p>
        </p:txBody>
      </p:sp>
      <p:sp>
        <p:nvSpPr>
          <p:cNvPr id="3" name="Title 2"/>
          <p:cNvSpPr>
            <a:spLocks noGrp="1"/>
          </p:cNvSpPr>
          <p:nvPr>
            <p:ph type="title"/>
          </p:nvPr>
        </p:nvSpPr>
        <p:spPr/>
        <p:txBody>
          <a:bodyPr/>
          <a:lstStyle/>
          <a:p>
            <a:r>
              <a:rPr lang="en-US" sz="2400" spc="0" dirty="0">
                <a:solidFill>
                  <a:schemeClr val="tx1"/>
                </a:solidFill>
                <a:latin typeface="+mn-lt"/>
              </a:rPr>
              <a:t>Step 7…</a:t>
            </a:r>
            <a:br>
              <a:rPr lang="en-US" dirty="0"/>
            </a:br>
            <a:r>
              <a:rPr lang="en-US" sz="4400" dirty="0"/>
              <a:t>Security Services Evaluation</a:t>
            </a:r>
          </a:p>
        </p:txBody>
      </p:sp>
      <p:grpSp>
        <p:nvGrpSpPr>
          <p:cNvPr id="11" name="Group 10"/>
          <p:cNvGrpSpPr/>
          <p:nvPr/>
        </p:nvGrpSpPr>
        <p:grpSpPr>
          <a:xfrm>
            <a:off x="6203723" y="1521437"/>
            <a:ext cx="5768772" cy="4993664"/>
            <a:chOff x="6218237" y="1521437"/>
            <a:chExt cx="5768772" cy="4993664"/>
          </a:xfrm>
        </p:grpSpPr>
        <p:pic>
          <p:nvPicPr>
            <p:cNvPr id="6" name="Picture 5"/>
            <p:cNvPicPr>
              <a:picLocks noChangeAspect="1"/>
            </p:cNvPicPr>
            <p:nvPr/>
          </p:nvPicPr>
          <p:blipFill>
            <a:blip r:embed="rId8"/>
            <a:stretch>
              <a:fillRect/>
            </a:stretch>
          </p:blipFill>
          <p:spPr>
            <a:xfrm>
              <a:off x="6218237" y="1521437"/>
              <a:ext cx="5158610" cy="2716442"/>
            </a:xfrm>
            <a:prstGeom prst="rect">
              <a:avLst/>
            </a:prstGeom>
          </p:spPr>
        </p:pic>
        <p:pic>
          <p:nvPicPr>
            <p:cNvPr id="7" name="Picture 6"/>
            <p:cNvPicPr>
              <a:picLocks noChangeAspect="1"/>
            </p:cNvPicPr>
            <p:nvPr/>
          </p:nvPicPr>
          <p:blipFill>
            <a:blip r:embed="rId9"/>
            <a:stretch>
              <a:fillRect/>
            </a:stretch>
          </p:blipFill>
          <p:spPr>
            <a:xfrm>
              <a:off x="6828399" y="3607434"/>
              <a:ext cx="5158610" cy="2907667"/>
            </a:xfrm>
            <a:prstGeom prst="rect">
              <a:avLst/>
            </a:prstGeom>
            <a:ln w="6350">
              <a:solidFill>
                <a:schemeClr val="bg1">
                  <a:lumMod val="65000"/>
                </a:schemeClr>
              </a:solidFill>
            </a:ln>
          </p:spPr>
        </p:pic>
      </p:grpSp>
    </p:spTree>
    <p:extLst>
      <p:ext uri="{BB962C8B-B14F-4D97-AF65-F5344CB8AC3E}">
        <p14:creationId xmlns:p14="http://schemas.microsoft.com/office/powerpoint/2010/main" val="80050420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179" name="think-cell Slide" r:id="rId5" imgW="378" imgH="379" progId="TCLayout.ActiveDocument.1">
                  <p:embed/>
                </p:oleObj>
              </mc:Choice>
              <mc:Fallback>
                <p:oleObj name="think-cell Slide" r:id="rId5" imgW="378" imgH="379"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Text Placeholder 8"/>
          <p:cNvSpPr>
            <a:spLocks noGrp="1"/>
          </p:cNvSpPr>
          <p:nvPr>
            <p:ph type="body" sz="quarter" idx="10"/>
          </p:nvPr>
        </p:nvSpPr>
        <p:spPr>
          <a:xfrm>
            <a:off x="290286" y="1532164"/>
            <a:ext cx="7299551" cy="5088573"/>
          </a:xfrm>
        </p:spPr>
        <p:txBody>
          <a:bodyPr/>
          <a:lstStyle/>
          <a:p>
            <a:pPr marL="256032" indent="-256032">
              <a:lnSpc>
                <a:spcPct val="100000"/>
              </a:lnSpc>
              <a:spcBef>
                <a:spcPts val="800"/>
              </a:spcBef>
              <a:buSzPct val="100000"/>
            </a:pPr>
            <a:r>
              <a:rPr lang="en-US" sz="2400" dirty="0">
                <a:solidFill>
                  <a:schemeClr val="tx1"/>
                </a:solidFill>
              </a:rPr>
              <a:t>Monetize </a:t>
            </a:r>
            <a:r>
              <a:rPr lang="en-US" sz="2400" dirty="0" err="1">
                <a:solidFill>
                  <a:schemeClr val="tx1"/>
                </a:solidFill>
              </a:rPr>
              <a:t>WaaS</a:t>
            </a:r>
            <a:r>
              <a:rPr lang="en-US" sz="2400" dirty="0">
                <a:solidFill>
                  <a:schemeClr val="tx1"/>
                </a:solidFill>
              </a:rPr>
              <a:t> including:</a:t>
            </a:r>
          </a:p>
          <a:p>
            <a:pPr marL="682625" indent="-290513">
              <a:lnSpc>
                <a:spcPct val="100000"/>
              </a:lnSpc>
              <a:spcBef>
                <a:spcPts val="200"/>
              </a:spcBef>
              <a:spcAft>
                <a:spcPts val="400"/>
              </a:spcAft>
              <a:buSzPct val="100000"/>
              <a:buFont typeface="Segoe UI" panose="020B0502040204020203" pitchFamily="34" charset="0"/>
              <a:buChar char="–"/>
            </a:pPr>
            <a:r>
              <a:rPr lang="en-US" sz="2200" dirty="0">
                <a:solidFill>
                  <a:schemeClr val="tx1"/>
                </a:solidFill>
              </a:rPr>
              <a:t>Desktop Management</a:t>
            </a:r>
          </a:p>
          <a:p>
            <a:pPr marL="682625" indent="-290513">
              <a:lnSpc>
                <a:spcPct val="100000"/>
              </a:lnSpc>
              <a:spcBef>
                <a:spcPts val="200"/>
              </a:spcBef>
              <a:spcAft>
                <a:spcPts val="400"/>
              </a:spcAft>
              <a:buSzPct val="100000"/>
              <a:buFont typeface="Segoe UI" panose="020B0502040204020203" pitchFamily="34" charset="0"/>
              <a:buChar char="–"/>
            </a:pPr>
            <a:r>
              <a:rPr lang="en-US" sz="2200" dirty="0">
                <a:solidFill>
                  <a:schemeClr val="tx1"/>
                </a:solidFill>
              </a:rPr>
              <a:t>Helpdesk</a:t>
            </a:r>
          </a:p>
          <a:p>
            <a:pPr marL="682625" indent="-290513">
              <a:lnSpc>
                <a:spcPct val="100000"/>
              </a:lnSpc>
              <a:spcBef>
                <a:spcPts val="200"/>
              </a:spcBef>
              <a:spcAft>
                <a:spcPts val="400"/>
              </a:spcAft>
              <a:buSzPct val="100000"/>
              <a:buFont typeface="Segoe UI" panose="020B0502040204020203" pitchFamily="34" charset="0"/>
              <a:buChar char="–"/>
            </a:pPr>
            <a:r>
              <a:rPr lang="en-US" sz="2200" dirty="0">
                <a:solidFill>
                  <a:schemeClr val="tx1"/>
                </a:solidFill>
              </a:rPr>
              <a:t>Identity Management</a:t>
            </a:r>
          </a:p>
          <a:p>
            <a:pPr marL="682625" indent="-290513">
              <a:lnSpc>
                <a:spcPct val="100000"/>
              </a:lnSpc>
              <a:spcBef>
                <a:spcPts val="200"/>
              </a:spcBef>
              <a:spcAft>
                <a:spcPts val="400"/>
              </a:spcAft>
              <a:buSzPct val="100000"/>
              <a:buFont typeface="Segoe UI" panose="020B0502040204020203" pitchFamily="34" charset="0"/>
              <a:buChar char="–"/>
            </a:pPr>
            <a:r>
              <a:rPr lang="en-US" sz="2200" dirty="0">
                <a:solidFill>
                  <a:schemeClr val="tx1"/>
                </a:solidFill>
              </a:rPr>
              <a:t>Hardware support break/fix</a:t>
            </a:r>
          </a:p>
          <a:p>
            <a:pPr marL="256032" indent="-256032">
              <a:lnSpc>
                <a:spcPct val="100000"/>
              </a:lnSpc>
              <a:spcBef>
                <a:spcPts val="800"/>
              </a:spcBef>
              <a:buSzPct val="100000"/>
            </a:pPr>
            <a:r>
              <a:rPr lang="en-US" sz="2400" dirty="0">
                <a:solidFill>
                  <a:schemeClr val="tx1"/>
                </a:solidFill>
              </a:rPr>
              <a:t>Specify customer environment to simulate to use Windows Insider Preview to test future updates in Current Business Branch</a:t>
            </a:r>
          </a:p>
          <a:p>
            <a:pPr marL="256032" indent="-256032">
              <a:lnSpc>
                <a:spcPct val="100000"/>
              </a:lnSpc>
              <a:spcBef>
                <a:spcPts val="800"/>
              </a:spcBef>
              <a:buSzPct val="100000"/>
            </a:pPr>
            <a:r>
              <a:rPr lang="en-US" sz="2400" dirty="0">
                <a:solidFill>
                  <a:schemeClr val="tx1"/>
                </a:solidFill>
              </a:rPr>
              <a:t>Consider offering Test-as-a-Service for critical custom LOB apps</a:t>
            </a:r>
          </a:p>
          <a:p>
            <a:pPr marL="256032" indent="-256032">
              <a:lnSpc>
                <a:spcPct val="100000"/>
              </a:lnSpc>
              <a:spcBef>
                <a:spcPts val="800"/>
              </a:spcBef>
              <a:buSzPct val="100000"/>
            </a:pPr>
            <a:r>
              <a:rPr lang="en-US" sz="2400" dirty="0">
                <a:solidFill>
                  <a:schemeClr val="tx1"/>
                </a:solidFill>
              </a:rPr>
              <a:t>Leverage Upgrade Analytics Service tool to support upgrade wave deployments</a:t>
            </a:r>
          </a:p>
        </p:txBody>
      </p:sp>
      <p:sp>
        <p:nvSpPr>
          <p:cNvPr id="2" name="Title 1"/>
          <p:cNvSpPr>
            <a:spLocks noGrp="1"/>
          </p:cNvSpPr>
          <p:nvPr>
            <p:ph type="title"/>
          </p:nvPr>
        </p:nvSpPr>
        <p:spPr/>
        <p:txBody>
          <a:bodyPr/>
          <a:lstStyle/>
          <a:p>
            <a:r>
              <a:rPr lang="en-US" sz="2400" spc="0" dirty="0">
                <a:solidFill>
                  <a:schemeClr val="tx1"/>
                </a:solidFill>
                <a:latin typeface="+mn-lt"/>
              </a:rPr>
              <a:t>Step 8…</a:t>
            </a:r>
            <a:br>
              <a:rPr lang="en-US" dirty="0"/>
            </a:br>
            <a:r>
              <a:rPr lang="en-US" sz="4400" dirty="0"/>
              <a:t>Windows-as-a-Service Support Discussion</a:t>
            </a:r>
            <a:endParaRPr lang="en-US" dirty="0"/>
          </a:p>
        </p:txBody>
      </p:sp>
      <p:pic>
        <p:nvPicPr>
          <p:cNvPr id="26" name="Picture 25"/>
          <p:cNvPicPr>
            <a:picLocks noChangeAspect="1"/>
          </p:cNvPicPr>
          <p:nvPr/>
        </p:nvPicPr>
        <p:blipFill rotWithShape="1">
          <a:blip r:embed="rId7"/>
          <a:srcRect l="1784" t="3184" r="1784" b="3184"/>
          <a:stretch/>
        </p:blipFill>
        <p:spPr>
          <a:xfrm>
            <a:off x="7623850" y="4086862"/>
            <a:ext cx="4352250" cy="2399899"/>
          </a:xfrm>
          <a:prstGeom prst="rect">
            <a:avLst/>
          </a:prstGeom>
          <a:ln w="3175">
            <a:solidFill>
              <a:schemeClr val="bg1">
                <a:lumMod val="65000"/>
              </a:schemeClr>
            </a:solidFill>
          </a:ln>
        </p:spPr>
      </p:pic>
      <p:pic>
        <p:nvPicPr>
          <p:cNvPr id="3" name="Picture 2"/>
          <p:cNvPicPr>
            <a:picLocks noChangeAspect="1"/>
          </p:cNvPicPr>
          <p:nvPr/>
        </p:nvPicPr>
        <p:blipFill>
          <a:blip r:embed="rId8"/>
          <a:stretch>
            <a:fillRect/>
          </a:stretch>
        </p:blipFill>
        <p:spPr>
          <a:xfrm>
            <a:off x="7623850" y="1478455"/>
            <a:ext cx="4352249" cy="2448750"/>
          </a:xfrm>
          <a:prstGeom prst="rect">
            <a:avLst/>
          </a:prstGeom>
          <a:ln w="3175">
            <a:solidFill>
              <a:schemeClr val="bg1">
                <a:lumMod val="65000"/>
              </a:schemeClr>
            </a:solidFill>
          </a:ln>
        </p:spPr>
      </p:pic>
    </p:spTree>
    <p:extLst>
      <p:ext uri="{BB962C8B-B14F-4D97-AF65-F5344CB8AC3E}">
        <p14:creationId xmlns:p14="http://schemas.microsoft.com/office/powerpoint/2010/main" val="220495623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03" name="think-cell Slide" r:id="rId5" imgW="378" imgH="379" progId="TCLayout.ActiveDocument.1">
                  <p:embed/>
                </p:oleObj>
              </mc:Choice>
              <mc:Fallback>
                <p:oleObj name="think-cell Slide" r:id="rId5" imgW="378" imgH="379"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1" name="Rectangle 20"/>
          <p:cNvSpPr/>
          <p:nvPr/>
        </p:nvSpPr>
        <p:spPr bwMode="auto">
          <a:xfrm>
            <a:off x="6866617" y="2176656"/>
            <a:ext cx="5108575" cy="4071743"/>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457200" indent="-457200" defTabSz="932472" fontAlgn="base">
              <a:spcBef>
                <a:spcPts val="600"/>
              </a:spcBef>
              <a:spcAft>
                <a:spcPts val="300"/>
              </a:spcAft>
              <a:buClr>
                <a:srgbClr val="00B050"/>
              </a:buClr>
              <a:buSzPct val="130000"/>
              <a:buFont typeface="Wingdings 2" panose="05020102010507070707" pitchFamily="18" charset="2"/>
              <a:buChar char=""/>
              <a:tabLst>
                <a:tab pos="228600" algn="l"/>
              </a:tabLst>
            </a:pPr>
            <a:r>
              <a:rPr lang="en-US" dirty="0">
                <a:solidFill>
                  <a:schemeClr val="tx1"/>
                </a:solidFill>
                <a:ea typeface="Segoe UI" pitchFamily="34" charset="0"/>
                <a:cs typeface="Segoe UI" pitchFamily="34" charset="0"/>
              </a:rPr>
              <a:t>Deploy Windows 10 Enterprise in Production Environment Targeting 500 Seats</a:t>
            </a:r>
            <a:endParaRPr lang="en-US" sz="4000" dirty="0">
              <a:solidFill>
                <a:schemeClr val="tx1"/>
              </a:solidFill>
              <a:ea typeface="Segoe UI" pitchFamily="34" charset="0"/>
              <a:cs typeface="Segoe UI" pitchFamily="34" charset="0"/>
            </a:endParaRPr>
          </a:p>
          <a:p>
            <a:pPr marL="457200" indent="-457200" defTabSz="932472" fontAlgn="base">
              <a:spcBef>
                <a:spcPts val="600"/>
              </a:spcBef>
              <a:spcAft>
                <a:spcPts val="300"/>
              </a:spcAft>
              <a:buClr>
                <a:srgbClr val="00B050"/>
              </a:buClr>
              <a:buSzPct val="130000"/>
              <a:buFont typeface="Wingdings 2" panose="05020102010507070707" pitchFamily="18" charset="2"/>
              <a:buChar char=""/>
              <a:tabLst>
                <a:tab pos="228600" algn="l"/>
              </a:tabLst>
            </a:pPr>
            <a:r>
              <a:rPr lang="en-US" dirty="0">
                <a:solidFill>
                  <a:schemeClr val="tx1"/>
                </a:solidFill>
                <a:ea typeface="Segoe UI" pitchFamily="34" charset="0"/>
                <a:cs typeface="Segoe UI" pitchFamily="34" charset="0"/>
              </a:rPr>
              <a:t>1 Primary Location, 1 Branch Location</a:t>
            </a:r>
          </a:p>
          <a:p>
            <a:pPr marL="457200" indent="-457200" defTabSz="932472" fontAlgn="base">
              <a:spcBef>
                <a:spcPts val="600"/>
              </a:spcBef>
              <a:spcAft>
                <a:spcPts val="300"/>
              </a:spcAft>
              <a:buClr>
                <a:srgbClr val="00B050"/>
              </a:buClr>
              <a:buSzPct val="130000"/>
              <a:buFont typeface="Wingdings 2" panose="05020102010507070707" pitchFamily="18" charset="2"/>
              <a:buChar char=""/>
              <a:tabLst>
                <a:tab pos="228600" algn="l"/>
              </a:tabLst>
            </a:pPr>
            <a:r>
              <a:rPr lang="en-US" dirty="0">
                <a:solidFill>
                  <a:schemeClr val="tx1"/>
                </a:solidFill>
                <a:ea typeface="Segoe UI" pitchFamily="34" charset="0"/>
                <a:cs typeface="Segoe UI" pitchFamily="34" charset="0"/>
              </a:rPr>
              <a:t>Current Branch for Business </a:t>
            </a:r>
          </a:p>
          <a:p>
            <a:pPr marL="457200" indent="-457200" defTabSz="932472" fontAlgn="base">
              <a:spcBef>
                <a:spcPts val="600"/>
              </a:spcBef>
              <a:spcAft>
                <a:spcPts val="300"/>
              </a:spcAft>
              <a:buClr>
                <a:srgbClr val="00B050"/>
              </a:buClr>
              <a:buSzPct val="130000"/>
              <a:buFont typeface="Wingdings 2" panose="05020102010507070707" pitchFamily="18" charset="2"/>
              <a:buChar char=""/>
              <a:tabLst>
                <a:tab pos="228600" algn="l"/>
              </a:tabLst>
            </a:pPr>
            <a:r>
              <a:rPr lang="en-US" dirty="0">
                <a:solidFill>
                  <a:schemeClr val="tx1"/>
                </a:solidFill>
                <a:ea typeface="Segoe UI" pitchFamily="34" charset="0"/>
                <a:cs typeface="Segoe UI" pitchFamily="34" charset="0"/>
              </a:rPr>
              <a:t>Group Policy Starter – Management Environment</a:t>
            </a:r>
          </a:p>
          <a:p>
            <a:pPr marL="457200" indent="-457200" defTabSz="932472" fontAlgn="base">
              <a:spcBef>
                <a:spcPts val="600"/>
              </a:spcBef>
              <a:spcAft>
                <a:spcPts val="300"/>
              </a:spcAft>
              <a:buClr>
                <a:srgbClr val="00B050"/>
              </a:buClr>
              <a:buSzPct val="130000"/>
              <a:buFont typeface="Wingdings 2" panose="05020102010507070707" pitchFamily="18" charset="2"/>
              <a:buChar char=""/>
              <a:tabLst>
                <a:tab pos="228600" algn="l"/>
              </a:tabLst>
            </a:pPr>
            <a:r>
              <a:rPr lang="en-US" dirty="0">
                <a:solidFill>
                  <a:schemeClr val="tx1"/>
                </a:solidFill>
                <a:ea typeface="Segoe UI" pitchFamily="34" charset="0"/>
                <a:cs typeface="Segoe UI" pitchFamily="34" charset="0"/>
              </a:rPr>
              <a:t>Servicing Environment (</a:t>
            </a:r>
            <a:r>
              <a:rPr lang="en-US" dirty="0" err="1">
                <a:solidFill>
                  <a:schemeClr val="tx1"/>
                </a:solidFill>
                <a:ea typeface="Segoe UI" pitchFamily="34" charset="0"/>
                <a:cs typeface="Segoe UI" pitchFamily="34" charset="0"/>
              </a:rPr>
              <a:t>WaaS</a:t>
            </a:r>
            <a:r>
              <a:rPr lang="en-US" dirty="0">
                <a:solidFill>
                  <a:schemeClr val="tx1"/>
                </a:solidFill>
                <a:ea typeface="Segoe UI" pitchFamily="34" charset="0"/>
                <a:cs typeface="Segoe UI" pitchFamily="34" charset="0"/>
              </a:rPr>
              <a:t>)</a:t>
            </a:r>
          </a:p>
          <a:p>
            <a:pPr marL="457200" indent="-457200" defTabSz="932472" fontAlgn="base">
              <a:spcBef>
                <a:spcPts val="600"/>
              </a:spcBef>
              <a:spcAft>
                <a:spcPts val="300"/>
              </a:spcAft>
              <a:buClr>
                <a:srgbClr val="00B050"/>
              </a:buClr>
              <a:buSzPct val="130000"/>
              <a:buFont typeface="Wingdings 2" panose="05020102010507070707" pitchFamily="18" charset="2"/>
              <a:buChar char=""/>
              <a:tabLst>
                <a:tab pos="228600" algn="l"/>
              </a:tabLst>
            </a:pPr>
            <a:r>
              <a:rPr lang="en-US" dirty="0">
                <a:solidFill>
                  <a:schemeClr val="tx1"/>
                </a:solidFill>
                <a:ea typeface="Segoe UI" pitchFamily="34" charset="0"/>
                <a:cs typeface="Segoe UI" pitchFamily="34" charset="0"/>
              </a:rPr>
              <a:t>Application Delivery</a:t>
            </a:r>
          </a:p>
          <a:p>
            <a:pPr marL="457200" indent="-457200" defTabSz="932472" fontAlgn="base">
              <a:spcBef>
                <a:spcPts val="600"/>
              </a:spcBef>
              <a:spcAft>
                <a:spcPts val="300"/>
              </a:spcAft>
              <a:buClr>
                <a:srgbClr val="00B050"/>
              </a:buClr>
              <a:buSzPct val="130000"/>
              <a:buFont typeface="Wingdings 2" panose="05020102010507070707" pitchFamily="18" charset="2"/>
              <a:buChar char=""/>
              <a:tabLst>
                <a:tab pos="228600" algn="l"/>
              </a:tabLst>
            </a:pPr>
            <a:r>
              <a:rPr lang="en-US" spc="-20" dirty="0">
                <a:solidFill>
                  <a:schemeClr val="tx1"/>
                </a:solidFill>
                <a:ea typeface="Segoe UI" pitchFamily="34" charset="0"/>
                <a:cs typeface="Segoe UI" pitchFamily="34" charset="0"/>
              </a:rPr>
              <a:t>Platform Delivery – Deployment Environment </a:t>
            </a:r>
            <a:r>
              <a:rPr lang="en-US" dirty="0">
                <a:solidFill>
                  <a:schemeClr val="tx1"/>
                </a:solidFill>
                <a:ea typeface="Segoe UI" pitchFamily="34" charset="0"/>
                <a:cs typeface="Segoe UI" pitchFamily="34" charset="0"/>
              </a:rPr>
              <a:t>(Zero Touch, In Place Upgrade, Lite Touch)</a:t>
            </a:r>
          </a:p>
          <a:p>
            <a:pPr marL="457200" indent="-457200" defTabSz="932472" fontAlgn="base">
              <a:spcBef>
                <a:spcPts val="600"/>
              </a:spcBef>
              <a:spcAft>
                <a:spcPts val="300"/>
              </a:spcAft>
              <a:buClr>
                <a:srgbClr val="00B050"/>
              </a:buClr>
              <a:buSzPct val="130000"/>
              <a:buFont typeface="Wingdings 2" panose="05020102010507070707" pitchFamily="18" charset="2"/>
              <a:buChar char=""/>
              <a:tabLst>
                <a:tab pos="228600" algn="l"/>
              </a:tabLst>
            </a:pPr>
            <a:r>
              <a:rPr lang="en-US" dirty="0">
                <a:solidFill>
                  <a:schemeClr val="tx1"/>
                </a:solidFill>
                <a:ea typeface="Segoe UI" pitchFamily="34" charset="0"/>
                <a:cs typeface="Segoe UI" pitchFamily="34" charset="0"/>
              </a:rPr>
              <a:t>Image Creation </a:t>
            </a:r>
          </a:p>
        </p:txBody>
      </p:sp>
      <p:sp>
        <p:nvSpPr>
          <p:cNvPr id="9" name="Text Placeholder 8"/>
          <p:cNvSpPr>
            <a:spLocks noGrp="1"/>
          </p:cNvSpPr>
          <p:nvPr>
            <p:ph type="body" sz="quarter" idx="10"/>
          </p:nvPr>
        </p:nvSpPr>
        <p:spPr>
          <a:xfrm>
            <a:off x="223612" y="1713139"/>
            <a:ext cx="6451826" cy="3898503"/>
          </a:xfrm>
        </p:spPr>
        <p:txBody>
          <a:bodyPr/>
          <a:lstStyle/>
          <a:p>
            <a:pPr marL="292608" indent="-292608">
              <a:lnSpc>
                <a:spcPct val="100000"/>
              </a:lnSpc>
              <a:spcBef>
                <a:spcPts val="800"/>
              </a:spcBef>
              <a:buSzPct val="100000"/>
            </a:pPr>
            <a:r>
              <a:rPr lang="en-US" sz="2600" dirty="0">
                <a:solidFill>
                  <a:schemeClr val="tx1"/>
                </a:solidFill>
              </a:rPr>
              <a:t>Validate application and systems capability</a:t>
            </a:r>
          </a:p>
          <a:p>
            <a:pPr marL="292608" indent="-292608">
              <a:lnSpc>
                <a:spcPct val="100000"/>
              </a:lnSpc>
              <a:spcBef>
                <a:spcPts val="800"/>
              </a:spcBef>
              <a:buSzPct val="100000"/>
            </a:pPr>
            <a:r>
              <a:rPr lang="en-US" sz="2600" dirty="0">
                <a:solidFill>
                  <a:schemeClr val="tx1"/>
                </a:solidFill>
              </a:rPr>
              <a:t>Ensure full range of customer scenarios have been tested successfully</a:t>
            </a:r>
          </a:p>
          <a:p>
            <a:pPr marL="292608" indent="-292608">
              <a:lnSpc>
                <a:spcPct val="100000"/>
              </a:lnSpc>
              <a:spcBef>
                <a:spcPts val="800"/>
              </a:spcBef>
              <a:buSzPct val="100000"/>
            </a:pPr>
            <a:r>
              <a:rPr lang="en-US" sz="2600" dirty="0">
                <a:solidFill>
                  <a:schemeClr val="tx1"/>
                </a:solidFill>
              </a:rPr>
              <a:t>Prove efficient deployment models</a:t>
            </a:r>
          </a:p>
          <a:p>
            <a:pPr marL="292608" indent="-292608">
              <a:lnSpc>
                <a:spcPct val="100000"/>
              </a:lnSpc>
              <a:spcBef>
                <a:spcPts val="800"/>
              </a:spcBef>
              <a:buSzPct val="100000"/>
            </a:pPr>
            <a:r>
              <a:rPr lang="en-US" sz="2600" dirty="0">
                <a:solidFill>
                  <a:schemeClr val="tx1"/>
                </a:solidFill>
              </a:rPr>
              <a:t>Gather user feedback and productivity data</a:t>
            </a:r>
          </a:p>
          <a:p>
            <a:pPr marL="292608" indent="-292608">
              <a:lnSpc>
                <a:spcPct val="100000"/>
              </a:lnSpc>
              <a:spcBef>
                <a:spcPts val="800"/>
              </a:spcBef>
              <a:buSzPct val="100000"/>
            </a:pPr>
            <a:r>
              <a:rPr lang="en-US" sz="2600" dirty="0">
                <a:solidFill>
                  <a:schemeClr val="tx1"/>
                </a:solidFill>
              </a:rPr>
              <a:t>Adapt customer deployment plans as needed</a:t>
            </a:r>
          </a:p>
          <a:p>
            <a:pPr marL="292608" indent="-292608">
              <a:lnSpc>
                <a:spcPct val="100000"/>
              </a:lnSpc>
              <a:spcBef>
                <a:spcPts val="800"/>
              </a:spcBef>
              <a:buSzPct val="100000"/>
            </a:pPr>
            <a:r>
              <a:rPr lang="en-US" sz="2600" dirty="0">
                <a:solidFill>
                  <a:schemeClr val="tx1"/>
                </a:solidFill>
              </a:rPr>
              <a:t>Agree to begin companywide deployment </a:t>
            </a:r>
          </a:p>
        </p:txBody>
      </p:sp>
      <p:sp>
        <p:nvSpPr>
          <p:cNvPr id="2" name="Title 1"/>
          <p:cNvSpPr>
            <a:spLocks noGrp="1"/>
          </p:cNvSpPr>
          <p:nvPr>
            <p:ph type="title"/>
          </p:nvPr>
        </p:nvSpPr>
        <p:spPr>
          <a:xfrm>
            <a:off x="207818" y="295274"/>
            <a:ext cx="12095017" cy="917575"/>
          </a:xfrm>
        </p:spPr>
        <p:txBody>
          <a:bodyPr/>
          <a:lstStyle/>
          <a:p>
            <a:r>
              <a:rPr lang="en-US" sz="2400" spc="0" dirty="0">
                <a:latin typeface="+mn-lt"/>
              </a:rPr>
              <a:t>Step 9…</a:t>
            </a:r>
            <a:br>
              <a:rPr lang="en-US" dirty="0"/>
            </a:br>
            <a:r>
              <a:rPr lang="en-US" sz="4300" spc="-140" dirty="0"/>
              <a:t>Pilot Conclusion and Green Light to Extend Deployment</a:t>
            </a:r>
          </a:p>
        </p:txBody>
      </p:sp>
      <p:sp>
        <p:nvSpPr>
          <p:cNvPr id="10" name="Rectangle 9"/>
          <p:cNvSpPr/>
          <p:nvPr/>
        </p:nvSpPr>
        <p:spPr bwMode="auto">
          <a:xfrm>
            <a:off x="6866617" y="1713139"/>
            <a:ext cx="5108575" cy="463517"/>
          </a:xfrm>
          <a:prstGeom prst="rect">
            <a:avLst/>
          </a:prstGeom>
          <a:solidFill>
            <a:schemeClr val="accent3"/>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sz="2000" b="1" kern="0" dirty="0">
                <a:solidFill>
                  <a:schemeClr val="bg1"/>
                </a:solidFill>
                <a:ea typeface="Segoe UI" pitchFamily="34" charset="0"/>
                <a:cs typeface="Segoe UI" pitchFamily="34" charset="0"/>
              </a:rPr>
              <a:t>Pilot Checklist</a:t>
            </a:r>
          </a:p>
        </p:txBody>
      </p:sp>
    </p:spTree>
    <p:extLst>
      <p:ext uri="{BB962C8B-B14F-4D97-AF65-F5344CB8AC3E}">
        <p14:creationId xmlns:p14="http://schemas.microsoft.com/office/powerpoint/2010/main" val="326157382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227" name="think-cell Slide" r:id="rId5" imgW="378" imgH="379" progId="TCLayout.ActiveDocument.1">
                  <p:embed/>
                </p:oleObj>
              </mc:Choice>
              <mc:Fallback>
                <p:oleObj name="think-cell Slide" r:id="rId5" imgW="378" imgH="379"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Text Placeholder 8"/>
          <p:cNvSpPr>
            <a:spLocks noGrp="1"/>
          </p:cNvSpPr>
          <p:nvPr>
            <p:ph type="body" sz="quarter" idx="10"/>
          </p:nvPr>
        </p:nvSpPr>
        <p:spPr>
          <a:xfrm>
            <a:off x="290286" y="1532164"/>
            <a:ext cx="6814561" cy="4678204"/>
          </a:xfrm>
        </p:spPr>
        <p:txBody>
          <a:bodyPr/>
          <a:lstStyle/>
          <a:p>
            <a:pPr marL="282575" indent="-282575">
              <a:lnSpc>
                <a:spcPct val="100000"/>
              </a:lnSpc>
              <a:spcBef>
                <a:spcPts val="1200"/>
              </a:spcBef>
              <a:buSzPct val="100000"/>
            </a:pPr>
            <a:r>
              <a:rPr lang="en-US" sz="2800" dirty="0">
                <a:solidFill>
                  <a:schemeClr val="tx1"/>
                </a:solidFill>
              </a:rPr>
              <a:t>Plan scaled deployment in organizational waves (e.g. by Geo or functional area)</a:t>
            </a:r>
          </a:p>
          <a:p>
            <a:pPr marL="282575" indent="-282575">
              <a:lnSpc>
                <a:spcPct val="100000"/>
              </a:lnSpc>
              <a:spcBef>
                <a:spcPts val="1200"/>
              </a:spcBef>
              <a:buSzPct val="100000"/>
            </a:pPr>
            <a:r>
              <a:rPr lang="en-US" sz="2800" dirty="0">
                <a:solidFill>
                  <a:schemeClr val="tx1"/>
                </a:solidFill>
              </a:rPr>
              <a:t>Assess network load considerations</a:t>
            </a:r>
          </a:p>
          <a:p>
            <a:pPr marL="282575" indent="-282575">
              <a:lnSpc>
                <a:spcPct val="100000"/>
              </a:lnSpc>
              <a:spcBef>
                <a:spcPts val="1200"/>
              </a:spcBef>
              <a:buSzPct val="100000"/>
            </a:pPr>
            <a:r>
              <a:rPr lang="en-US" sz="2800" dirty="0">
                <a:solidFill>
                  <a:schemeClr val="tx1"/>
                </a:solidFill>
              </a:rPr>
              <a:t>Support customer change management, project planning, and employee communications</a:t>
            </a:r>
          </a:p>
          <a:p>
            <a:pPr marL="282575" indent="-282575">
              <a:lnSpc>
                <a:spcPct val="100000"/>
              </a:lnSpc>
              <a:spcBef>
                <a:spcPts val="1200"/>
              </a:spcBef>
              <a:buSzPct val="100000"/>
            </a:pPr>
            <a:r>
              <a:rPr lang="en-US" sz="2800" dirty="0">
                <a:solidFill>
                  <a:schemeClr val="tx1"/>
                </a:solidFill>
              </a:rPr>
              <a:t>Schedule customer and partner resources to support</a:t>
            </a:r>
          </a:p>
          <a:p>
            <a:pPr marL="282575" indent="-282575">
              <a:lnSpc>
                <a:spcPct val="100000"/>
              </a:lnSpc>
              <a:spcBef>
                <a:spcPts val="1200"/>
              </a:spcBef>
              <a:buSzPct val="100000"/>
            </a:pPr>
            <a:r>
              <a:rPr lang="en-US" sz="2800" dirty="0">
                <a:solidFill>
                  <a:schemeClr val="tx1"/>
                </a:solidFill>
              </a:rPr>
              <a:t>Launch automated deployment</a:t>
            </a:r>
          </a:p>
        </p:txBody>
      </p:sp>
      <p:sp>
        <p:nvSpPr>
          <p:cNvPr id="2" name="Title 1"/>
          <p:cNvSpPr>
            <a:spLocks noGrp="1"/>
          </p:cNvSpPr>
          <p:nvPr>
            <p:ph type="title"/>
          </p:nvPr>
        </p:nvSpPr>
        <p:spPr/>
        <p:txBody>
          <a:bodyPr/>
          <a:lstStyle/>
          <a:p>
            <a:r>
              <a:rPr lang="en-US" sz="2400" spc="0" dirty="0">
                <a:solidFill>
                  <a:schemeClr val="tx1"/>
                </a:solidFill>
                <a:latin typeface="+mn-lt"/>
              </a:rPr>
              <a:t>Step 10…</a:t>
            </a:r>
            <a:br>
              <a:rPr lang="en-US" dirty="0"/>
            </a:br>
            <a:r>
              <a:rPr lang="en-US" dirty="0"/>
              <a:t>Breadth </a:t>
            </a:r>
            <a:r>
              <a:rPr lang="en-US" sz="4400" dirty="0"/>
              <a:t>Deployment Launch</a:t>
            </a:r>
            <a:endParaRPr lang="en-US" dirty="0"/>
          </a:p>
        </p:txBody>
      </p:sp>
      <p:grpSp>
        <p:nvGrpSpPr>
          <p:cNvPr id="3" name="Group 2"/>
          <p:cNvGrpSpPr/>
          <p:nvPr/>
        </p:nvGrpSpPr>
        <p:grpSpPr>
          <a:xfrm>
            <a:off x="7500257" y="1373391"/>
            <a:ext cx="4479018" cy="5141709"/>
            <a:chOff x="7332303" y="1918988"/>
            <a:chExt cx="4185369" cy="4471893"/>
          </a:xfrm>
        </p:grpSpPr>
        <p:sp>
          <p:nvSpPr>
            <p:cNvPr id="13" name="Freeform 6"/>
            <p:cNvSpPr/>
            <p:nvPr/>
          </p:nvSpPr>
          <p:spPr>
            <a:xfrm>
              <a:off x="7349822" y="3732935"/>
              <a:ext cx="2269464" cy="1745804"/>
            </a:xfrm>
            <a:custGeom>
              <a:avLst/>
              <a:gdLst>
                <a:gd name="connsiteX0" fmla="*/ 0 w 1620482"/>
                <a:gd name="connsiteY0" fmla="*/ 698724 h 1397447"/>
                <a:gd name="connsiteX1" fmla="*/ 349362 w 1620482"/>
                <a:gd name="connsiteY1" fmla="*/ 0 h 1397447"/>
                <a:gd name="connsiteX2" fmla="*/ 1271120 w 1620482"/>
                <a:gd name="connsiteY2" fmla="*/ 0 h 1397447"/>
                <a:gd name="connsiteX3" fmla="*/ 1620482 w 1620482"/>
                <a:gd name="connsiteY3" fmla="*/ 698724 h 1397447"/>
                <a:gd name="connsiteX4" fmla="*/ 1271120 w 1620482"/>
                <a:gd name="connsiteY4" fmla="*/ 1397447 h 1397447"/>
                <a:gd name="connsiteX5" fmla="*/ 349362 w 1620482"/>
                <a:gd name="connsiteY5" fmla="*/ 1397447 h 1397447"/>
                <a:gd name="connsiteX6" fmla="*/ 0 w 1620482"/>
                <a:gd name="connsiteY6" fmla="*/ 698724 h 139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482" h="1397447">
                  <a:moveTo>
                    <a:pt x="0" y="698724"/>
                  </a:moveTo>
                  <a:lnTo>
                    <a:pt x="349362" y="0"/>
                  </a:lnTo>
                  <a:lnTo>
                    <a:pt x="1271120" y="0"/>
                  </a:lnTo>
                  <a:lnTo>
                    <a:pt x="1620482" y="698724"/>
                  </a:lnTo>
                  <a:lnTo>
                    <a:pt x="1271120" y="1397447"/>
                  </a:lnTo>
                  <a:lnTo>
                    <a:pt x="349362" y="1397447"/>
                  </a:lnTo>
                  <a:lnTo>
                    <a:pt x="0" y="698724"/>
                  </a:lnTo>
                  <a:close/>
                </a:path>
              </a:pathLst>
            </a:custGeom>
            <a:solidFill>
              <a:schemeClr val="accent2"/>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6501" tIns="239331" rIns="256501" bIns="239331" numCol="1" spcCol="1270" anchor="ctr" anchorCtr="0">
              <a:noAutofit/>
            </a:bodyPr>
            <a:lstStyle/>
            <a:p>
              <a:pPr marL="0" marR="0" lvl="0" indent="0" algn="ctr" defTabSz="634684" eaLnBrk="1" fontAlgn="auto" latinLnBrk="0" hangingPunct="1">
                <a:lnSpc>
                  <a:spcPct val="90000"/>
                </a:lnSpc>
                <a:spcBef>
                  <a:spcPct val="0"/>
                </a:spcBef>
                <a:spcAft>
                  <a:spcPct val="35000"/>
                </a:spcAft>
                <a:buClrTx/>
                <a:buSzTx/>
                <a:buFontTx/>
                <a:buNone/>
                <a:tabLst/>
                <a:defRPr/>
              </a:pPr>
              <a:r>
                <a:rPr kumimoji="0" lang="en-US" sz="1400" b="0" i="0" u="none" strike="noStrike" kern="0" cap="none" spc="0" normalizeH="0" baseline="0" noProof="0" dirty="0">
                  <a:ln>
                    <a:noFill/>
                  </a:ln>
                  <a:solidFill>
                    <a:schemeClr val="bg1"/>
                  </a:solidFill>
                  <a:effectLst/>
                  <a:uLnTx/>
                  <a:uFillTx/>
                </a:rPr>
                <a:t>Upgrade Analytics</a:t>
              </a:r>
            </a:p>
          </p:txBody>
        </p:sp>
        <p:sp>
          <p:nvSpPr>
            <p:cNvPr id="14" name="Hexagon 13"/>
            <p:cNvSpPr/>
            <p:nvPr/>
          </p:nvSpPr>
          <p:spPr>
            <a:xfrm>
              <a:off x="7420692" y="4503894"/>
              <a:ext cx="265168" cy="204155"/>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5" name="Hexagon 14"/>
            <p:cNvSpPr/>
            <p:nvPr/>
          </p:nvSpPr>
          <p:spPr>
            <a:xfrm>
              <a:off x="7332303" y="1918988"/>
              <a:ext cx="2269464" cy="1745804"/>
            </a:xfrm>
            <a:prstGeom prst="hexagon">
              <a:avLst>
                <a:gd name="adj" fmla="val 29002"/>
                <a:gd name="vf" fmla="val 115470"/>
              </a:avLst>
            </a:prstGeom>
            <a:blipFill rotWithShape="1">
              <a:blip r:embed="rId7"/>
              <a:stretch>
                <a:fillRect/>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Hexagon 15"/>
            <p:cNvSpPr/>
            <p:nvPr/>
          </p:nvSpPr>
          <p:spPr>
            <a:xfrm>
              <a:off x="8849823" y="3392494"/>
              <a:ext cx="265168" cy="204155"/>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7" name="Freeform 10"/>
            <p:cNvSpPr/>
            <p:nvPr/>
          </p:nvSpPr>
          <p:spPr>
            <a:xfrm>
              <a:off x="9248208" y="2792474"/>
              <a:ext cx="2269464" cy="1745804"/>
            </a:xfrm>
            <a:custGeom>
              <a:avLst/>
              <a:gdLst>
                <a:gd name="connsiteX0" fmla="*/ 0 w 1620482"/>
                <a:gd name="connsiteY0" fmla="*/ 698724 h 1397447"/>
                <a:gd name="connsiteX1" fmla="*/ 349362 w 1620482"/>
                <a:gd name="connsiteY1" fmla="*/ 0 h 1397447"/>
                <a:gd name="connsiteX2" fmla="*/ 1271120 w 1620482"/>
                <a:gd name="connsiteY2" fmla="*/ 0 h 1397447"/>
                <a:gd name="connsiteX3" fmla="*/ 1620482 w 1620482"/>
                <a:gd name="connsiteY3" fmla="*/ 698724 h 1397447"/>
                <a:gd name="connsiteX4" fmla="*/ 1271120 w 1620482"/>
                <a:gd name="connsiteY4" fmla="*/ 1397447 h 1397447"/>
                <a:gd name="connsiteX5" fmla="*/ 349362 w 1620482"/>
                <a:gd name="connsiteY5" fmla="*/ 1397447 h 1397447"/>
                <a:gd name="connsiteX6" fmla="*/ 0 w 1620482"/>
                <a:gd name="connsiteY6" fmla="*/ 698724 h 139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482" h="1397447">
                  <a:moveTo>
                    <a:pt x="0" y="698724"/>
                  </a:moveTo>
                  <a:lnTo>
                    <a:pt x="349362" y="0"/>
                  </a:lnTo>
                  <a:lnTo>
                    <a:pt x="1271120" y="0"/>
                  </a:lnTo>
                  <a:lnTo>
                    <a:pt x="1620482" y="698724"/>
                  </a:lnTo>
                  <a:lnTo>
                    <a:pt x="1271120" y="1397447"/>
                  </a:lnTo>
                  <a:lnTo>
                    <a:pt x="349362" y="1397447"/>
                  </a:lnTo>
                  <a:lnTo>
                    <a:pt x="0" y="698724"/>
                  </a:lnTo>
                  <a:close/>
                </a:path>
              </a:pathLst>
            </a:custGeom>
            <a:solidFill>
              <a:schemeClr val="accent3"/>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6501" tIns="239331" rIns="256501" bIns="239331" numCol="1" spcCol="1270" anchor="ctr" anchorCtr="0">
              <a:noAutofit/>
            </a:bodyPr>
            <a:lstStyle/>
            <a:p>
              <a:pPr algn="ctr" defTabSz="634684">
                <a:lnSpc>
                  <a:spcPct val="90000"/>
                </a:lnSpc>
                <a:spcBef>
                  <a:spcPct val="0"/>
                </a:spcBef>
                <a:spcAft>
                  <a:spcPct val="35000"/>
                </a:spcAft>
                <a:defRPr/>
              </a:pPr>
              <a:r>
                <a:rPr lang="en-US" sz="1400" kern="0" dirty="0">
                  <a:solidFill>
                    <a:schemeClr val="bg1"/>
                  </a:solidFill>
                </a:rPr>
                <a:t>Management Tools</a:t>
              </a:r>
            </a:p>
          </p:txBody>
        </p:sp>
        <p:sp>
          <p:nvSpPr>
            <p:cNvPr id="18" name="Hexagon 17"/>
            <p:cNvSpPr/>
            <p:nvPr/>
          </p:nvSpPr>
          <p:spPr>
            <a:xfrm>
              <a:off x="10794630" y="4297321"/>
              <a:ext cx="265168" cy="204155"/>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9" name="Hexagon 18"/>
            <p:cNvSpPr/>
            <p:nvPr/>
          </p:nvSpPr>
          <p:spPr>
            <a:xfrm>
              <a:off x="9248208" y="4645077"/>
              <a:ext cx="2269464" cy="1745804"/>
            </a:xfrm>
            <a:prstGeom prst="hexagon">
              <a:avLst>
                <a:gd name="adj" fmla="val 27501"/>
                <a:gd name="vf" fmla="val 115470"/>
              </a:avLst>
            </a:prstGeom>
            <a:blipFill rotWithShape="1">
              <a:blip r:embed="rId8"/>
              <a:stretch>
                <a:fillRect/>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0" name="Hexagon 19"/>
            <p:cNvSpPr/>
            <p:nvPr/>
          </p:nvSpPr>
          <p:spPr>
            <a:xfrm>
              <a:off x="9745877" y="4707478"/>
              <a:ext cx="265168" cy="204155"/>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spTree>
    <p:extLst>
      <p:ext uri="{BB962C8B-B14F-4D97-AF65-F5344CB8AC3E}">
        <p14:creationId xmlns:p14="http://schemas.microsoft.com/office/powerpoint/2010/main" val="282771995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251" name="think-cell Slide" r:id="rId5" imgW="378" imgH="379" progId="TCLayout.ActiveDocument.1">
                  <p:embed/>
                </p:oleObj>
              </mc:Choice>
              <mc:Fallback>
                <p:oleObj name="think-cell Slide" r:id="rId5" imgW="378" imgH="379"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Text Placeholder 8"/>
          <p:cNvSpPr>
            <a:spLocks noGrp="1"/>
          </p:cNvSpPr>
          <p:nvPr>
            <p:ph type="body" sz="quarter" idx="10"/>
          </p:nvPr>
        </p:nvSpPr>
        <p:spPr>
          <a:xfrm>
            <a:off x="290286" y="1532164"/>
            <a:ext cx="5634919" cy="5334794"/>
          </a:xfrm>
        </p:spPr>
        <p:txBody>
          <a:bodyPr/>
          <a:lstStyle/>
          <a:p>
            <a:pPr marL="282575" indent="-282575">
              <a:lnSpc>
                <a:spcPct val="100000"/>
              </a:lnSpc>
              <a:spcBef>
                <a:spcPts val="800"/>
              </a:spcBef>
              <a:buSzPct val="100000"/>
            </a:pPr>
            <a:r>
              <a:rPr lang="en-US" sz="2800" dirty="0">
                <a:solidFill>
                  <a:schemeClr val="tx1"/>
                </a:solidFill>
              </a:rPr>
              <a:t>Define strategy, and timing for next/ongoing upgrade management</a:t>
            </a:r>
          </a:p>
          <a:p>
            <a:pPr marL="282575" indent="-282575">
              <a:lnSpc>
                <a:spcPct val="100000"/>
              </a:lnSpc>
              <a:spcBef>
                <a:spcPts val="800"/>
              </a:spcBef>
              <a:buSzPct val="100000"/>
            </a:pPr>
            <a:r>
              <a:rPr lang="en-US" sz="2800" dirty="0">
                <a:solidFill>
                  <a:schemeClr val="tx1"/>
                </a:solidFill>
              </a:rPr>
              <a:t>Build customer environment for Windows Insider Preview </a:t>
            </a:r>
          </a:p>
          <a:p>
            <a:pPr marL="282575" indent="-282575">
              <a:lnSpc>
                <a:spcPct val="100000"/>
              </a:lnSpc>
              <a:spcBef>
                <a:spcPts val="800"/>
              </a:spcBef>
              <a:buSzPct val="100000"/>
            </a:pPr>
            <a:r>
              <a:rPr lang="en-US" sz="2800" dirty="0">
                <a:solidFill>
                  <a:schemeClr val="tx1"/>
                </a:solidFill>
              </a:rPr>
              <a:t>Test upcoming updates in Current Business Branch</a:t>
            </a:r>
          </a:p>
          <a:p>
            <a:pPr marL="282575" indent="-282575">
              <a:lnSpc>
                <a:spcPct val="100000"/>
              </a:lnSpc>
              <a:spcBef>
                <a:spcPts val="800"/>
              </a:spcBef>
              <a:buSzPct val="100000"/>
            </a:pPr>
            <a:r>
              <a:rPr lang="en-US" sz="2800" dirty="0">
                <a:solidFill>
                  <a:schemeClr val="tx1"/>
                </a:solidFill>
              </a:rPr>
              <a:t>Load and simulate critical custom LOB apps for Test-as-a-Service</a:t>
            </a:r>
          </a:p>
          <a:p>
            <a:pPr marL="282575" indent="-282575">
              <a:lnSpc>
                <a:spcPct val="100000"/>
              </a:lnSpc>
              <a:spcBef>
                <a:spcPts val="800"/>
              </a:spcBef>
              <a:buSzPct val="100000"/>
            </a:pPr>
            <a:r>
              <a:rPr lang="en-US" sz="2800" dirty="0">
                <a:solidFill>
                  <a:schemeClr val="tx1"/>
                </a:solidFill>
              </a:rPr>
              <a:t>Begin next cycle of Windows upgrade deployments</a:t>
            </a:r>
          </a:p>
        </p:txBody>
      </p:sp>
      <p:sp>
        <p:nvSpPr>
          <p:cNvPr id="2" name="Title 1"/>
          <p:cNvSpPr>
            <a:spLocks noGrp="1"/>
          </p:cNvSpPr>
          <p:nvPr>
            <p:ph type="title"/>
          </p:nvPr>
        </p:nvSpPr>
        <p:spPr>
          <a:xfrm>
            <a:off x="199217" y="200024"/>
            <a:ext cx="12040408" cy="917575"/>
          </a:xfrm>
        </p:spPr>
        <p:txBody>
          <a:bodyPr/>
          <a:lstStyle/>
          <a:p>
            <a:r>
              <a:rPr lang="en-US" sz="2400" spc="0" dirty="0">
                <a:latin typeface="+mn-lt"/>
              </a:rPr>
              <a:t>Step 11 – Post Deployment…</a:t>
            </a:r>
            <a:br>
              <a:rPr lang="en-US" dirty="0"/>
            </a:br>
            <a:r>
              <a:rPr lang="en-US" sz="4200" spc="-110" dirty="0"/>
              <a:t>Ongoing Windows-as-a-Service Management</a:t>
            </a:r>
          </a:p>
        </p:txBody>
      </p:sp>
      <p:grpSp>
        <p:nvGrpSpPr>
          <p:cNvPr id="4" name="Group 3"/>
          <p:cNvGrpSpPr/>
          <p:nvPr/>
        </p:nvGrpSpPr>
        <p:grpSpPr>
          <a:xfrm>
            <a:off x="5876637" y="1624866"/>
            <a:ext cx="6102639" cy="5081150"/>
            <a:chOff x="5876637" y="1624866"/>
            <a:chExt cx="6102639" cy="5081150"/>
          </a:xfrm>
        </p:grpSpPr>
        <p:cxnSp>
          <p:nvCxnSpPr>
            <p:cNvPr id="48" name="Straight Connector 47"/>
            <p:cNvCxnSpPr>
              <a:cxnSpLocks/>
            </p:cNvCxnSpPr>
            <p:nvPr/>
          </p:nvCxnSpPr>
          <p:spPr>
            <a:xfrm>
              <a:off x="10723664" y="3650010"/>
              <a:ext cx="0" cy="262028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876637" y="2031185"/>
              <a:ext cx="1460616" cy="1241608"/>
            </a:xfrm>
            <a:prstGeom prst="rect">
              <a:avLst/>
            </a:prstGeom>
            <a:noFill/>
          </p:spPr>
          <p:txBody>
            <a:bodyPr wrap="square" lIns="0" tIns="111880" rIns="0" bIns="111880" rtlCol="0">
              <a:spAutoFit/>
            </a:bodyPr>
            <a:lstStyle/>
            <a:p>
              <a:pPr marL="0" marR="0" lvl="0" indent="0" algn="ctr" defTabSz="932215" eaLnBrk="1" fontAlgn="auto" latinLnBrk="0" hangingPunct="1">
                <a:buClrTx/>
                <a:buSzTx/>
                <a:buFontTx/>
                <a:buNone/>
                <a:tabLst/>
                <a:defRPr/>
              </a:pPr>
              <a:r>
                <a:rPr kumimoji="0" lang="en-US" sz="1100" b="0" i="0" u="none" strike="noStrike" kern="0" cap="none" spc="0" normalizeH="0" baseline="0" noProof="0" dirty="0">
                  <a:ln>
                    <a:noFill/>
                  </a:ln>
                  <a:effectLst/>
                  <a:uLnTx/>
                  <a:uFillTx/>
                </a:rPr>
                <a:t>Specific feature </a:t>
              </a:r>
              <a:br>
                <a:rPr lang="en-US" sz="1100" kern="0" dirty="0"/>
              </a:br>
              <a:r>
                <a:rPr kumimoji="0" lang="en-US" sz="1100" b="0" i="0" u="none" strike="noStrike" kern="0" cap="none" spc="0" normalizeH="0" baseline="0" noProof="0" dirty="0">
                  <a:ln>
                    <a:noFill/>
                  </a:ln>
                  <a:effectLst/>
                  <a:uLnTx/>
                  <a:uFillTx/>
                </a:rPr>
                <a:t>and performance feedback</a:t>
              </a:r>
            </a:p>
            <a:p>
              <a:pPr marL="0" marR="0" lvl="0" indent="0" algn="ctr" defTabSz="932215" eaLnBrk="1" fontAlgn="auto" latinLnBrk="0" hangingPunct="1">
                <a:buClrTx/>
                <a:buSzTx/>
                <a:buFontTx/>
                <a:buNone/>
                <a:tabLst/>
                <a:defRPr/>
              </a:pPr>
              <a:r>
                <a:rPr kumimoji="0" lang="en-US" sz="1100" b="0" i="0" u="none" strike="noStrike" kern="0" cap="none" spc="0" normalizeH="0" baseline="0" noProof="0" dirty="0">
                  <a:ln>
                    <a:noFill/>
                  </a:ln>
                  <a:effectLst/>
                  <a:uLnTx/>
                  <a:uFillTx/>
                </a:rPr>
                <a:t>Application compatibility</a:t>
              </a:r>
              <a:br>
                <a:rPr kumimoji="0" lang="en-US" sz="1100" b="0" i="0" u="none" strike="noStrike" kern="0" cap="none" spc="0" normalizeH="0" baseline="0" noProof="0" dirty="0">
                  <a:ln>
                    <a:noFill/>
                  </a:ln>
                  <a:effectLst/>
                  <a:uLnTx/>
                  <a:uFillTx/>
                </a:rPr>
              </a:br>
              <a:r>
                <a:rPr kumimoji="0" lang="en-US" sz="1100" b="0" i="0" u="none" strike="noStrike" kern="0" cap="none" spc="0" normalizeH="0" baseline="0" noProof="0" dirty="0">
                  <a:ln>
                    <a:noFill/>
                  </a:ln>
                  <a:effectLst/>
                  <a:uLnTx/>
                  <a:uFillTx/>
                </a:rPr>
                <a:t>validation</a:t>
              </a:r>
            </a:p>
          </p:txBody>
        </p:sp>
        <p:sp>
          <p:nvSpPr>
            <p:cNvPr id="50" name="TextBox 49"/>
            <p:cNvSpPr txBox="1"/>
            <p:nvPr/>
          </p:nvSpPr>
          <p:spPr>
            <a:xfrm>
              <a:off x="8288304" y="2674019"/>
              <a:ext cx="2466533" cy="564499"/>
            </a:xfrm>
            <a:prstGeom prst="rect">
              <a:avLst/>
            </a:prstGeom>
            <a:noFill/>
          </p:spPr>
          <p:txBody>
            <a:bodyPr wrap="square" lIns="0" tIns="111880" rIns="0" bIns="111880" rtlCol="0">
              <a:spAutoFit/>
            </a:bodyPr>
            <a:lstStyle/>
            <a:p>
              <a:pPr marL="0" marR="0" lvl="0" indent="0" algn="ctr" defTabSz="932215" eaLnBrk="1" fontAlgn="auto" latinLnBrk="0" hangingPunct="1">
                <a:buClrTx/>
                <a:buSzTx/>
                <a:buFontTx/>
                <a:buNone/>
                <a:tabLst/>
                <a:defRPr/>
              </a:pPr>
              <a:r>
                <a:rPr kumimoji="0" lang="en-US" sz="1100" b="0" i="0" u="none" strike="noStrike" kern="0" cap="none" spc="0" normalizeH="0" baseline="0" noProof="0" dirty="0">
                  <a:ln>
                    <a:noFill/>
                  </a:ln>
                  <a:effectLst/>
                  <a:uLnTx/>
                  <a:uFillTx/>
                </a:rPr>
                <a:t>Deploy to all audiences, </a:t>
              </a:r>
              <a:br>
                <a:rPr kumimoji="0" lang="en-US" sz="1100" b="0" i="0" u="none" strike="noStrike" kern="0" cap="none" spc="0" normalizeH="0" baseline="0" noProof="0" dirty="0">
                  <a:ln>
                    <a:noFill/>
                  </a:ln>
                  <a:effectLst/>
                  <a:uLnTx/>
                  <a:uFillTx/>
                </a:rPr>
              </a:br>
              <a:r>
                <a:rPr kumimoji="0" lang="en-US" sz="1100" b="0" i="0" u="none" strike="noStrike" kern="0" cap="none" spc="0" normalizeH="0" baseline="0" noProof="0" dirty="0">
                  <a:ln>
                    <a:noFill/>
                  </a:ln>
                  <a:effectLst/>
                  <a:uLnTx/>
                  <a:uFillTx/>
                </a:rPr>
                <a:t>in waves to reduce risk</a:t>
              </a:r>
            </a:p>
          </p:txBody>
        </p:sp>
        <p:sp>
          <p:nvSpPr>
            <p:cNvPr id="51" name="TextBox 50"/>
            <p:cNvSpPr txBox="1"/>
            <p:nvPr/>
          </p:nvSpPr>
          <p:spPr>
            <a:xfrm>
              <a:off x="7266735" y="2181281"/>
              <a:ext cx="1157753" cy="1064636"/>
            </a:xfrm>
            <a:prstGeom prst="rect">
              <a:avLst/>
            </a:prstGeom>
            <a:noFill/>
          </p:spPr>
          <p:txBody>
            <a:bodyPr wrap="square" lIns="0" tIns="111880" rIns="0" bIns="111880" rtlCol="0">
              <a:spAutoFit/>
            </a:bodyPr>
            <a:lstStyle/>
            <a:p>
              <a:pPr marL="0" marR="0" lvl="0" indent="0" algn="ctr" defTabSz="932215" eaLnBrk="1" fontAlgn="auto" latinLnBrk="0" hangingPunct="1">
                <a:buClrTx/>
                <a:buSzTx/>
                <a:buFontTx/>
                <a:buNone/>
                <a:tabLst/>
                <a:defRPr/>
              </a:pPr>
              <a:r>
                <a:rPr kumimoji="0" lang="en-US" sz="1100" b="0" i="0" u="none" strike="noStrike" kern="0" cap="none" spc="0" normalizeH="0" baseline="0" noProof="0" dirty="0">
                  <a:ln>
                    <a:noFill/>
                  </a:ln>
                  <a:effectLst/>
                  <a:uLnTx/>
                  <a:uFillTx/>
                </a:rPr>
                <a:t>Deploy to pilot audiences </a:t>
              </a:r>
            </a:p>
            <a:p>
              <a:pPr marL="0" marR="0" lvl="0" indent="0" algn="ctr" defTabSz="932215" eaLnBrk="1" fontAlgn="auto" latinLnBrk="0" hangingPunct="1">
                <a:buClrTx/>
                <a:buSzTx/>
                <a:buFontTx/>
                <a:buNone/>
                <a:tabLst/>
                <a:defRPr/>
              </a:pPr>
              <a:r>
                <a:rPr kumimoji="0" lang="en-US" sz="1100" b="0" i="0" u="none" strike="noStrike" kern="0" cap="none" spc="0" normalizeH="0" baseline="0" noProof="0" dirty="0">
                  <a:ln>
                    <a:noFill/>
                  </a:ln>
                  <a:effectLst/>
                  <a:uLnTx/>
                  <a:uFillTx/>
                </a:rPr>
                <a:t>Validate and prepare for broad deployment</a:t>
              </a:r>
            </a:p>
          </p:txBody>
        </p:sp>
        <p:sp>
          <p:nvSpPr>
            <p:cNvPr id="52" name="Right Arrow 86"/>
            <p:cNvSpPr/>
            <p:nvPr/>
          </p:nvSpPr>
          <p:spPr bwMode="auto">
            <a:xfrm>
              <a:off x="11035397" y="3020256"/>
              <a:ext cx="473024" cy="869984"/>
            </a:xfrm>
            <a:prstGeom prst="rightArrow">
              <a:avLst>
                <a:gd name="adj1" fmla="val 48607"/>
                <a:gd name="adj2"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p:cNvSpPr/>
            <p:nvPr/>
          </p:nvSpPr>
          <p:spPr bwMode="auto">
            <a:xfrm>
              <a:off x="6177325" y="3243101"/>
              <a:ext cx="1141423" cy="423427"/>
            </a:xfrm>
            <a:prstGeom prst="rect">
              <a:avLst/>
            </a:prstGeom>
            <a:solidFill>
              <a:schemeClr val="bg1">
                <a:lumMod val="65000"/>
              </a:schemeClr>
            </a:solidFill>
            <a:ln w="19050" cap="flat" cmpd="sng" algn="ctr">
              <a:noFill/>
              <a:prstDash val="sysDot"/>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Segoe UI" pitchFamily="34" charset="0"/>
                  <a:cs typeface="Segoe UI Semibold" panose="020B0702040204020203" pitchFamily="34" charset="0"/>
                </a:rPr>
                <a:t>Evaluate</a:t>
              </a:r>
            </a:p>
          </p:txBody>
        </p:sp>
        <p:sp>
          <p:nvSpPr>
            <p:cNvPr id="54" name="Rectangle 53"/>
            <p:cNvSpPr/>
            <p:nvPr/>
          </p:nvSpPr>
          <p:spPr bwMode="auto">
            <a:xfrm>
              <a:off x="7328258" y="3243101"/>
              <a:ext cx="936128" cy="423427"/>
            </a:xfrm>
            <a:prstGeom prst="rect">
              <a:avLst/>
            </a:prstGeom>
            <a:solidFill>
              <a:srgbClr val="0078D7">
                <a:alpha val="78000"/>
              </a:srgbClr>
            </a:solidFill>
            <a:ln w="19050" cap="flat" cmpd="sng" algn="ctr">
              <a:noFill/>
              <a:prstDash val="sysDot"/>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a:ea typeface="Segoe UI" pitchFamily="34" charset="0"/>
                  <a:cs typeface="Segoe UI Semibold" panose="020B0702040204020203" pitchFamily="34" charset="0"/>
                </a:rPr>
                <a:t>Pilot</a:t>
              </a:r>
            </a:p>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a:ea typeface="Segoe UI" pitchFamily="34" charset="0"/>
                  <a:cs typeface="Segoe UI Semibold" panose="020B0702040204020203" pitchFamily="34" charset="0"/>
                </a:rPr>
                <a:t>(CB)</a:t>
              </a:r>
            </a:p>
          </p:txBody>
        </p:sp>
        <p:sp>
          <p:nvSpPr>
            <p:cNvPr id="55" name="Rectangle 54"/>
            <p:cNvSpPr/>
            <p:nvPr/>
          </p:nvSpPr>
          <p:spPr bwMode="auto">
            <a:xfrm>
              <a:off x="8273897" y="3243101"/>
              <a:ext cx="2480941" cy="423427"/>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Deploy/Use (CBB)</a:t>
              </a:r>
            </a:p>
          </p:txBody>
        </p:sp>
        <p:sp>
          <p:nvSpPr>
            <p:cNvPr id="56" name="TextBox 55"/>
            <p:cNvSpPr txBox="1"/>
            <p:nvPr/>
          </p:nvSpPr>
          <p:spPr>
            <a:xfrm>
              <a:off x="6087549" y="3632332"/>
              <a:ext cx="1231199" cy="779943"/>
            </a:xfrm>
            <a:prstGeom prst="rect">
              <a:avLst/>
            </a:prstGeom>
            <a:noFill/>
          </p:spPr>
          <p:txBody>
            <a:bodyPr wrap="square" lIns="139851" tIns="111880" rIns="139851" bIns="111880" rtlCol="0">
              <a:spAutoFit/>
            </a:bodyPr>
            <a:lstStyle/>
            <a:p>
              <a:pPr marL="0" marR="0" lvl="0" indent="0" algn="ctr" defTabSz="932215" eaLnBrk="1" fontAlgn="auto" latinLnBrk="0" hangingPunct="1">
                <a:buClrTx/>
                <a:buSzTx/>
                <a:buFontTx/>
                <a:buNone/>
                <a:tabLst/>
                <a:defRPr/>
              </a:pPr>
              <a:r>
                <a:rPr kumimoji="0" lang="en-US" sz="1200" b="0" i="0" u="none" strike="noStrike" kern="0" cap="none" spc="0" normalizeH="0" baseline="0" noProof="0" dirty="0">
                  <a:ln>
                    <a:noFill/>
                  </a:ln>
                  <a:effectLst/>
                  <a:uLnTx/>
                  <a:uFillTx/>
                </a:rPr>
                <a:t>6+ months </a:t>
              </a:r>
              <a:br>
                <a:rPr kumimoji="0" lang="en-US" sz="1200" b="0" i="0" u="none" strike="noStrike" kern="0" cap="none" spc="0" normalizeH="0" baseline="0" noProof="0" dirty="0">
                  <a:ln>
                    <a:noFill/>
                  </a:ln>
                  <a:effectLst/>
                  <a:uLnTx/>
                  <a:uFillTx/>
                </a:rPr>
              </a:br>
              <a:r>
                <a:rPr kumimoji="0" lang="en-US" sz="1200" b="0" i="0" u="none" strike="noStrike" kern="0" cap="none" spc="0" normalizeH="0" baseline="0" noProof="0" dirty="0">
                  <a:ln>
                    <a:noFill/>
                  </a:ln>
                  <a:effectLst/>
                  <a:uLnTx/>
                  <a:uFillTx/>
                </a:rPr>
                <a:t>of active development</a:t>
              </a:r>
            </a:p>
          </p:txBody>
        </p:sp>
        <p:sp>
          <p:nvSpPr>
            <p:cNvPr id="57" name="TextBox 56"/>
            <p:cNvSpPr txBox="1"/>
            <p:nvPr/>
          </p:nvSpPr>
          <p:spPr>
            <a:xfrm>
              <a:off x="7318748" y="3713761"/>
              <a:ext cx="1295927" cy="410611"/>
            </a:xfrm>
            <a:prstGeom prst="rect">
              <a:avLst/>
            </a:prstGeom>
            <a:noFill/>
          </p:spPr>
          <p:txBody>
            <a:bodyPr wrap="square" lIns="139851" tIns="111880" rIns="139851" bIns="111880" rtlCol="0">
              <a:spAutoFit/>
            </a:bodyPr>
            <a:lstStyle/>
            <a:p>
              <a:pPr marL="0" marR="0" lvl="0" indent="0" algn="ctr" defTabSz="932215" eaLnBrk="1" fontAlgn="auto" latinLnBrk="0" hangingPunct="1">
                <a:buClrTx/>
                <a:buSzTx/>
                <a:buFontTx/>
                <a:buNone/>
                <a:tabLst/>
                <a:defRPr/>
              </a:pPr>
              <a:r>
                <a:rPr kumimoji="0" lang="en-US" sz="1200" b="0" i="0" u="none" strike="noStrike" kern="0" cap="none" spc="0" normalizeH="0" baseline="0" noProof="0" dirty="0">
                  <a:ln>
                    <a:noFill/>
                  </a:ln>
                  <a:effectLst/>
                  <a:uLnTx/>
                  <a:uFillTx/>
                </a:rPr>
                <a:t>~4 months </a:t>
              </a:r>
            </a:p>
          </p:txBody>
        </p:sp>
        <p:sp>
          <p:nvSpPr>
            <p:cNvPr id="58" name="TextBox 57"/>
            <p:cNvSpPr txBox="1"/>
            <p:nvPr/>
          </p:nvSpPr>
          <p:spPr>
            <a:xfrm>
              <a:off x="8241694" y="3713760"/>
              <a:ext cx="2288090" cy="410611"/>
            </a:xfrm>
            <a:prstGeom prst="rect">
              <a:avLst/>
            </a:prstGeom>
            <a:noFill/>
          </p:spPr>
          <p:txBody>
            <a:bodyPr wrap="square" lIns="139851" tIns="111880" rIns="139851" bIns="111880" rtlCol="0">
              <a:spAutoFit/>
            </a:bodyPr>
            <a:lstStyle/>
            <a:p>
              <a:pPr marL="0" marR="0" lvl="0" indent="0" algn="ctr" defTabSz="932215" eaLnBrk="1" fontAlgn="auto" latinLnBrk="0" hangingPunct="1">
                <a:buClrTx/>
                <a:buSzTx/>
                <a:buFontTx/>
                <a:buNone/>
                <a:tabLst/>
                <a:defRPr/>
              </a:pPr>
              <a:r>
                <a:rPr kumimoji="0" lang="en-US" sz="1200" b="0" i="0" u="none" strike="noStrike" kern="0" cap="none" spc="0" normalizeH="0" baseline="0" noProof="0" dirty="0">
                  <a:ln>
                    <a:noFill/>
                  </a:ln>
                  <a:effectLst/>
                  <a:uLnTx/>
                  <a:uFillTx/>
                </a:rPr>
                <a:t>12+ months </a:t>
              </a:r>
            </a:p>
          </p:txBody>
        </p:sp>
        <p:sp>
          <p:nvSpPr>
            <p:cNvPr id="59" name="TextBox 58"/>
            <p:cNvSpPr txBox="1"/>
            <p:nvPr/>
          </p:nvSpPr>
          <p:spPr>
            <a:xfrm>
              <a:off x="7058388" y="4146345"/>
              <a:ext cx="3766833" cy="395222"/>
            </a:xfrm>
            <a:prstGeom prst="rect">
              <a:avLst/>
            </a:prstGeom>
            <a:noFill/>
          </p:spPr>
          <p:txBody>
            <a:bodyPr wrap="square" lIns="139851" tIns="111880" rIns="139851" bIns="111880" rtlCol="0">
              <a:spAutoFit/>
            </a:bodyPr>
            <a:lstStyle/>
            <a:p>
              <a:pPr marL="0" marR="0" lvl="0" indent="0" algn="ctr" defTabSz="932215" eaLnBrk="1" fontAlgn="auto" latinLnBrk="0" hangingPunct="1">
                <a:buClrTx/>
                <a:buSzTx/>
                <a:buFontTx/>
                <a:buNone/>
                <a:tabLst/>
                <a:defRPr/>
              </a:pPr>
              <a:r>
                <a:rPr kumimoji="0" lang="en-US" sz="1100" b="0" i="0" u="none" strike="noStrike" kern="0" cap="none" spc="0" normalizeH="0" baseline="0" noProof="0" dirty="0">
                  <a:ln>
                    <a:noFill/>
                  </a:ln>
                  <a:effectLst/>
                  <a:uLnTx/>
                  <a:uFillTx/>
                </a:rPr>
                <a:t>16+ months to validate, deploy, and use each release</a:t>
              </a:r>
            </a:p>
          </p:txBody>
        </p:sp>
        <p:sp>
          <p:nvSpPr>
            <p:cNvPr id="60" name="Diamond 59"/>
            <p:cNvSpPr/>
            <p:nvPr/>
          </p:nvSpPr>
          <p:spPr bwMode="auto">
            <a:xfrm>
              <a:off x="7143428" y="3238963"/>
              <a:ext cx="354525" cy="423427"/>
            </a:xfrm>
            <a:prstGeom prst="diamond">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10754838" y="3241209"/>
              <a:ext cx="502137" cy="427208"/>
            </a:xfrm>
            <a:prstGeom prst="rect">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Grace</a:t>
              </a:r>
            </a:p>
          </p:txBody>
        </p:sp>
        <p:grpSp>
          <p:nvGrpSpPr>
            <p:cNvPr id="62" name="Group 61"/>
            <p:cNvGrpSpPr/>
            <p:nvPr/>
          </p:nvGrpSpPr>
          <p:grpSpPr>
            <a:xfrm>
              <a:off x="7343600" y="4472823"/>
              <a:ext cx="4566983" cy="753711"/>
              <a:chOff x="3073026" y="6225231"/>
              <a:chExt cx="9491354" cy="662663"/>
            </a:xfrm>
          </p:grpSpPr>
          <p:sp>
            <p:nvSpPr>
              <p:cNvPr id="63" name="Right Arrow 107"/>
              <p:cNvSpPr/>
              <p:nvPr/>
            </p:nvSpPr>
            <p:spPr bwMode="auto">
              <a:xfrm>
                <a:off x="11343310" y="6225231"/>
                <a:ext cx="1221070" cy="662663"/>
              </a:xfrm>
              <a:prstGeom prst="rightArrow">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p:cNvSpPr/>
              <p:nvPr/>
            </p:nvSpPr>
            <p:spPr bwMode="auto">
              <a:xfrm>
                <a:off x="3073026" y="6362964"/>
                <a:ext cx="2522710" cy="372277"/>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Evaluate</a:t>
                </a:r>
              </a:p>
            </p:txBody>
          </p:sp>
          <p:sp>
            <p:nvSpPr>
              <p:cNvPr id="65" name="Rectangle 64"/>
              <p:cNvSpPr/>
              <p:nvPr/>
            </p:nvSpPr>
            <p:spPr bwMode="auto">
              <a:xfrm>
                <a:off x="5615187" y="6362964"/>
                <a:ext cx="1473588" cy="37227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Pilot</a:t>
                </a:r>
              </a:p>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(CB)</a:t>
                </a:r>
              </a:p>
            </p:txBody>
          </p:sp>
          <p:sp>
            <p:nvSpPr>
              <p:cNvPr id="66" name="Rectangle 65"/>
              <p:cNvSpPr/>
              <p:nvPr/>
            </p:nvSpPr>
            <p:spPr bwMode="auto">
              <a:xfrm>
                <a:off x="7088775" y="6362964"/>
                <a:ext cx="5161555" cy="372277"/>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Deploy/Use </a:t>
                </a:r>
                <a:r>
                  <a:rPr lang="en-US" sz="1400" kern="0" dirty="0">
                    <a:solidFill>
                      <a:srgbClr val="FFFFFF"/>
                    </a:solidFill>
                    <a:latin typeface="Segoe UI"/>
                    <a:ea typeface="Segoe UI" pitchFamily="34" charset="0"/>
                    <a:cs typeface="Segoe UI" pitchFamily="34" charset="0"/>
                  </a:rPr>
                  <a:t>(CBB)</a:t>
                </a:r>
                <a:endPar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67" name="Diamond 66"/>
            <p:cNvSpPr/>
            <p:nvPr/>
          </p:nvSpPr>
          <p:spPr bwMode="auto">
            <a:xfrm>
              <a:off x="8395345" y="4637966"/>
              <a:ext cx="354525" cy="423427"/>
            </a:xfrm>
            <a:prstGeom prst="diamond">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p:cNvSpPr txBox="1"/>
            <p:nvPr/>
          </p:nvSpPr>
          <p:spPr>
            <a:xfrm>
              <a:off x="9693670" y="6141517"/>
              <a:ext cx="2165584" cy="564499"/>
            </a:xfrm>
            <a:prstGeom prst="rect">
              <a:avLst/>
            </a:prstGeom>
            <a:noFill/>
          </p:spPr>
          <p:txBody>
            <a:bodyPr wrap="square" lIns="139851" tIns="111880" rIns="139851" bIns="111880" rtlCol="0">
              <a:spAutoFit/>
            </a:bodyPr>
            <a:lstStyle/>
            <a:p>
              <a:pPr marL="0" marR="0" lvl="0" indent="0" algn="ctr" defTabSz="932215" eaLnBrk="1" fontAlgn="auto" latinLnBrk="0" hangingPunct="1">
                <a:buClrTx/>
                <a:buSzTx/>
                <a:buFontTx/>
                <a:buNone/>
                <a:tabLst/>
                <a:defRPr/>
              </a:pPr>
              <a:r>
                <a:rPr kumimoji="0" lang="en-US" sz="1100" b="0" i="0" u="none" strike="noStrike" kern="0" cap="none" spc="0" normalizeH="0" baseline="0" noProof="0" dirty="0">
                  <a:ln>
                    <a:noFill/>
                  </a:ln>
                  <a:effectLst/>
                  <a:uLnTx/>
                  <a:uFillTx/>
                </a:rPr>
                <a:t>Only 2 CBB versions in active support at one time</a:t>
              </a:r>
            </a:p>
          </p:txBody>
        </p:sp>
        <p:sp>
          <p:nvSpPr>
            <p:cNvPr id="69" name="TextBox 68"/>
            <p:cNvSpPr txBox="1"/>
            <p:nvPr/>
          </p:nvSpPr>
          <p:spPr>
            <a:xfrm>
              <a:off x="10666099" y="3574937"/>
              <a:ext cx="684826" cy="595277"/>
            </a:xfrm>
            <a:prstGeom prst="rect">
              <a:avLst/>
            </a:prstGeom>
            <a:noFill/>
          </p:spPr>
          <p:txBody>
            <a:bodyPr wrap="square" lIns="139851" tIns="111880" rIns="139851" bIns="111880" rtlCol="0">
              <a:spAutoFit/>
            </a:bodyPr>
            <a:lstStyle/>
            <a:p>
              <a:pPr marL="0" marR="0" lvl="0" indent="0" algn="ctr" defTabSz="932215" eaLnBrk="1" fontAlgn="auto" latinLnBrk="0" hangingPunct="1">
                <a:buClrTx/>
                <a:buSzTx/>
                <a:buFontTx/>
                <a:buNone/>
                <a:tabLst/>
                <a:defRPr/>
              </a:pPr>
              <a:r>
                <a:rPr kumimoji="0" lang="en-US" sz="1200" b="0" i="0" u="none" strike="noStrike" kern="0" cap="none" spc="0" normalizeH="0" baseline="0" noProof="0" dirty="0">
                  <a:ln>
                    <a:noFill/>
                  </a:ln>
                  <a:effectLst/>
                  <a:uLnTx/>
                  <a:uFillTx/>
                </a:rPr>
                <a:t>60 days</a:t>
              </a:r>
            </a:p>
          </p:txBody>
        </p:sp>
        <p:grpSp>
          <p:nvGrpSpPr>
            <p:cNvPr id="70" name="Group 69"/>
            <p:cNvGrpSpPr/>
            <p:nvPr/>
          </p:nvGrpSpPr>
          <p:grpSpPr>
            <a:xfrm>
              <a:off x="8760486" y="5338823"/>
              <a:ext cx="3144930" cy="790778"/>
              <a:chOff x="3219925" y="6192643"/>
              <a:chExt cx="6535968" cy="695252"/>
            </a:xfrm>
          </p:grpSpPr>
          <p:sp>
            <p:nvSpPr>
              <p:cNvPr id="71" name="Right Arrow 103"/>
              <p:cNvSpPr/>
              <p:nvPr/>
            </p:nvSpPr>
            <p:spPr bwMode="auto">
              <a:xfrm>
                <a:off x="8534822" y="6192643"/>
                <a:ext cx="1221071" cy="695252"/>
              </a:xfrm>
              <a:prstGeom prst="rightArrow">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3219925" y="6362964"/>
                <a:ext cx="2394581" cy="372277"/>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Evaluate</a:t>
                </a:r>
              </a:p>
            </p:txBody>
          </p:sp>
          <p:sp>
            <p:nvSpPr>
              <p:cNvPr id="73" name="Rectangle 72"/>
              <p:cNvSpPr/>
              <p:nvPr/>
            </p:nvSpPr>
            <p:spPr bwMode="auto">
              <a:xfrm>
                <a:off x="7323519" y="6362964"/>
                <a:ext cx="2085475" cy="372277"/>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Deploy/Use</a:t>
                </a:r>
              </a:p>
              <a:p>
                <a:pPr marL="0" marR="0" lvl="0" indent="0" algn="ctr" defTabSz="932293" eaLnBrk="1" fontAlgn="base" latinLnBrk="0" hangingPunct="1">
                  <a:buClrTx/>
                  <a:buSzTx/>
                  <a:buFontTx/>
                  <a:buNone/>
                  <a:tabLst/>
                  <a:defRPr/>
                </a:pPr>
                <a:r>
                  <a:rPr lang="en-US" sz="1400" kern="0" dirty="0">
                    <a:solidFill>
                      <a:srgbClr val="FFFFFF"/>
                    </a:solidFill>
                    <a:latin typeface="Segoe UI"/>
                    <a:ea typeface="Segoe UI" pitchFamily="34" charset="0"/>
                    <a:cs typeface="Segoe UI" pitchFamily="34" charset="0"/>
                  </a:rPr>
                  <a:t>(CBB)</a:t>
                </a:r>
                <a:endPar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4" name="Rectangle 73"/>
              <p:cNvSpPr/>
              <p:nvPr/>
            </p:nvSpPr>
            <p:spPr bwMode="auto">
              <a:xfrm>
                <a:off x="5615190" y="6362964"/>
                <a:ext cx="1708329" cy="37227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1440" tIns="146283" rIns="91440" bIns="146283" numCol="1" spcCol="0" rtlCol="0" fromWordArt="0" anchor="ctr" anchorCtr="0" forceAA="0" compatLnSpc="1">
                <a:prstTxWarp prst="textNoShape">
                  <a:avLst/>
                </a:prstTxWarp>
                <a:noAutofit/>
              </a:bodyPr>
              <a:lstStyle/>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Pilot</a:t>
                </a:r>
              </a:p>
              <a:p>
                <a:pPr marL="0" marR="0" lvl="0" indent="0" algn="ctr" defTabSz="932293" eaLnBrk="1" fontAlgn="base" latinLnBrk="0" hangingPunct="1">
                  <a:buClrTx/>
                  <a:buSzTx/>
                  <a:buFontTx/>
                  <a:buNone/>
                  <a:tabLst/>
                  <a:defRPr/>
                </a:pPr>
                <a:r>
                  <a:rPr lang="en-US" sz="1400" kern="0" dirty="0">
                    <a:solidFill>
                      <a:srgbClr val="FFFFFF"/>
                    </a:solidFill>
                    <a:latin typeface="Segoe UI"/>
                    <a:ea typeface="Segoe UI" pitchFamily="34" charset="0"/>
                    <a:cs typeface="Segoe UI" pitchFamily="34" charset="0"/>
                  </a:rPr>
                  <a:t>(CB)</a:t>
                </a:r>
                <a:endPar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75" name="Diamond 74"/>
            <p:cNvSpPr/>
            <p:nvPr/>
          </p:nvSpPr>
          <p:spPr bwMode="auto">
            <a:xfrm>
              <a:off x="9698501" y="5527698"/>
              <a:ext cx="354525" cy="423427"/>
            </a:xfrm>
            <a:prstGeom prst="diamond">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 name="Group 75"/>
            <p:cNvGrpSpPr/>
            <p:nvPr/>
          </p:nvGrpSpPr>
          <p:grpSpPr>
            <a:xfrm>
              <a:off x="6075933" y="5770239"/>
              <a:ext cx="2589660" cy="815541"/>
              <a:chOff x="8905077" y="1820435"/>
              <a:chExt cx="2671724" cy="827788"/>
            </a:xfrm>
          </p:grpSpPr>
          <p:sp>
            <p:nvSpPr>
              <p:cNvPr id="77" name="TextBox 76"/>
              <p:cNvSpPr txBox="1"/>
              <p:nvPr/>
            </p:nvSpPr>
            <p:spPr>
              <a:xfrm>
                <a:off x="9193123" y="1820435"/>
                <a:ext cx="2366872" cy="572976"/>
              </a:xfrm>
              <a:prstGeom prst="rect">
                <a:avLst/>
              </a:prstGeom>
              <a:noFill/>
            </p:spPr>
            <p:txBody>
              <a:bodyPr wrap="square" lIns="139851" tIns="111880" rIns="139851" bIns="111880" rtlCol="0" anchor="ctr">
                <a:spAutoFit/>
              </a:bodyPr>
              <a:lstStyle/>
              <a:p>
                <a:pPr defTabSz="932215">
                  <a:defRPr/>
                </a:pPr>
                <a:r>
                  <a:rPr lang="en-US" sz="1100" kern="0" dirty="0">
                    <a:solidFill>
                      <a:schemeClr val="bg1">
                        <a:lumMod val="50000"/>
                      </a:schemeClr>
                    </a:solidFill>
                    <a:latin typeface="Segoe UI Semibold" panose="020B0702040204020203" pitchFamily="34" charset="0"/>
                    <a:cs typeface="Segoe UI Semibold" panose="020B0702040204020203" pitchFamily="34" charset="0"/>
                  </a:rPr>
                  <a:t>Windows Insider Preview Branch</a:t>
                </a:r>
              </a:p>
            </p:txBody>
          </p:sp>
          <p:sp>
            <p:nvSpPr>
              <p:cNvPr id="78" name="TextBox 77"/>
              <p:cNvSpPr txBox="1"/>
              <p:nvPr/>
            </p:nvSpPr>
            <p:spPr>
              <a:xfrm>
                <a:off x="9190037" y="2250189"/>
                <a:ext cx="2386764" cy="398034"/>
              </a:xfrm>
              <a:prstGeom prst="rect">
                <a:avLst/>
              </a:prstGeom>
              <a:noFill/>
            </p:spPr>
            <p:txBody>
              <a:bodyPr wrap="square" lIns="139851" tIns="111880" rIns="139851" bIns="111880" rtlCol="0" anchor="ctr">
                <a:spAutoFit/>
              </a:bodyPr>
              <a:lstStyle/>
              <a:p>
                <a:pPr defTabSz="932215">
                  <a:defRPr/>
                </a:pPr>
                <a:r>
                  <a:rPr lang="en-US" sz="1100" kern="0" spc="-30" dirty="0">
                    <a:solidFill>
                      <a:srgbClr val="B4009E"/>
                    </a:solidFill>
                    <a:latin typeface="Segoe UI Semibold" panose="020B0702040204020203" pitchFamily="34" charset="0"/>
                    <a:cs typeface="Segoe UI Semibold" panose="020B0702040204020203" pitchFamily="34" charset="0"/>
                  </a:rPr>
                  <a:t>New Windows 10 Releases</a:t>
                </a:r>
              </a:p>
            </p:txBody>
          </p:sp>
          <p:sp>
            <p:nvSpPr>
              <p:cNvPr id="79" name="Diamond 78"/>
              <p:cNvSpPr/>
              <p:nvPr/>
            </p:nvSpPr>
            <p:spPr bwMode="auto">
              <a:xfrm>
                <a:off x="9037637" y="2295808"/>
                <a:ext cx="228600" cy="270177"/>
              </a:xfrm>
              <a:prstGeom prst="diamond">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p:cNvSpPr/>
              <p:nvPr/>
            </p:nvSpPr>
            <p:spPr bwMode="auto">
              <a:xfrm>
                <a:off x="9026103" y="2008242"/>
                <a:ext cx="212226" cy="216477"/>
              </a:xfrm>
              <a:prstGeom prst="rect">
                <a:avLst/>
              </a:prstGeom>
              <a:solidFill>
                <a:schemeClr val="bg1">
                  <a:lumMod val="65000"/>
                </a:schemeClr>
              </a:solidFill>
              <a:ln w="19050" cap="flat" cmpd="sng" algn="ctr">
                <a:noFill/>
                <a:prstDash val="sysDot"/>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buClrTx/>
                  <a:buSzTx/>
                  <a:buFontTx/>
                  <a:buNone/>
                  <a:tabLst/>
                  <a:defRPr/>
                </a:pPr>
                <a:endParaRPr kumimoji="0" lang="en-US" sz="1400" b="0" i="0" u="none" strike="noStrike" kern="0" cap="none" spc="0" normalizeH="0" baseline="0" noProof="0" dirty="0">
                  <a:ln>
                    <a:noFill/>
                  </a:ln>
                  <a:solidFill>
                    <a:srgbClr val="505050"/>
                  </a:solidFill>
                  <a:effectLst/>
                  <a:uLnTx/>
                  <a:uFillTx/>
                  <a:latin typeface="Segoe UI"/>
                  <a:ea typeface="Segoe UI" pitchFamily="34" charset="0"/>
                  <a:cs typeface="Segoe UI Semibold" panose="020B0702040204020203" pitchFamily="34" charset="0"/>
                </a:endParaRPr>
              </a:p>
            </p:txBody>
          </p:sp>
          <p:sp>
            <p:nvSpPr>
              <p:cNvPr id="81" name="Rectangle 80"/>
              <p:cNvSpPr/>
              <p:nvPr/>
            </p:nvSpPr>
            <p:spPr bwMode="auto">
              <a:xfrm>
                <a:off x="8905077" y="1924770"/>
                <a:ext cx="2570960" cy="668923"/>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2" name="Right Brace 81"/>
            <p:cNvSpPr/>
            <p:nvPr/>
          </p:nvSpPr>
          <p:spPr>
            <a:xfrm rot="5400000">
              <a:off x="8768259" y="2484359"/>
              <a:ext cx="312010" cy="3211038"/>
            </a:xfrm>
            <a:prstGeom prst="rightBrace">
              <a:avLst>
                <a:gd name="adj1" fmla="val 30324"/>
                <a:gd name="adj2" fmla="val 50175"/>
              </a:avLst>
            </a:prstGeom>
            <a:noFill/>
            <a:ln w="6350" cap="flat" cmpd="sng" algn="ctr">
              <a:solidFill>
                <a:srgbClr val="FFFFFF">
                  <a:lumMod val="75000"/>
                </a:srgbClr>
              </a:solidFill>
              <a:prstDash val="solid"/>
              <a:headEnd type="none"/>
              <a:tailEnd type="none"/>
            </a:ln>
            <a:effectLst/>
          </p:spPr>
          <p:txBody>
            <a:bodyPr rtlCol="0" anchor="ctr"/>
            <a:lstStyle/>
            <a:p>
              <a:pPr marL="0" marR="0" lvl="0" indent="0" algn="ctr" defTabSz="932563" eaLnBrk="1" fontAlgn="auto" latinLnBrk="0" hangingPunct="1">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83" name="TextBox 82"/>
            <p:cNvSpPr txBox="1"/>
            <p:nvPr/>
          </p:nvSpPr>
          <p:spPr>
            <a:xfrm>
              <a:off x="6183255" y="4676562"/>
              <a:ext cx="1231199" cy="564499"/>
            </a:xfrm>
            <a:prstGeom prst="rect">
              <a:avLst/>
            </a:prstGeom>
            <a:noFill/>
          </p:spPr>
          <p:txBody>
            <a:bodyPr wrap="square" lIns="139851" tIns="111880" rIns="139851" bIns="111880" rtlCol="0">
              <a:spAutoFit/>
            </a:bodyPr>
            <a:lstStyle/>
            <a:p>
              <a:pPr marL="0" marR="0" lvl="0" indent="0" algn="ctr" defTabSz="932215" eaLnBrk="1" fontAlgn="auto" latinLnBrk="0" hangingPunct="1">
                <a:buClrTx/>
                <a:buSzTx/>
                <a:buFontTx/>
                <a:buNone/>
                <a:tabLst/>
                <a:defRPr/>
              </a:pPr>
              <a:r>
                <a:rPr kumimoji="0" lang="en-US" sz="1100" b="0" i="0" u="none" strike="noStrike" kern="0" cap="none" spc="0" normalizeH="0" baseline="0" noProof="0" dirty="0">
                  <a:ln>
                    <a:noFill/>
                  </a:ln>
                  <a:effectLst/>
                  <a:uLnTx/>
                  <a:uFillTx/>
                </a:rPr>
                <a:t>The process repeats…</a:t>
              </a:r>
            </a:p>
          </p:txBody>
        </p:sp>
        <p:sp>
          <p:nvSpPr>
            <p:cNvPr id="84" name="Rectangle 83"/>
            <p:cNvSpPr/>
            <p:nvPr/>
          </p:nvSpPr>
          <p:spPr bwMode="auto">
            <a:xfrm>
              <a:off x="5958016" y="2031185"/>
              <a:ext cx="6021260" cy="4626764"/>
            </a:xfrm>
            <a:prstGeom prst="rect">
              <a:avLst/>
            </a:prstGeom>
            <a:noFill/>
            <a:ln w="31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endParaRPr lang="en-US" b="1" dirty="0">
                <a:solidFill>
                  <a:srgbClr val="505050"/>
                </a:solidFill>
                <a:ea typeface="Segoe UI" pitchFamily="34" charset="0"/>
                <a:cs typeface="Segoe UI" pitchFamily="34" charset="0"/>
              </a:endParaRPr>
            </a:p>
          </p:txBody>
        </p:sp>
        <p:sp>
          <p:nvSpPr>
            <p:cNvPr id="85" name="Rectangle 84"/>
            <p:cNvSpPr/>
            <p:nvPr/>
          </p:nvSpPr>
          <p:spPr>
            <a:xfrm>
              <a:off x="5957642" y="1624866"/>
              <a:ext cx="6021634" cy="369332"/>
            </a:xfrm>
            <a:prstGeom prst="rect">
              <a:avLst/>
            </a:prstGeom>
          </p:spPr>
          <p:txBody>
            <a:bodyPr wrap="square">
              <a:spAutoFit/>
            </a:bodyPr>
            <a:lstStyle/>
            <a:p>
              <a:pPr lvl="0" algn="ctr" defTabSz="932472" fontAlgn="base"/>
              <a:r>
                <a:rPr lang="en-US" b="1" dirty="0">
                  <a:solidFill>
                    <a:srgbClr val="505050"/>
                  </a:solidFill>
                  <a:ea typeface="Segoe UI" pitchFamily="34" charset="0"/>
                  <a:cs typeface="Segoe UI" pitchFamily="34" charset="0"/>
                </a:rPr>
                <a:t>Deployment of Windows 10 Releases Over Time</a:t>
              </a:r>
            </a:p>
          </p:txBody>
        </p:sp>
      </p:grpSp>
    </p:spTree>
    <p:extLst>
      <p:ext uri="{BB962C8B-B14F-4D97-AF65-F5344CB8AC3E}">
        <p14:creationId xmlns:p14="http://schemas.microsoft.com/office/powerpoint/2010/main" val="237582642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275" name="think-cell Slide" r:id="rId5" imgW="378" imgH="379" progId="TCLayout.ActiveDocument.1">
                  <p:embed/>
                </p:oleObj>
              </mc:Choice>
              <mc:Fallback>
                <p:oleObj name="think-cell Slide" r:id="rId5" imgW="378" imgH="379"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74638" y="65087"/>
            <a:ext cx="6835773" cy="917575"/>
          </a:xfrm>
        </p:spPr>
        <p:txBody>
          <a:bodyPr/>
          <a:lstStyle/>
          <a:p>
            <a:r>
              <a:rPr lang="en-US" sz="4400" dirty="0"/>
              <a:t>Next steps for you to win with Windows 10</a:t>
            </a:r>
          </a:p>
        </p:txBody>
      </p:sp>
      <p:sp>
        <p:nvSpPr>
          <p:cNvPr id="3" name="Text Placeholder 2"/>
          <p:cNvSpPr>
            <a:spLocks noGrp="1"/>
          </p:cNvSpPr>
          <p:nvPr>
            <p:ph type="body" sz="quarter" idx="4294967295"/>
          </p:nvPr>
        </p:nvSpPr>
        <p:spPr>
          <a:xfrm>
            <a:off x="439947" y="1544925"/>
            <a:ext cx="6653211" cy="5047536"/>
          </a:xfrm>
        </p:spPr>
        <p:txBody>
          <a:bodyPr lIns="0"/>
          <a:lstStyle/>
          <a:p>
            <a:pPr>
              <a:lnSpc>
                <a:spcPct val="100000"/>
              </a:lnSpc>
              <a:spcBef>
                <a:spcPts val="900"/>
              </a:spcBef>
              <a:buSzPct val="100000"/>
              <a:buFont typeface="+mj-lt"/>
              <a:buAutoNum type="arabicPeriod"/>
            </a:pPr>
            <a:r>
              <a:rPr lang="en-US" sz="2000" dirty="0">
                <a:solidFill>
                  <a:schemeClr val="tx1"/>
                </a:solidFill>
                <a:latin typeface="+mn-lt"/>
              </a:rPr>
              <a:t>Leverage your internal use rights to adopt Windows 10 Enterprise—using it is the best way to sell it</a:t>
            </a:r>
          </a:p>
          <a:p>
            <a:pPr>
              <a:lnSpc>
                <a:spcPct val="100000"/>
              </a:lnSpc>
              <a:spcBef>
                <a:spcPts val="900"/>
              </a:spcBef>
              <a:buSzPct val="100000"/>
              <a:buFont typeface="+mj-lt"/>
              <a:buAutoNum type="arabicPeriod"/>
            </a:pPr>
            <a:r>
              <a:rPr lang="en-US" sz="2000" dirty="0">
                <a:solidFill>
                  <a:schemeClr val="tx1"/>
                </a:solidFill>
                <a:latin typeface="+mn-lt"/>
              </a:rPr>
              <a:t>Get training and other resources available on MPN Windows</a:t>
            </a:r>
          </a:p>
          <a:p>
            <a:pPr>
              <a:lnSpc>
                <a:spcPct val="100000"/>
              </a:lnSpc>
              <a:spcBef>
                <a:spcPts val="900"/>
              </a:spcBef>
              <a:buSzPct val="100000"/>
              <a:buFont typeface="+mj-lt"/>
              <a:buAutoNum type="arabicPeriod"/>
            </a:pPr>
            <a:r>
              <a:rPr lang="en-US" sz="2000" dirty="0">
                <a:solidFill>
                  <a:schemeClr val="tx1"/>
                </a:solidFill>
                <a:latin typeface="+mn-lt"/>
              </a:rPr>
              <a:t>Enroll in a Windows Tech Series Training Event</a:t>
            </a:r>
          </a:p>
          <a:p>
            <a:pPr>
              <a:lnSpc>
                <a:spcPct val="100000"/>
              </a:lnSpc>
              <a:spcBef>
                <a:spcPts val="900"/>
              </a:spcBef>
              <a:buSzPct val="100000"/>
              <a:buFont typeface="+mj-lt"/>
              <a:buAutoNum type="arabicPeriod"/>
            </a:pPr>
            <a:r>
              <a:rPr lang="en-US" sz="2000" dirty="0">
                <a:solidFill>
                  <a:schemeClr val="tx1"/>
                </a:solidFill>
                <a:latin typeface="+mn-lt"/>
              </a:rPr>
              <a:t>Leverage Windows Accelerate to extend POCs &amp; Pilots</a:t>
            </a:r>
          </a:p>
          <a:p>
            <a:pPr>
              <a:lnSpc>
                <a:spcPct val="100000"/>
              </a:lnSpc>
              <a:spcBef>
                <a:spcPts val="900"/>
              </a:spcBef>
              <a:buSzPct val="100000"/>
              <a:buFont typeface="+mj-lt"/>
              <a:buAutoNum type="arabicPeriod"/>
            </a:pPr>
            <a:r>
              <a:rPr lang="en-US" sz="2000" dirty="0">
                <a:solidFill>
                  <a:schemeClr val="tx1"/>
                </a:solidFill>
                <a:latin typeface="+mn-lt"/>
              </a:rPr>
              <a:t>Prioritize Customer Targets for New POCs and Pilots</a:t>
            </a:r>
          </a:p>
          <a:p>
            <a:pPr marL="635000" lvl="1" indent="-231775">
              <a:lnSpc>
                <a:spcPct val="100000"/>
              </a:lnSpc>
              <a:spcBef>
                <a:spcPts val="900"/>
              </a:spcBef>
            </a:pPr>
            <a:r>
              <a:rPr lang="en-US" sz="1800" dirty="0">
                <a:solidFill>
                  <a:schemeClr val="tx1"/>
                </a:solidFill>
              </a:rPr>
              <a:t>Early Windows 7 Adopters with device renewal needs</a:t>
            </a:r>
          </a:p>
          <a:p>
            <a:pPr marL="635000" lvl="1" indent="-231775">
              <a:lnSpc>
                <a:spcPct val="100000"/>
              </a:lnSpc>
              <a:spcBef>
                <a:spcPts val="900"/>
              </a:spcBef>
            </a:pPr>
            <a:r>
              <a:rPr lang="en-US" sz="1800" dirty="0">
                <a:solidFill>
                  <a:schemeClr val="tx1"/>
                </a:solidFill>
              </a:rPr>
              <a:t>Security motivated customers</a:t>
            </a:r>
          </a:p>
          <a:p>
            <a:pPr>
              <a:lnSpc>
                <a:spcPct val="100000"/>
              </a:lnSpc>
              <a:spcBef>
                <a:spcPts val="900"/>
              </a:spcBef>
              <a:buSzPct val="100000"/>
              <a:buFont typeface="+mj-lt"/>
              <a:buAutoNum type="arabicPeriod"/>
            </a:pPr>
            <a:r>
              <a:rPr lang="en-US" sz="2000" dirty="0">
                <a:solidFill>
                  <a:schemeClr val="tx1"/>
                </a:solidFill>
                <a:latin typeface="+mn-lt"/>
              </a:rPr>
              <a:t>Build a Managed Services Business model into your offerings</a:t>
            </a:r>
          </a:p>
          <a:p>
            <a:pPr>
              <a:lnSpc>
                <a:spcPct val="100000"/>
              </a:lnSpc>
              <a:spcBef>
                <a:spcPts val="900"/>
              </a:spcBef>
              <a:buSzPct val="100000"/>
              <a:buFont typeface="+mj-lt"/>
              <a:buAutoNum type="arabicPeriod"/>
            </a:pPr>
            <a:r>
              <a:rPr lang="en-US" sz="2000" dirty="0">
                <a:solidFill>
                  <a:schemeClr val="tx1"/>
                </a:solidFill>
                <a:latin typeface="+mn-lt"/>
              </a:rPr>
              <a:t>Capture the service revenues that build on Windows 10 Enterprise</a:t>
            </a:r>
          </a:p>
        </p:txBody>
      </p:sp>
      <p:sp>
        <p:nvSpPr>
          <p:cNvPr id="6" name="Rectangle 5"/>
          <p:cNvSpPr/>
          <p:nvPr/>
        </p:nvSpPr>
        <p:spPr bwMode="auto">
          <a:xfrm>
            <a:off x="0" y="1680289"/>
            <a:ext cx="457200" cy="531423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 name="Picture 3"/>
          <p:cNvPicPr>
            <a:picLocks noChangeAspect="1"/>
          </p:cNvPicPr>
          <p:nvPr/>
        </p:nvPicPr>
        <p:blipFill>
          <a:blip r:embed="rId7"/>
          <a:stretch>
            <a:fillRect/>
          </a:stretch>
        </p:blipFill>
        <p:spPr>
          <a:xfrm>
            <a:off x="7110095" y="0"/>
            <a:ext cx="5326380" cy="6995160"/>
          </a:xfrm>
          <a:prstGeom prst="rect">
            <a:avLst/>
          </a:prstGeom>
        </p:spPr>
      </p:pic>
    </p:spTree>
    <p:extLst>
      <p:ext uri="{BB962C8B-B14F-4D97-AF65-F5344CB8AC3E}">
        <p14:creationId xmlns:p14="http://schemas.microsoft.com/office/powerpoint/2010/main" val="658497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75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7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8" decel="100000"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75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75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8" decel="100000"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75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75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2250"/>
                            </p:stCondLst>
                            <p:childTnLst>
                              <p:par>
                                <p:cTn id="20" presetID="2" presetClass="entr" presetSubtype="8" decel="100000"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75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3" dur="75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3000"/>
                            </p:stCondLst>
                            <p:childTnLst>
                              <p:par>
                                <p:cTn id="25" presetID="2" presetClass="entr" presetSubtype="8" decel="100000"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75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8" dur="750" fill="hold"/>
                                        <p:tgtEl>
                                          <p:spTgt spid="3">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75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750" fill="hold"/>
                                        <p:tgtEl>
                                          <p:spTgt spid="3">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75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6" dur="75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par>
                          <p:cTn id="37" fill="hold">
                            <p:stCondLst>
                              <p:cond delay="3750"/>
                            </p:stCondLst>
                            <p:childTnLst>
                              <p:par>
                                <p:cTn id="38" presetID="2" presetClass="entr" presetSubtype="8" decel="100000" fill="hold" nodeType="after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 calcmode="lin" valueType="num">
                                      <p:cBhvr additive="base">
                                        <p:cTn id="40" dur="75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1" dur="75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par>
                          <p:cTn id="42" fill="hold">
                            <p:stCondLst>
                              <p:cond delay="4500"/>
                            </p:stCondLst>
                            <p:childTnLst>
                              <p:par>
                                <p:cTn id="43" presetID="2" presetClass="entr" presetSubtype="8" decel="100000" fill="hold" nodeType="after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75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46" dur="75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4" name="think-cell Slide" r:id="rId5" imgW="378" imgH="379" progId="TCLayout.ActiveDocument.1">
                  <p:embed/>
                </p:oleObj>
              </mc:Choice>
              <mc:Fallback>
                <p:oleObj name="think-cell Slide" r:id="rId5" imgW="378" imgH="379"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6" name="Picture 5"/>
          <p:cNvPicPr>
            <a:picLocks noChangeAspect="1"/>
          </p:cNvPicPr>
          <p:nvPr/>
        </p:nvPicPr>
        <p:blipFill>
          <a:blip r:embed="rId7"/>
          <a:stretch>
            <a:fillRect/>
          </a:stretch>
        </p:blipFill>
        <p:spPr>
          <a:xfrm>
            <a:off x="9723437" y="124188"/>
            <a:ext cx="2608738" cy="526053"/>
          </a:xfrm>
          <a:prstGeom prst="rect">
            <a:avLst/>
          </a:prstGeom>
        </p:spPr>
      </p:pic>
      <p:sp>
        <p:nvSpPr>
          <p:cNvPr id="3" name="Title 2"/>
          <p:cNvSpPr>
            <a:spLocks noGrp="1"/>
          </p:cNvSpPr>
          <p:nvPr>
            <p:ph type="title"/>
          </p:nvPr>
        </p:nvSpPr>
        <p:spPr>
          <a:xfrm>
            <a:off x="274639" y="226262"/>
            <a:ext cx="9504976" cy="917575"/>
          </a:xfrm>
        </p:spPr>
        <p:txBody>
          <a:bodyPr/>
          <a:lstStyle/>
          <a:p>
            <a:r>
              <a:rPr lang="en-US" sz="4000" dirty="0">
                <a:solidFill>
                  <a:schemeClr val="accent2"/>
                </a:solidFill>
                <a:latin typeface="+mn-lt"/>
              </a:rPr>
              <a:t>In-place upgrade </a:t>
            </a:r>
            <a:r>
              <a:rPr lang="en-US" sz="4000" dirty="0"/>
              <a:t>is the preferred option for enterprises for existing devices</a:t>
            </a:r>
          </a:p>
        </p:txBody>
      </p:sp>
      <p:sp>
        <p:nvSpPr>
          <p:cNvPr id="28" name="TextBox 27"/>
          <p:cNvSpPr txBox="1"/>
          <p:nvPr/>
        </p:nvSpPr>
        <p:spPr>
          <a:xfrm>
            <a:off x="457200" y="6517812"/>
            <a:ext cx="11521258" cy="194453"/>
          </a:xfrm>
          <a:prstGeom prst="rect">
            <a:avLst/>
          </a:prstGeom>
          <a:noFill/>
        </p:spPr>
        <p:txBody>
          <a:bodyPr wrap="square" lIns="0" tIns="0" rIns="0" bIns="0" rtlCol="0">
            <a:noAutofit/>
          </a:bodyPr>
          <a:lstStyle/>
          <a:p>
            <a:pPr defTabSz="914224">
              <a:defRPr/>
            </a:pPr>
            <a:r>
              <a:rPr lang="en-US" sz="900" kern="0" dirty="0"/>
              <a:t>*Note “In Place Upgrade” does not provide full new capabilities/security of Windows 10 but covers earlier OS capabilities</a:t>
            </a:r>
          </a:p>
        </p:txBody>
      </p:sp>
      <p:grpSp>
        <p:nvGrpSpPr>
          <p:cNvPr id="2" name="Group 1"/>
          <p:cNvGrpSpPr/>
          <p:nvPr/>
        </p:nvGrpSpPr>
        <p:grpSpPr>
          <a:xfrm>
            <a:off x="9647237" y="1739872"/>
            <a:ext cx="2332038" cy="4466556"/>
            <a:chOff x="9647237" y="1739872"/>
            <a:chExt cx="2332038" cy="4466556"/>
          </a:xfrm>
        </p:grpSpPr>
        <p:sp>
          <p:nvSpPr>
            <p:cNvPr id="58" name="Rectangle 57"/>
            <p:cNvSpPr/>
            <p:nvPr/>
          </p:nvSpPr>
          <p:spPr bwMode="auto">
            <a:xfrm>
              <a:off x="9670828" y="1739872"/>
              <a:ext cx="2308447" cy="44665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9647237" y="2087357"/>
              <a:ext cx="2332038" cy="1200329"/>
            </a:xfrm>
            <a:prstGeom prst="rect">
              <a:avLst/>
            </a:prstGeom>
            <a:noFill/>
          </p:spPr>
          <p:txBody>
            <a:bodyPr wrap="square">
              <a:spAutoFit/>
            </a:bodyPr>
            <a:lstStyle/>
            <a:p>
              <a:pPr defTabSz="914224">
                <a:spcBef>
                  <a:spcPts val="1199"/>
                </a:spcBef>
                <a:spcAft>
                  <a:spcPts val="2000"/>
                </a:spcAft>
                <a:defRPr/>
              </a:pPr>
              <a:r>
                <a:rPr lang="en-US" kern="0" dirty="0">
                  <a:solidFill>
                    <a:schemeClr val="accent2"/>
                  </a:solidFill>
                  <a:latin typeface="+mj-lt"/>
                </a:rPr>
                <a:t>Only the OS is swapped out—data, apps, and device are unchanged </a:t>
              </a:r>
            </a:p>
          </p:txBody>
        </p:sp>
        <p:sp>
          <p:nvSpPr>
            <p:cNvPr id="65" name="Rectangle 64"/>
            <p:cNvSpPr/>
            <p:nvPr/>
          </p:nvSpPr>
          <p:spPr>
            <a:xfrm>
              <a:off x="9647237" y="3447651"/>
              <a:ext cx="2332038" cy="1200329"/>
            </a:xfrm>
            <a:prstGeom prst="rect">
              <a:avLst/>
            </a:prstGeom>
            <a:noFill/>
          </p:spPr>
          <p:txBody>
            <a:bodyPr wrap="square">
              <a:spAutoFit/>
            </a:bodyPr>
            <a:lstStyle/>
            <a:p>
              <a:pPr defTabSz="914224">
                <a:spcBef>
                  <a:spcPts val="1199"/>
                </a:spcBef>
                <a:spcAft>
                  <a:spcPts val="2000"/>
                </a:spcAft>
                <a:defRPr/>
              </a:pPr>
              <a:r>
                <a:rPr lang="en-US" kern="0" dirty="0">
                  <a:solidFill>
                    <a:schemeClr val="accent2"/>
                  </a:solidFill>
                  <a:latin typeface="+mj-lt"/>
                </a:rPr>
                <a:t>Automated upgrade (Upgrade Analytics Service—app utilization telemetry)</a:t>
              </a:r>
            </a:p>
          </p:txBody>
        </p:sp>
        <p:sp>
          <p:nvSpPr>
            <p:cNvPr id="67" name="Rectangle 66"/>
            <p:cNvSpPr/>
            <p:nvPr/>
          </p:nvSpPr>
          <p:spPr>
            <a:xfrm>
              <a:off x="9647237" y="4807944"/>
              <a:ext cx="2332038" cy="1200329"/>
            </a:xfrm>
            <a:prstGeom prst="rect">
              <a:avLst/>
            </a:prstGeom>
            <a:noFill/>
          </p:spPr>
          <p:txBody>
            <a:bodyPr wrap="square">
              <a:spAutoFit/>
            </a:bodyPr>
            <a:lstStyle/>
            <a:p>
              <a:pPr defTabSz="914224">
                <a:spcBef>
                  <a:spcPts val="1199"/>
                </a:spcBef>
                <a:spcAft>
                  <a:spcPts val="2000"/>
                </a:spcAft>
                <a:defRPr/>
              </a:pPr>
              <a:r>
                <a:rPr lang="en-US" kern="0" dirty="0">
                  <a:solidFill>
                    <a:schemeClr val="accent2"/>
                  </a:solidFill>
                  <a:latin typeface="+mj-lt"/>
                </a:rPr>
                <a:t>Upgrading to 10 is </a:t>
              </a:r>
              <a:br>
                <a:rPr lang="en-US" kern="0" dirty="0">
                  <a:solidFill>
                    <a:schemeClr val="accent2"/>
                  </a:solidFill>
                  <a:latin typeface="+mj-lt"/>
                </a:rPr>
              </a:br>
              <a:r>
                <a:rPr lang="en-US" kern="0" dirty="0">
                  <a:solidFill>
                    <a:schemeClr val="accent2"/>
                  </a:solidFill>
                  <a:latin typeface="+mj-lt"/>
                </a:rPr>
                <a:t>like a current branch update, minimal change to users</a:t>
              </a:r>
            </a:p>
          </p:txBody>
        </p:sp>
      </p:grpSp>
      <p:sp>
        <p:nvSpPr>
          <p:cNvPr id="40" name="Rectangle 39"/>
          <p:cNvSpPr/>
          <p:nvPr/>
        </p:nvSpPr>
        <p:spPr bwMode="auto">
          <a:xfrm>
            <a:off x="6124087" y="1739871"/>
            <a:ext cx="1600200" cy="822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599" kern="0" dirty="0">
                <a:solidFill>
                  <a:schemeClr val="bg1"/>
                </a:solidFill>
                <a:ea typeface="Segoe UI" pitchFamily="34" charset="0"/>
                <a:cs typeface="Segoe UI" pitchFamily="34" charset="0"/>
              </a:rPr>
              <a:t>DATA</a:t>
            </a:r>
          </a:p>
        </p:txBody>
      </p:sp>
      <p:sp>
        <p:nvSpPr>
          <p:cNvPr id="41" name="Rectangle 40"/>
          <p:cNvSpPr/>
          <p:nvPr/>
        </p:nvSpPr>
        <p:spPr bwMode="auto">
          <a:xfrm>
            <a:off x="6124087" y="2650966"/>
            <a:ext cx="1600200" cy="822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599" kern="0" dirty="0">
                <a:solidFill>
                  <a:schemeClr val="bg1"/>
                </a:solidFill>
                <a:ea typeface="Segoe UI" pitchFamily="34" charset="0"/>
                <a:cs typeface="Segoe UI" pitchFamily="34" charset="0"/>
              </a:rPr>
              <a:t>APPS</a:t>
            </a:r>
          </a:p>
        </p:txBody>
      </p:sp>
      <p:sp>
        <p:nvSpPr>
          <p:cNvPr id="42" name="Rectangle 41"/>
          <p:cNvSpPr/>
          <p:nvPr/>
        </p:nvSpPr>
        <p:spPr bwMode="auto">
          <a:xfrm>
            <a:off x="6124087" y="3562062"/>
            <a:ext cx="1600200" cy="822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599" kern="0" dirty="0">
                <a:solidFill>
                  <a:schemeClr val="bg1"/>
                </a:solidFill>
                <a:ea typeface="Segoe UI" pitchFamily="34" charset="0"/>
                <a:cs typeface="Segoe UI" pitchFamily="34" charset="0"/>
              </a:rPr>
              <a:t>OS</a:t>
            </a:r>
          </a:p>
        </p:txBody>
      </p:sp>
      <p:sp>
        <p:nvSpPr>
          <p:cNvPr id="43" name="Rectangle 42"/>
          <p:cNvSpPr/>
          <p:nvPr/>
        </p:nvSpPr>
        <p:spPr bwMode="auto">
          <a:xfrm>
            <a:off x="6124087" y="4473157"/>
            <a:ext cx="1600200" cy="822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599" kern="0" dirty="0">
                <a:solidFill>
                  <a:schemeClr val="bg1"/>
                </a:solidFill>
                <a:ea typeface="Segoe UI" pitchFamily="34" charset="0"/>
                <a:cs typeface="Segoe UI" pitchFamily="34" charset="0"/>
              </a:rPr>
              <a:t>DEVICE</a:t>
            </a:r>
          </a:p>
        </p:txBody>
      </p:sp>
      <p:sp>
        <p:nvSpPr>
          <p:cNvPr id="44" name="Rectangle 43"/>
          <p:cNvSpPr/>
          <p:nvPr/>
        </p:nvSpPr>
        <p:spPr bwMode="auto">
          <a:xfrm>
            <a:off x="6124087" y="5384252"/>
            <a:ext cx="1600200" cy="822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599" kern="0" dirty="0">
                <a:solidFill>
                  <a:schemeClr val="bg1"/>
                </a:solidFill>
                <a:ea typeface="Segoe UI" pitchFamily="34" charset="0"/>
                <a:cs typeface="Segoe UI" pitchFamily="34" charset="0"/>
              </a:rPr>
              <a:t>UI</a:t>
            </a:r>
          </a:p>
        </p:txBody>
      </p:sp>
      <p:sp>
        <p:nvSpPr>
          <p:cNvPr id="45" name="Rectangle 44"/>
          <p:cNvSpPr/>
          <p:nvPr/>
        </p:nvSpPr>
        <p:spPr bwMode="auto">
          <a:xfrm>
            <a:off x="6124085" y="1739871"/>
            <a:ext cx="1600200" cy="8221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599" kern="0" dirty="0">
                <a:solidFill>
                  <a:schemeClr val="bg1"/>
                </a:solidFill>
                <a:ea typeface="Segoe UI" pitchFamily="34" charset="0"/>
                <a:cs typeface="Segoe UI" pitchFamily="34" charset="0"/>
              </a:rPr>
              <a:t>DATA – </a:t>
            </a:r>
          </a:p>
          <a:p>
            <a:pPr algn="ctr" defTabSz="932293" fontAlgn="base">
              <a:spcBef>
                <a:spcPct val="0"/>
              </a:spcBef>
              <a:spcAft>
                <a:spcPct val="0"/>
              </a:spcAft>
              <a:defRPr/>
            </a:pPr>
            <a:r>
              <a:rPr lang="en-US" sz="1599" kern="0" dirty="0">
                <a:solidFill>
                  <a:schemeClr val="bg1"/>
                </a:solidFill>
                <a:ea typeface="Segoe UI" pitchFamily="34" charset="0"/>
                <a:cs typeface="Segoe UI" pitchFamily="34" charset="0"/>
              </a:rPr>
              <a:t>STORE, WIPE AND RELOAD</a:t>
            </a:r>
          </a:p>
        </p:txBody>
      </p:sp>
      <p:sp>
        <p:nvSpPr>
          <p:cNvPr id="46" name="Rectangle 45"/>
          <p:cNvSpPr/>
          <p:nvPr/>
        </p:nvSpPr>
        <p:spPr bwMode="auto">
          <a:xfrm>
            <a:off x="6124085" y="2650966"/>
            <a:ext cx="1600200" cy="8221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599" kern="0" dirty="0">
                <a:solidFill>
                  <a:schemeClr val="bg1"/>
                </a:solidFill>
                <a:ea typeface="Segoe UI" pitchFamily="34" charset="0"/>
                <a:cs typeface="Segoe UI" pitchFamily="34" charset="0"/>
              </a:rPr>
              <a:t>APPS – REINSTALL COMPATIBLE</a:t>
            </a:r>
          </a:p>
        </p:txBody>
      </p:sp>
      <p:sp>
        <p:nvSpPr>
          <p:cNvPr id="47" name="Rectangle 46"/>
          <p:cNvSpPr/>
          <p:nvPr/>
        </p:nvSpPr>
        <p:spPr bwMode="auto">
          <a:xfrm>
            <a:off x="6124085" y="3562062"/>
            <a:ext cx="1600200" cy="8221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599" kern="0" dirty="0">
                <a:solidFill>
                  <a:schemeClr val="bg1"/>
                </a:solidFill>
                <a:ea typeface="Segoe UI" pitchFamily="34" charset="0"/>
                <a:cs typeface="Segoe UI" pitchFamily="34" charset="0"/>
              </a:rPr>
              <a:t>OS – REPLACE</a:t>
            </a:r>
          </a:p>
        </p:txBody>
      </p:sp>
      <p:sp>
        <p:nvSpPr>
          <p:cNvPr id="48" name="Rectangle 47"/>
          <p:cNvSpPr/>
          <p:nvPr/>
        </p:nvSpPr>
        <p:spPr bwMode="auto">
          <a:xfrm>
            <a:off x="6124085" y="4473157"/>
            <a:ext cx="1600200" cy="8221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599" kern="0" dirty="0">
                <a:solidFill>
                  <a:schemeClr val="bg1"/>
                </a:solidFill>
                <a:ea typeface="Segoe UI" pitchFamily="34" charset="0"/>
                <a:cs typeface="Segoe UI" pitchFamily="34" charset="0"/>
              </a:rPr>
              <a:t>DEVICE – </a:t>
            </a:r>
          </a:p>
          <a:p>
            <a:pPr algn="ctr" defTabSz="932293" fontAlgn="base">
              <a:spcBef>
                <a:spcPct val="0"/>
              </a:spcBef>
              <a:spcAft>
                <a:spcPct val="0"/>
              </a:spcAft>
              <a:defRPr/>
            </a:pPr>
            <a:r>
              <a:rPr lang="en-US" sz="1599" kern="0" dirty="0">
                <a:solidFill>
                  <a:schemeClr val="bg1"/>
                </a:solidFill>
                <a:ea typeface="Segoe UI" pitchFamily="34" charset="0"/>
                <a:cs typeface="Segoe UI" pitchFamily="34" charset="0"/>
              </a:rPr>
              <a:t>NEW DRIVERS</a:t>
            </a:r>
          </a:p>
        </p:txBody>
      </p:sp>
      <p:sp>
        <p:nvSpPr>
          <p:cNvPr id="49" name="Rectangle 48"/>
          <p:cNvSpPr/>
          <p:nvPr/>
        </p:nvSpPr>
        <p:spPr bwMode="auto">
          <a:xfrm>
            <a:off x="6124085" y="5384252"/>
            <a:ext cx="1600200" cy="8221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599" kern="0" dirty="0">
                <a:solidFill>
                  <a:schemeClr val="bg1"/>
                </a:solidFill>
                <a:ea typeface="Segoe UI" pitchFamily="34" charset="0"/>
                <a:cs typeface="Segoe UI" pitchFamily="34" charset="0"/>
              </a:rPr>
              <a:t>UI – RETRAINING</a:t>
            </a:r>
          </a:p>
        </p:txBody>
      </p:sp>
      <p:sp>
        <p:nvSpPr>
          <p:cNvPr id="50" name="Rectangle 49"/>
          <p:cNvSpPr/>
          <p:nvPr/>
        </p:nvSpPr>
        <p:spPr bwMode="auto">
          <a:xfrm>
            <a:off x="0" y="1338569"/>
            <a:ext cx="6124085" cy="48678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a:xfrm>
            <a:off x="5171834" y="1393527"/>
            <a:ext cx="3504701" cy="320051"/>
          </a:xfrm>
          <a:prstGeom prst="rect">
            <a:avLst/>
          </a:prstGeom>
          <a:solidFill>
            <a:srgbClr val="F8F8F8"/>
          </a:solidFill>
        </p:spPr>
        <p:txBody>
          <a:bodyPr wrap="square" lIns="0" tIns="0" rIns="0" bIns="0" anchor="ctr">
            <a:noAutofit/>
          </a:bodyPr>
          <a:lstStyle/>
          <a:p>
            <a:pPr algn="ctr" defTabSz="914224">
              <a:spcBef>
                <a:spcPct val="20000"/>
              </a:spcBef>
              <a:buSzPct val="90000"/>
              <a:defRPr/>
            </a:pPr>
            <a:r>
              <a:rPr lang="en-US" sz="1599" kern="0" dirty="0">
                <a:solidFill>
                  <a:schemeClr val="accent2"/>
                </a:solidFill>
                <a:latin typeface="Segoe UI Semibold" panose="020B0702040204020203" pitchFamily="34" charset="0"/>
                <a:cs typeface="Segoe UI Semibold" panose="020B0702040204020203" pitchFamily="34" charset="0"/>
              </a:rPr>
              <a:t>DEPLOYMENT TASKS</a:t>
            </a:r>
          </a:p>
        </p:txBody>
      </p:sp>
      <p:sp>
        <p:nvSpPr>
          <p:cNvPr id="51" name="Rectangle 50"/>
          <p:cNvSpPr/>
          <p:nvPr/>
        </p:nvSpPr>
        <p:spPr>
          <a:xfrm>
            <a:off x="5602463" y="1393527"/>
            <a:ext cx="2643444" cy="320051"/>
          </a:xfrm>
          <a:prstGeom prst="rect">
            <a:avLst/>
          </a:prstGeom>
          <a:solidFill>
            <a:srgbClr val="F8F8F8"/>
          </a:solidFill>
        </p:spPr>
        <p:txBody>
          <a:bodyPr wrap="square" lIns="0" tIns="0" rIns="0" bIns="0" anchor="b">
            <a:noAutofit/>
          </a:bodyPr>
          <a:lstStyle/>
          <a:p>
            <a:pPr algn="ctr" defTabSz="914224">
              <a:spcBef>
                <a:spcPct val="20000"/>
              </a:spcBef>
              <a:buSzPct val="90000"/>
              <a:defRPr/>
            </a:pPr>
            <a:r>
              <a:rPr lang="en-US" sz="1599" kern="0" dirty="0">
                <a:latin typeface="Segoe UI Semibold" panose="020B0702040204020203" pitchFamily="34" charset="0"/>
                <a:cs typeface="Segoe UI Semibold" panose="020B0702040204020203" pitchFamily="34" charset="0"/>
              </a:rPr>
              <a:t>WINDOWS 7/8</a:t>
            </a:r>
          </a:p>
        </p:txBody>
      </p:sp>
      <p:sp>
        <p:nvSpPr>
          <p:cNvPr id="60" name="Rectangle 59"/>
          <p:cNvSpPr/>
          <p:nvPr/>
        </p:nvSpPr>
        <p:spPr>
          <a:xfrm>
            <a:off x="7794309" y="1399774"/>
            <a:ext cx="1985306" cy="313804"/>
          </a:xfrm>
          <a:prstGeom prst="rect">
            <a:avLst/>
          </a:prstGeom>
          <a:solidFill>
            <a:srgbClr val="F8F8F8"/>
          </a:solidFill>
        </p:spPr>
        <p:txBody>
          <a:bodyPr wrap="square" lIns="0" tIns="0" rIns="0" bIns="0" anchor="b">
            <a:noAutofit/>
          </a:bodyPr>
          <a:lstStyle/>
          <a:p>
            <a:pPr algn="ctr" defTabSz="914224">
              <a:spcBef>
                <a:spcPct val="20000"/>
              </a:spcBef>
              <a:buSzPct val="90000"/>
              <a:defRPr/>
            </a:pPr>
            <a:r>
              <a:rPr lang="en-US" sz="1599" kern="0" dirty="0">
                <a:solidFill>
                  <a:schemeClr val="accent2"/>
                </a:solidFill>
                <a:latin typeface="Segoe UI Semibold" panose="020B0702040204020203" pitchFamily="34" charset="0"/>
                <a:cs typeface="Segoe UI Semibold" panose="020B0702040204020203" pitchFamily="34" charset="0"/>
              </a:rPr>
              <a:t>WINDOWS 10 </a:t>
            </a:r>
            <a:br>
              <a:rPr lang="en-US" sz="1599" kern="0" dirty="0">
                <a:solidFill>
                  <a:schemeClr val="accent2"/>
                </a:solidFill>
                <a:latin typeface="Segoe UI Semibold" panose="020B0702040204020203" pitchFamily="34" charset="0"/>
                <a:cs typeface="Segoe UI Semibold" panose="020B0702040204020203" pitchFamily="34" charset="0"/>
              </a:rPr>
            </a:br>
            <a:r>
              <a:rPr lang="en-US" sz="1599" kern="0" dirty="0">
                <a:solidFill>
                  <a:schemeClr val="accent2"/>
                </a:solidFill>
                <a:latin typeface="Segoe UI Semibold" panose="020B0702040204020203" pitchFamily="34" charset="0"/>
                <a:cs typeface="Segoe UI Semibold" panose="020B0702040204020203" pitchFamily="34" charset="0"/>
              </a:rPr>
              <a:t>IN-PLACE UPGRADE*</a:t>
            </a:r>
          </a:p>
        </p:txBody>
      </p:sp>
      <p:sp>
        <p:nvSpPr>
          <p:cNvPr id="62" name="Rectangle 61"/>
          <p:cNvSpPr/>
          <p:nvPr/>
        </p:nvSpPr>
        <p:spPr bwMode="auto">
          <a:xfrm>
            <a:off x="7912761" y="1739871"/>
            <a:ext cx="1600200" cy="82217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83" rIns="91440"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599" kern="0" dirty="0">
                <a:solidFill>
                  <a:schemeClr val="bg1"/>
                </a:solidFill>
                <a:ea typeface="Segoe UI" pitchFamily="34" charset="0"/>
                <a:cs typeface="Segoe UI" pitchFamily="34" charset="0"/>
              </a:rPr>
              <a:t>STAYS IN PLACE</a:t>
            </a:r>
          </a:p>
        </p:txBody>
      </p:sp>
      <p:sp>
        <p:nvSpPr>
          <p:cNvPr id="63" name="Rectangle 62"/>
          <p:cNvSpPr/>
          <p:nvPr/>
        </p:nvSpPr>
        <p:spPr bwMode="auto">
          <a:xfrm>
            <a:off x="7912761" y="2650966"/>
            <a:ext cx="1600200" cy="82217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83" rIns="91440"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599" kern="0" dirty="0">
                <a:solidFill>
                  <a:schemeClr val="bg1"/>
                </a:solidFill>
                <a:ea typeface="Segoe UI" pitchFamily="34" charset="0"/>
                <a:cs typeface="Segoe UI" pitchFamily="34" charset="0"/>
              </a:rPr>
              <a:t> ASSESS/PILOT</a:t>
            </a:r>
          </a:p>
        </p:txBody>
      </p:sp>
      <p:sp>
        <p:nvSpPr>
          <p:cNvPr id="64" name="Rectangle 63"/>
          <p:cNvSpPr/>
          <p:nvPr/>
        </p:nvSpPr>
        <p:spPr bwMode="auto">
          <a:xfrm>
            <a:off x="7912761" y="3562062"/>
            <a:ext cx="1600200" cy="82217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83" rIns="91440"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599" kern="0" dirty="0">
                <a:solidFill>
                  <a:schemeClr val="bg1"/>
                </a:solidFill>
                <a:ea typeface="Segoe UI" pitchFamily="34" charset="0"/>
                <a:cs typeface="Segoe UI" pitchFamily="34" charset="0"/>
              </a:rPr>
              <a:t>AUTOMATED UPGRADE</a:t>
            </a:r>
          </a:p>
        </p:txBody>
      </p:sp>
      <p:sp>
        <p:nvSpPr>
          <p:cNvPr id="66" name="Rectangle 65"/>
          <p:cNvSpPr/>
          <p:nvPr/>
        </p:nvSpPr>
        <p:spPr bwMode="auto">
          <a:xfrm>
            <a:off x="7912761" y="4473157"/>
            <a:ext cx="1600200" cy="82217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83" rIns="91440"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599" kern="0" dirty="0">
                <a:solidFill>
                  <a:schemeClr val="bg1"/>
                </a:solidFill>
                <a:ea typeface="Segoe UI" pitchFamily="34" charset="0"/>
                <a:cs typeface="Segoe UI" pitchFamily="34" charset="0"/>
              </a:rPr>
              <a:t>COMPATIBLE</a:t>
            </a:r>
          </a:p>
        </p:txBody>
      </p:sp>
      <p:sp>
        <p:nvSpPr>
          <p:cNvPr id="68" name="Rectangle 67"/>
          <p:cNvSpPr/>
          <p:nvPr/>
        </p:nvSpPr>
        <p:spPr bwMode="auto">
          <a:xfrm>
            <a:off x="7912761" y="5384252"/>
            <a:ext cx="1600200" cy="82217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83" rIns="91440"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599" kern="0" dirty="0">
                <a:solidFill>
                  <a:schemeClr val="bg1"/>
                </a:solidFill>
                <a:ea typeface="Segoe UI" pitchFamily="34" charset="0"/>
                <a:cs typeface="Segoe UI" pitchFamily="34" charset="0"/>
              </a:rPr>
              <a:t>FAMILIAR</a:t>
            </a:r>
          </a:p>
        </p:txBody>
      </p:sp>
      <p:sp>
        <p:nvSpPr>
          <p:cNvPr id="69" name="Text Placeholder 10"/>
          <p:cNvSpPr txBox="1">
            <a:spLocks/>
          </p:cNvSpPr>
          <p:nvPr/>
        </p:nvSpPr>
        <p:spPr>
          <a:xfrm>
            <a:off x="461914" y="1739871"/>
            <a:ext cx="5336214" cy="4453539"/>
          </a:xfrm>
          <a:prstGeom prst="rect">
            <a:avLst/>
          </a:prstGeom>
        </p:spPr>
        <p:txBody>
          <a:bodyPr lIns="0" tIns="0" rIns="0" bIns="0"/>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775" indent="-231775">
              <a:lnSpc>
                <a:spcPct val="100000"/>
              </a:lnSpc>
              <a:spcBef>
                <a:spcPts val="2400"/>
              </a:spcBef>
            </a:pPr>
            <a:r>
              <a:rPr lang="en-US" sz="2200" dirty="0">
                <a:solidFill>
                  <a:schemeClr val="tx1"/>
                </a:solidFill>
                <a:latin typeface="+mn-lt"/>
              </a:rPr>
              <a:t>Upgrade from either Windows 7, 8, or 8.1</a:t>
            </a:r>
          </a:p>
          <a:p>
            <a:pPr marL="231775" indent="-231775">
              <a:lnSpc>
                <a:spcPct val="100000"/>
              </a:lnSpc>
              <a:spcBef>
                <a:spcPts val="2400"/>
              </a:spcBef>
            </a:pPr>
            <a:r>
              <a:rPr lang="en-US" sz="2200" dirty="0">
                <a:solidFill>
                  <a:schemeClr val="tx1"/>
                </a:solidFill>
                <a:latin typeface="+mn-lt"/>
              </a:rPr>
              <a:t>Fast and reliable, with roll-back if issues are encountered</a:t>
            </a:r>
          </a:p>
          <a:p>
            <a:pPr marL="231775" indent="-231775">
              <a:lnSpc>
                <a:spcPct val="100000"/>
              </a:lnSpc>
              <a:spcBef>
                <a:spcPts val="2400"/>
              </a:spcBef>
            </a:pPr>
            <a:r>
              <a:rPr lang="en-US" sz="2200" dirty="0">
                <a:solidFill>
                  <a:schemeClr val="tx1"/>
                </a:solidFill>
                <a:latin typeface="+mn-lt"/>
              </a:rPr>
              <a:t>Similar to Windows Update used by consumers, but gives enterprises control</a:t>
            </a:r>
          </a:p>
          <a:p>
            <a:pPr marL="231775" indent="-231775">
              <a:lnSpc>
                <a:spcPct val="100000"/>
              </a:lnSpc>
              <a:spcBef>
                <a:spcPts val="2400"/>
              </a:spcBef>
            </a:pPr>
            <a:r>
              <a:rPr lang="en-US" sz="2200" dirty="0">
                <a:solidFill>
                  <a:schemeClr val="tx1"/>
                </a:solidFill>
                <a:latin typeface="+mn-lt"/>
              </a:rPr>
              <a:t>Use either System Center Configuration Manager or MDT, WSUS, Windows Update for Business, for managing the process</a:t>
            </a:r>
          </a:p>
          <a:p>
            <a:pPr marL="231775" indent="-231775">
              <a:lnSpc>
                <a:spcPct val="100000"/>
              </a:lnSpc>
              <a:spcBef>
                <a:spcPts val="2400"/>
              </a:spcBef>
            </a:pPr>
            <a:r>
              <a:rPr lang="en-US" sz="2200" dirty="0">
                <a:solidFill>
                  <a:schemeClr val="tx1"/>
                </a:solidFill>
                <a:latin typeface="+mn-lt"/>
              </a:rPr>
              <a:t>Deploys the standard Windows 10 image</a:t>
            </a:r>
          </a:p>
        </p:txBody>
      </p:sp>
      <p:sp>
        <p:nvSpPr>
          <p:cNvPr id="36" name="Rectangle 35"/>
          <p:cNvSpPr/>
          <p:nvPr/>
        </p:nvSpPr>
        <p:spPr bwMode="auto">
          <a:xfrm>
            <a:off x="9686385" y="352455"/>
            <a:ext cx="959072" cy="354300"/>
          </a:xfrm>
          <a:prstGeom prst="rect">
            <a:avLst/>
          </a:prstGeom>
          <a:noFill/>
          <a:ln w="762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8299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750" fill="hold"/>
                                        <p:tgtEl>
                                          <p:spTgt spid="45"/>
                                        </p:tgtEl>
                                        <p:attrNameLst>
                                          <p:attrName>ppt_x</p:attrName>
                                        </p:attrNameLst>
                                      </p:cBhvr>
                                      <p:tavLst>
                                        <p:tav tm="0">
                                          <p:val>
                                            <p:strVal val="0-#ppt_w/2"/>
                                          </p:val>
                                        </p:tav>
                                        <p:tav tm="100000">
                                          <p:val>
                                            <p:strVal val="#ppt_x"/>
                                          </p:val>
                                        </p:tav>
                                      </p:tavLst>
                                    </p:anim>
                                    <p:anim calcmode="lin" valueType="num">
                                      <p:cBhvr additive="base">
                                        <p:cTn id="12" dur="75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2" presetClass="entr" presetSubtype="8" decel="100000" fill="hold" grpId="0" nodeType="afterEffect">
                                  <p:stCondLst>
                                    <p:cond delay="0"/>
                                  </p:stCondLst>
                                  <p:childTnLst>
                                    <p:set>
                                      <p:cBhvr>
                                        <p:cTn id="15" dur="1" fill="hold">
                                          <p:stCondLst>
                                            <p:cond delay="0"/>
                                          </p:stCondLst>
                                        </p:cTn>
                                        <p:tgtEl>
                                          <p:spTgt spid="46"/>
                                        </p:tgtEl>
                                        <p:attrNameLst>
                                          <p:attrName>style.visibility</p:attrName>
                                        </p:attrNameLst>
                                      </p:cBhvr>
                                      <p:to>
                                        <p:strVal val="visible"/>
                                      </p:to>
                                    </p:set>
                                    <p:anim calcmode="lin" valueType="num">
                                      <p:cBhvr additive="base">
                                        <p:cTn id="16" dur="750" fill="hold"/>
                                        <p:tgtEl>
                                          <p:spTgt spid="46"/>
                                        </p:tgtEl>
                                        <p:attrNameLst>
                                          <p:attrName>ppt_x</p:attrName>
                                        </p:attrNameLst>
                                      </p:cBhvr>
                                      <p:tavLst>
                                        <p:tav tm="0">
                                          <p:val>
                                            <p:strVal val="0-#ppt_w/2"/>
                                          </p:val>
                                        </p:tav>
                                        <p:tav tm="100000">
                                          <p:val>
                                            <p:strVal val="#ppt_x"/>
                                          </p:val>
                                        </p:tav>
                                      </p:tavLst>
                                    </p:anim>
                                    <p:anim calcmode="lin" valueType="num">
                                      <p:cBhvr additive="base">
                                        <p:cTn id="17" dur="750" fill="hold"/>
                                        <p:tgtEl>
                                          <p:spTgt spid="46"/>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2" presetClass="entr" presetSubtype="8" decel="10000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750" fill="hold"/>
                                        <p:tgtEl>
                                          <p:spTgt spid="47"/>
                                        </p:tgtEl>
                                        <p:attrNameLst>
                                          <p:attrName>ppt_x</p:attrName>
                                        </p:attrNameLst>
                                      </p:cBhvr>
                                      <p:tavLst>
                                        <p:tav tm="0">
                                          <p:val>
                                            <p:strVal val="0-#ppt_w/2"/>
                                          </p:val>
                                        </p:tav>
                                        <p:tav tm="100000">
                                          <p:val>
                                            <p:strVal val="#ppt_x"/>
                                          </p:val>
                                        </p:tav>
                                      </p:tavLst>
                                    </p:anim>
                                    <p:anim calcmode="lin" valueType="num">
                                      <p:cBhvr additive="base">
                                        <p:cTn id="22" dur="750" fill="hold"/>
                                        <p:tgtEl>
                                          <p:spTgt spid="47"/>
                                        </p:tgtEl>
                                        <p:attrNameLst>
                                          <p:attrName>ppt_y</p:attrName>
                                        </p:attrNameLst>
                                      </p:cBhvr>
                                      <p:tavLst>
                                        <p:tav tm="0">
                                          <p:val>
                                            <p:strVal val="#ppt_y"/>
                                          </p:val>
                                        </p:tav>
                                        <p:tav tm="100000">
                                          <p:val>
                                            <p:strVal val="#ppt_y"/>
                                          </p:val>
                                        </p:tav>
                                      </p:tavLst>
                                    </p:anim>
                                  </p:childTnLst>
                                </p:cTn>
                              </p:par>
                            </p:childTnLst>
                          </p:cTn>
                        </p:par>
                        <p:par>
                          <p:cTn id="23" fill="hold">
                            <p:stCondLst>
                              <p:cond delay="2750"/>
                            </p:stCondLst>
                            <p:childTnLst>
                              <p:par>
                                <p:cTn id="24" presetID="2" presetClass="entr" presetSubtype="8" decel="100000"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anim calcmode="lin" valueType="num">
                                      <p:cBhvr additive="base">
                                        <p:cTn id="26" dur="750" fill="hold"/>
                                        <p:tgtEl>
                                          <p:spTgt spid="48"/>
                                        </p:tgtEl>
                                        <p:attrNameLst>
                                          <p:attrName>ppt_x</p:attrName>
                                        </p:attrNameLst>
                                      </p:cBhvr>
                                      <p:tavLst>
                                        <p:tav tm="0">
                                          <p:val>
                                            <p:strVal val="0-#ppt_w/2"/>
                                          </p:val>
                                        </p:tav>
                                        <p:tav tm="100000">
                                          <p:val>
                                            <p:strVal val="#ppt_x"/>
                                          </p:val>
                                        </p:tav>
                                      </p:tavLst>
                                    </p:anim>
                                    <p:anim calcmode="lin" valueType="num">
                                      <p:cBhvr additive="base">
                                        <p:cTn id="27" dur="750" fill="hold"/>
                                        <p:tgtEl>
                                          <p:spTgt spid="48"/>
                                        </p:tgtEl>
                                        <p:attrNameLst>
                                          <p:attrName>ppt_y</p:attrName>
                                        </p:attrNameLst>
                                      </p:cBhvr>
                                      <p:tavLst>
                                        <p:tav tm="0">
                                          <p:val>
                                            <p:strVal val="#ppt_y"/>
                                          </p:val>
                                        </p:tav>
                                        <p:tav tm="100000">
                                          <p:val>
                                            <p:strVal val="#ppt_y"/>
                                          </p:val>
                                        </p:tav>
                                      </p:tavLst>
                                    </p:anim>
                                  </p:childTnLst>
                                </p:cTn>
                              </p:par>
                            </p:childTnLst>
                          </p:cTn>
                        </p:par>
                        <p:par>
                          <p:cTn id="28" fill="hold">
                            <p:stCondLst>
                              <p:cond delay="3500"/>
                            </p:stCondLst>
                            <p:childTnLst>
                              <p:par>
                                <p:cTn id="29" presetID="2" presetClass="entr" presetSubtype="8" decel="10000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750" fill="hold"/>
                                        <p:tgtEl>
                                          <p:spTgt spid="49"/>
                                        </p:tgtEl>
                                        <p:attrNameLst>
                                          <p:attrName>ppt_x</p:attrName>
                                        </p:attrNameLst>
                                      </p:cBhvr>
                                      <p:tavLst>
                                        <p:tav tm="0">
                                          <p:val>
                                            <p:strVal val="0-#ppt_w/2"/>
                                          </p:val>
                                        </p:tav>
                                        <p:tav tm="100000">
                                          <p:val>
                                            <p:strVal val="#ppt_x"/>
                                          </p:val>
                                        </p:tav>
                                      </p:tavLst>
                                    </p:anim>
                                    <p:anim calcmode="lin" valueType="num">
                                      <p:cBhvr additive="base">
                                        <p:cTn id="32" dur="75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xit" presetSubtype="0" fill="hold" grpId="1" nodeType="withEffect">
                                  <p:stCondLst>
                                    <p:cond delay="0"/>
                                  </p:stCondLst>
                                  <p:childTnLst>
                                    <p:animEffect transition="out" filter="fade">
                                      <p:cBhvr>
                                        <p:cTn id="39" dur="500"/>
                                        <p:tgtEl>
                                          <p:spTgt spid="45"/>
                                        </p:tgtEl>
                                      </p:cBhvr>
                                    </p:animEffect>
                                    <p:set>
                                      <p:cBhvr>
                                        <p:cTn id="40" dur="1" fill="hold">
                                          <p:stCondLst>
                                            <p:cond delay="499"/>
                                          </p:stCondLst>
                                        </p:cTn>
                                        <p:tgtEl>
                                          <p:spTgt spid="45"/>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46"/>
                                        </p:tgtEl>
                                      </p:cBhvr>
                                    </p:animEffect>
                                    <p:set>
                                      <p:cBhvr>
                                        <p:cTn id="43" dur="1" fill="hold">
                                          <p:stCondLst>
                                            <p:cond delay="499"/>
                                          </p:stCondLst>
                                        </p:cTn>
                                        <p:tgtEl>
                                          <p:spTgt spid="46"/>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47"/>
                                        </p:tgtEl>
                                      </p:cBhvr>
                                    </p:animEffect>
                                    <p:set>
                                      <p:cBhvr>
                                        <p:cTn id="46" dur="1" fill="hold">
                                          <p:stCondLst>
                                            <p:cond delay="499"/>
                                          </p:stCondLst>
                                        </p:cTn>
                                        <p:tgtEl>
                                          <p:spTgt spid="47"/>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48"/>
                                        </p:tgtEl>
                                      </p:cBhvr>
                                    </p:animEffect>
                                    <p:set>
                                      <p:cBhvr>
                                        <p:cTn id="49" dur="1" fill="hold">
                                          <p:stCondLst>
                                            <p:cond delay="499"/>
                                          </p:stCondLst>
                                        </p:cTn>
                                        <p:tgtEl>
                                          <p:spTgt spid="48"/>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49"/>
                                        </p:tgtEl>
                                      </p:cBhvr>
                                    </p:animEffect>
                                    <p:set>
                                      <p:cBhvr>
                                        <p:cTn id="52" dur="1" fill="hold">
                                          <p:stCondLst>
                                            <p:cond delay="499"/>
                                          </p:stCondLst>
                                        </p:cTn>
                                        <p:tgtEl>
                                          <p:spTgt spid="49"/>
                                        </p:tgtEl>
                                        <p:attrNameLst>
                                          <p:attrName>style.visibility</p:attrName>
                                        </p:attrNameLst>
                                      </p:cBhvr>
                                      <p:to>
                                        <p:strVal val="hidden"/>
                                      </p:to>
                                    </p:se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left)">
                                      <p:cBhvr>
                                        <p:cTn id="56" dur="500"/>
                                        <p:tgtEl>
                                          <p:spTgt spid="62"/>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wipe(left)">
                                      <p:cBhvr>
                                        <p:cTn id="60" dur="500"/>
                                        <p:tgtEl>
                                          <p:spTgt spid="63"/>
                                        </p:tgtEl>
                                      </p:cBhvr>
                                    </p:animEffect>
                                  </p:childTnLst>
                                </p:cTn>
                              </p:par>
                            </p:childTnLst>
                          </p:cTn>
                        </p:par>
                        <p:par>
                          <p:cTn id="61" fill="hold">
                            <p:stCondLst>
                              <p:cond delay="1500"/>
                            </p:stCondLst>
                            <p:childTnLst>
                              <p:par>
                                <p:cTn id="62" presetID="22" presetClass="entr" presetSubtype="8" fill="hold" grpId="0" nodeType="after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left)">
                                      <p:cBhvr>
                                        <p:cTn id="64" dur="500"/>
                                        <p:tgtEl>
                                          <p:spTgt spid="64"/>
                                        </p:tgtEl>
                                      </p:cBhvr>
                                    </p:animEffect>
                                  </p:childTnLst>
                                </p:cTn>
                              </p:par>
                            </p:childTnLst>
                          </p:cTn>
                        </p:par>
                        <p:par>
                          <p:cTn id="65" fill="hold">
                            <p:stCondLst>
                              <p:cond delay="2000"/>
                            </p:stCondLst>
                            <p:childTnLst>
                              <p:par>
                                <p:cTn id="66" presetID="22" presetClass="entr" presetSubtype="8"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childTnLst>
                          </p:cTn>
                        </p:par>
                        <p:par>
                          <p:cTn id="69" fill="hold">
                            <p:stCondLst>
                              <p:cond delay="2500"/>
                            </p:stCondLst>
                            <p:childTnLst>
                              <p:par>
                                <p:cTn id="70" presetID="22" presetClass="entr" presetSubtype="8" fill="hold" grpId="0" nodeType="after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left)">
                                      <p:cBhvr>
                                        <p:cTn id="72" dur="500"/>
                                        <p:tgtEl>
                                          <p:spTgt spid="68"/>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1" grpId="0" animBg="1"/>
      <p:bldP spid="60" grpId="0" animBg="1"/>
      <p:bldP spid="62" grpId="0" animBg="1"/>
      <p:bldP spid="63" grpId="0" animBg="1"/>
      <p:bldP spid="64" grpId="0" animBg="1"/>
      <p:bldP spid="66" grpId="0" animBg="1"/>
      <p:bldP spid="6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38" name="think-cell Slide" r:id="rId5" imgW="378" imgH="379" progId="TCLayout.ActiveDocument.1">
                  <p:embed/>
                </p:oleObj>
              </mc:Choice>
              <mc:Fallback>
                <p:oleObj name="think-cell Slide" r:id="rId5" imgW="378" imgH="379"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 y="0"/>
            <a:ext cx="10494411" cy="6994525"/>
          </a:xfrm>
          <a:prstGeom prst="rect">
            <a:avLst/>
          </a:prstGeom>
        </p:spPr>
      </p:pic>
      <p:sp>
        <p:nvSpPr>
          <p:cNvPr id="11" name="Rectangle 10"/>
          <p:cNvSpPr/>
          <p:nvPr/>
        </p:nvSpPr>
        <p:spPr bwMode="auto">
          <a:xfrm>
            <a:off x="3170237" y="2723705"/>
            <a:ext cx="5637468" cy="1339278"/>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solidFill>
                  <a:schemeClr val="tx1"/>
                </a:solidFill>
              </a:rPr>
              <a:t>PARTNER REVENUE OPPORTUNITY DETAIL</a:t>
            </a:r>
          </a:p>
        </p:txBody>
      </p:sp>
      <p:pic>
        <p:nvPicPr>
          <p:cNvPr id="4" name="Picture 3"/>
          <p:cNvPicPr>
            <a:picLocks noChangeAspect="1"/>
          </p:cNvPicPr>
          <p:nvPr/>
        </p:nvPicPr>
        <p:blipFill rotWithShape="1">
          <a:blip r:embed="rId8" cstate="screen">
            <a:extLst>
              <a:ext uri="{28A0092B-C50C-407E-A947-70E740481C1C}">
                <a14:useLocalDpi xmlns:a14="http://schemas.microsoft.com/office/drawing/2010/main"/>
              </a:ext>
            </a:extLst>
          </a:blip>
          <a:stretch/>
        </p:blipFill>
        <p:spPr>
          <a:xfrm>
            <a:off x="8809037" y="0"/>
            <a:ext cx="3627120" cy="4066032"/>
          </a:xfrm>
          <a:prstGeom prst="rect">
            <a:avLst/>
          </a:prstGeom>
        </p:spPr>
      </p:pic>
      <p:pic>
        <p:nvPicPr>
          <p:cNvPr id="5" name="Picture 4"/>
          <p:cNvPicPr>
            <a:picLocks noChangeAspect="1"/>
          </p:cNvPicPr>
          <p:nvPr/>
        </p:nvPicPr>
        <p:blipFill rotWithShape="1">
          <a:blip r:embed="rId9" cstate="screen">
            <a:extLst>
              <a:ext uri="{28A0092B-C50C-407E-A947-70E740481C1C}">
                <a14:useLocalDpi xmlns:a14="http://schemas.microsoft.com/office/drawing/2010/main"/>
              </a:ext>
            </a:extLst>
          </a:blip>
          <a:stretch/>
        </p:blipFill>
        <p:spPr>
          <a:xfrm>
            <a:off x="8809037" y="4062984"/>
            <a:ext cx="3627120" cy="2932176"/>
          </a:xfrm>
          <a:prstGeom prst="rect">
            <a:avLst/>
          </a:prstGeom>
        </p:spPr>
      </p:pic>
      <p:cxnSp>
        <p:nvCxnSpPr>
          <p:cNvPr id="7" name="Straight Connector 6"/>
          <p:cNvCxnSpPr/>
          <p:nvPr/>
        </p:nvCxnSpPr>
        <p:spPr>
          <a:xfrm>
            <a:off x="8809037" y="-236538"/>
            <a:ext cx="0" cy="75438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170237" y="4062984"/>
            <a:ext cx="98298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170237" y="2723705"/>
            <a:ext cx="0" cy="13392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170237" y="2723705"/>
            <a:ext cx="5637468"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078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1.01098E-6 0 L -0.0628 0 " pathEditMode="relative" rAng="0" ptsTypes="AA">
                                      <p:cBhvr>
                                        <p:cTn id="9" dur="1000" spd="-100000" fill="hold"/>
                                        <p:tgtEl>
                                          <p:spTgt spid="3"/>
                                        </p:tgtEl>
                                        <p:attrNameLst>
                                          <p:attrName>ppt_x</p:attrName>
                                          <p:attrName>ppt_y</p:attrName>
                                        </p:attrNameLst>
                                      </p:cBhvr>
                                      <p:rCtr x="-3140" y="0"/>
                                    </p:animMotion>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0"/>
                                  </p:stCondLst>
                                  <p:childTnLst>
                                    <p:animMotion origin="layout" path="M 2.47638E-6 -2.9369E-6 L 0.00127 -0.09532 " pathEditMode="relative" rAng="0" ptsTypes="AA">
                                      <p:cBhvr>
                                        <p:cTn id="14" dur="1000" spd="-100000" fill="hold"/>
                                        <p:tgtEl>
                                          <p:spTgt spid="4"/>
                                        </p:tgtEl>
                                        <p:attrNameLst>
                                          <p:attrName>ppt_x</p:attrName>
                                          <p:attrName>ppt_y</p:attrName>
                                        </p:attrNameLst>
                                      </p:cBhvr>
                                      <p:rCtr x="64" y="-4766"/>
                                    </p:animMotion>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0"/>
                                  </p:stCondLst>
                                  <p:childTnLst>
                                    <p:animMotion origin="layout" path="M 2.47638E-6 4.02633E-6 L 0.00127 0.08011 " pathEditMode="relative" rAng="0" ptsTypes="AA">
                                      <p:cBhvr>
                                        <p:cTn id="19" dur="1000" spd="-100000" fill="hold"/>
                                        <p:tgtEl>
                                          <p:spTgt spid="5"/>
                                        </p:tgtEl>
                                        <p:attrNameLst>
                                          <p:attrName>ppt_x</p:attrName>
                                          <p:attrName>ppt_y</p:attrName>
                                        </p:attrNameLst>
                                      </p:cBhvr>
                                      <p:rCtr x="64" y="3995"/>
                                    </p:animMotion>
                                  </p:childTnLst>
                                </p:cTn>
                              </p:par>
                            </p:childTnLst>
                          </p:cTn>
                        </p:par>
                        <p:par>
                          <p:cTn id="20" fill="hold">
                            <p:stCondLst>
                              <p:cond delay="1000"/>
                            </p:stCondLst>
                            <p:childTnLst>
                              <p:par>
                                <p:cTn id="21" presetID="22" presetClass="entr" presetSubtype="2"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right)">
                                      <p:cBhvr>
                                        <p:cTn id="23" dur="500"/>
                                        <p:tgtEl>
                                          <p:spTgt spid="10"/>
                                        </p:tgtEl>
                                      </p:cBhvr>
                                    </p:animEffect>
                                  </p:childTnLst>
                                </p:cTn>
                              </p:par>
                              <p:par>
                                <p:cTn id="24" presetID="22" presetClass="entr" presetSubtype="4"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childTnLst>
                          </p:cTn>
                        </p:par>
                        <p:par>
                          <p:cTn id="27" fill="hold">
                            <p:stCondLst>
                              <p:cond delay="1500"/>
                            </p:stCondLst>
                            <p:childTnLst>
                              <p:par>
                                <p:cTn id="28" presetID="22" presetClass="entr" presetSubtype="4"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462" name="think-cell Slide" r:id="rId7" imgW="378" imgH="379" progId="TCLayout.ActiveDocument.1">
                  <p:embed/>
                </p:oleObj>
              </mc:Choice>
              <mc:Fallback>
                <p:oleObj name="think-cell Slide" r:id="rId7" imgW="378" imgH="379" progId="TCLayout.ActiveDocument.1">
                  <p:embed/>
                  <p:pic>
                    <p:nvPicPr>
                      <p:cNvPr id="16" name="Object 15" hidden="1"/>
                      <p:cNvPicPr/>
                      <p:nvPr/>
                    </p:nvPicPr>
                    <p:blipFill>
                      <a:blip r:embed="rId8"/>
                      <a:stretch>
                        <a:fillRect/>
                      </a:stretch>
                    </p:blipFill>
                    <p:spPr>
                      <a:xfrm>
                        <a:off x="1588" y="1588"/>
                        <a:ext cx="1587" cy="1587"/>
                      </a:xfrm>
                      <a:prstGeom prst="rect">
                        <a:avLst/>
                      </a:prstGeom>
                    </p:spPr>
                  </p:pic>
                </p:oleObj>
              </mc:Fallback>
            </mc:AlternateContent>
          </a:graphicData>
        </a:graphic>
      </p:graphicFrame>
      <p:grpSp>
        <p:nvGrpSpPr>
          <p:cNvPr id="5" name="Group 4"/>
          <p:cNvGrpSpPr/>
          <p:nvPr/>
        </p:nvGrpSpPr>
        <p:grpSpPr>
          <a:xfrm>
            <a:off x="0" y="4034914"/>
            <a:ext cx="2072745" cy="1481328"/>
            <a:chOff x="0" y="3412307"/>
            <a:chExt cx="2072745" cy="1481328"/>
          </a:xfrm>
        </p:grpSpPr>
        <p:grpSp>
          <p:nvGrpSpPr>
            <p:cNvPr id="91" name="Group 90"/>
            <p:cNvGrpSpPr/>
            <p:nvPr/>
          </p:nvGrpSpPr>
          <p:grpSpPr>
            <a:xfrm>
              <a:off x="0" y="3412307"/>
              <a:ext cx="2072745" cy="1481328"/>
              <a:chOff x="0" y="3286534"/>
              <a:chExt cx="2072745" cy="1481328"/>
            </a:xfrm>
          </p:grpSpPr>
          <p:sp>
            <p:nvSpPr>
              <p:cNvPr id="85" name="Rectangle 84"/>
              <p:cNvSpPr/>
              <p:nvPr/>
            </p:nvSpPr>
            <p:spPr bwMode="auto">
              <a:xfrm>
                <a:off x="0" y="3286534"/>
                <a:ext cx="2072745" cy="148132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4"/>
              <p:cNvGrpSpPr>
                <a:grpSpLocks noChangeAspect="1"/>
              </p:cNvGrpSpPr>
              <p:nvPr/>
            </p:nvGrpSpPr>
            <p:grpSpPr bwMode="auto">
              <a:xfrm>
                <a:off x="855388" y="3406681"/>
                <a:ext cx="361969" cy="363445"/>
                <a:chOff x="368" y="2072"/>
                <a:chExt cx="245" cy="246"/>
              </a:xfrm>
              <a:solidFill>
                <a:schemeClr val="accent2"/>
              </a:solidFill>
            </p:grpSpPr>
            <p:sp>
              <p:nvSpPr>
                <p:cNvPr id="74" name="Freeform 5"/>
                <p:cNvSpPr>
                  <a:spLocks noEditPoints="1"/>
                </p:cNvSpPr>
                <p:nvPr/>
              </p:nvSpPr>
              <p:spPr bwMode="auto">
                <a:xfrm>
                  <a:off x="368" y="2072"/>
                  <a:ext cx="245" cy="246"/>
                </a:xfrm>
                <a:custGeom>
                  <a:avLst/>
                  <a:gdLst>
                    <a:gd name="T0" fmla="*/ 19 w 112"/>
                    <a:gd name="T1" fmla="*/ 112 h 112"/>
                    <a:gd name="T2" fmla="*/ 39 w 112"/>
                    <a:gd name="T3" fmla="*/ 104 h 112"/>
                    <a:gd name="T4" fmla="*/ 47 w 112"/>
                    <a:gd name="T5" fmla="*/ 112 h 112"/>
                    <a:gd name="T6" fmla="*/ 76 w 112"/>
                    <a:gd name="T7" fmla="*/ 112 h 112"/>
                    <a:gd name="T8" fmla="*/ 76 w 112"/>
                    <a:gd name="T9" fmla="*/ 69 h 112"/>
                    <a:gd name="T10" fmla="*/ 83 w 112"/>
                    <a:gd name="T11" fmla="*/ 63 h 112"/>
                    <a:gd name="T12" fmla="*/ 112 w 112"/>
                    <a:gd name="T13" fmla="*/ 4 h 112"/>
                    <a:gd name="T14" fmla="*/ 112 w 112"/>
                    <a:gd name="T15" fmla="*/ 0 h 112"/>
                    <a:gd name="T16" fmla="*/ 108 w 112"/>
                    <a:gd name="T17" fmla="*/ 0 h 112"/>
                    <a:gd name="T18" fmla="*/ 50 w 112"/>
                    <a:gd name="T19" fmla="*/ 29 h 112"/>
                    <a:gd name="T20" fmla="*/ 43 w 112"/>
                    <a:gd name="T21" fmla="*/ 36 h 112"/>
                    <a:gd name="T22" fmla="*/ 0 w 112"/>
                    <a:gd name="T23" fmla="*/ 36 h 112"/>
                    <a:gd name="T24" fmla="*/ 0 w 112"/>
                    <a:gd name="T25" fmla="*/ 65 h 112"/>
                    <a:gd name="T26" fmla="*/ 8 w 112"/>
                    <a:gd name="T27" fmla="*/ 73 h 112"/>
                    <a:gd name="T28" fmla="*/ 0 w 112"/>
                    <a:gd name="T29" fmla="*/ 93 h 112"/>
                    <a:gd name="T30" fmla="*/ 19 w 112"/>
                    <a:gd name="T31" fmla="*/ 112 h 112"/>
                    <a:gd name="T32" fmla="*/ 9 w 112"/>
                    <a:gd name="T33" fmla="*/ 91 h 112"/>
                    <a:gd name="T34" fmla="*/ 14 w 112"/>
                    <a:gd name="T35" fmla="*/ 79 h 112"/>
                    <a:gd name="T36" fmla="*/ 33 w 112"/>
                    <a:gd name="T37" fmla="*/ 98 h 112"/>
                    <a:gd name="T38" fmla="*/ 21 w 112"/>
                    <a:gd name="T39" fmla="*/ 103 h 112"/>
                    <a:gd name="T40" fmla="*/ 9 w 112"/>
                    <a:gd name="T41" fmla="*/ 91 h 112"/>
                    <a:gd name="T42" fmla="*/ 68 w 112"/>
                    <a:gd name="T43" fmla="*/ 104 h 112"/>
                    <a:gd name="T44" fmla="*/ 50 w 112"/>
                    <a:gd name="T45" fmla="*/ 104 h 112"/>
                    <a:gd name="T46" fmla="*/ 46 w 112"/>
                    <a:gd name="T47" fmla="*/ 100 h 112"/>
                    <a:gd name="T48" fmla="*/ 68 w 112"/>
                    <a:gd name="T49" fmla="*/ 77 h 112"/>
                    <a:gd name="T50" fmla="*/ 68 w 112"/>
                    <a:gd name="T51" fmla="*/ 104 h 112"/>
                    <a:gd name="T52" fmla="*/ 92 w 112"/>
                    <a:gd name="T53" fmla="*/ 41 h 112"/>
                    <a:gd name="T54" fmla="*/ 71 w 112"/>
                    <a:gd name="T55" fmla="*/ 20 h 112"/>
                    <a:gd name="T56" fmla="*/ 104 w 112"/>
                    <a:gd name="T57" fmla="*/ 8 h 112"/>
                    <a:gd name="T58" fmla="*/ 92 w 112"/>
                    <a:gd name="T59" fmla="*/ 41 h 112"/>
                    <a:gd name="T60" fmla="*/ 55 w 112"/>
                    <a:gd name="T61" fmla="*/ 34 h 112"/>
                    <a:gd name="T62" fmla="*/ 64 w 112"/>
                    <a:gd name="T63" fmla="*/ 25 h 112"/>
                    <a:gd name="T64" fmla="*/ 87 w 112"/>
                    <a:gd name="T65" fmla="*/ 48 h 112"/>
                    <a:gd name="T66" fmla="*/ 78 w 112"/>
                    <a:gd name="T67" fmla="*/ 57 h 112"/>
                    <a:gd name="T68" fmla="*/ 40 w 112"/>
                    <a:gd name="T69" fmla="*/ 94 h 112"/>
                    <a:gd name="T70" fmla="*/ 18 w 112"/>
                    <a:gd name="T71" fmla="*/ 72 h 112"/>
                    <a:gd name="T72" fmla="*/ 55 w 112"/>
                    <a:gd name="T73" fmla="*/ 34 h 112"/>
                    <a:gd name="T74" fmla="*/ 8 w 112"/>
                    <a:gd name="T75" fmla="*/ 44 h 112"/>
                    <a:gd name="T76" fmla="*/ 35 w 112"/>
                    <a:gd name="T77" fmla="*/ 44 h 112"/>
                    <a:gd name="T78" fmla="*/ 12 w 112"/>
                    <a:gd name="T79" fmla="*/ 66 h 112"/>
                    <a:gd name="T80" fmla="*/ 8 w 112"/>
                    <a:gd name="T81" fmla="*/ 62 h 112"/>
                    <a:gd name="T82" fmla="*/ 8 w 112"/>
                    <a:gd name="T83" fmla="*/ 4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2" h="112">
                      <a:moveTo>
                        <a:pt x="19" y="112"/>
                      </a:moveTo>
                      <a:cubicBezTo>
                        <a:pt x="39" y="104"/>
                        <a:pt x="39" y="104"/>
                        <a:pt x="39" y="104"/>
                      </a:cubicBezTo>
                      <a:cubicBezTo>
                        <a:pt x="47" y="112"/>
                        <a:pt x="47" y="112"/>
                        <a:pt x="47" y="112"/>
                      </a:cubicBezTo>
                      <a:cubicBezTo>
                        <a:pt x="76" y="112"/>
                        <a:pt x="76" y="112"/>
                        <a:pt x="76" y="112"/>
                      </a:cubicBezTo>
                      <a:cubicBezTo>
                        <a:pt x="76" y="69"/>
                        <a:pt x="76" y="69"/>
                        <a:pt x="76" y="69"/>
                      </a:cubicBezTo>
                      <a:cubicBezTo>
                        <a:pt x="83" y="63"/>
                        <a:pt x="83" y="63"/>
                        <a:pt x="83" y="63"/>
                      </a:cubicBezTo>
                      <a:cubicBezTo>
                        <a:pt x="102" y="47"/>
                        <a:pt x="112" y="26"/>
                        <a:pt x="112" y="4"/>
                      </a:cubicBezTo>
                      <a:cubicBezTo>
                        <a:pt x="112" y="0"/>
                        <a:pt x="112" y="0"/>
                        <a:pt x="112" y="0"/>
                      </a:cubicBezTo>
                      <a:cubicBezTo>
                        <a:pt x="108" y="0"/>
                        <a:pt x="108" y="0"/>
                        <a:pt x="108" y="0"/>
                      </a:cubicBezTo>
                      <a:cubicBezTo>
                        <a:pt x="86" y="0"/>
                        <a:pt x="65" y="10"/>
                        <a:pt x="50" y="29"/>
                      </a:cubicBezTo>
                      <a:cubicBezTo>
                        <a:pt x="43" y="36"/>
                        <a:pt x="43" y="36"/>
                        <a:pt x="43" y="36"/>
                      </a:cubicBezTo>
                      <a:cubicBezTo>
                        <a:pt x="0" y="36"/>
                        <a:pt x="0" y="36"/>
                        <a:pt x="0" y="36"/>
                      </a:cubicBezTo>
                      <a:cubicBezTo>
                        <a:pt x="0" y="65"/>
                        <a:pt x="0" y="65"/>
                        <a:pt x="0" y="65"/>
                      </a:cubicBezTo>
                      <a:cubicBezTo>
                        <a:pt x="8" y="73"/>
                        <a:pt x="8" y="73"/>
                        <a:pt x="8" y="73"/>
                      </a:cubicBezTo>
                      <a:cubicBezTo>
                        <a:pt x="0" y="93"/>
                        <a:pt x="0" y="93"/>
                        <a:pt x="0" y="93"/>
                      </a:cubicBezTo>
                      <a:lnTo>
                        <a:pt x="19" y="112"/>
                      </a:lnTo>
                      <a:close/>
                      <a:moveTo>
                        <a:pt x="9" y="91"/>
                      </a:moveTo>
                      <a:cubicBezTo>
                        <a:pt x="14" y="79"/>
                        <a:pt x="14" y="79"/>
                        <a:pt x="14" y="79"/>
                      </a:cubicBezTo>
                      <a:cubicBezTo>
                        <a:pt x="33" y="98"/>
                        <a:pt x="33" y="98"/>
                        <a:pt x="33" y="98"/>
                      </a:cubicBezTo>
                      <a:cubicBezTo>
                        <a:pt x="21" y="103"/>
                        <a:pt x="21" y="103"/>
                        <a:pt x="21" y="103"/>
                      </a:cubicBezTo>
                      <a:lnTo>
                        <a:pt x="9" y="91"/>
                      </a:lnTo>
                      <a:close/>
                      <a:moveTo>
                        <a:pt x="68" y="104"/>
                      </a:moveTo>
                      <a:cubicBezTo>
                        <a:pt x="50" y="104"/>
                        <a:pt x="50" y="104"/>
                        <a:pt x="50" y="104"/>
                      </a:cubicBezTo>
                      <a:cubicBezTo>
                        <a:pt x="46" y="100"/>
                        <a:pt x="46" y="100"/>
                        <a:pt x="46" y="100"/>
                      </a:cubicBezTo>
                      <a:cubicBezTo>
                        <a:pt x="68" y="77"/>
                        <a:pt x="68" y="77"/>
                        <a:pt x="68" y="77"/>
                      </a:cubicBezTo>
                      <a:lnTo>
                        <a:pt x="68" y="104"/>
                      </a:lnTo>
                      <a:close/>
                      <a:moveTo>
                        <a:pt x="92" y="41"/>
                      </a:moveTo>
                      <a:cubicBezTo>
                        <a:pt x="71" y="20"/>
                        <a:pt x="71" y="20"/>
                        <a:pt x="71" y="20"/>
                      </a:cubicBezTo>
                      <a:cubicBezTo>
                        <a:pt x="81" y="13"/>
                        <a:pt x="92" y="9"/>
                        <a:pt x="104" y="8"/>
                      </a:cubicBezTo>
                      <a:cubicBezTo>
                        <a:pt x="103" y="20"/>
                        <a:pt x="99" y="31"/>
                        <a:pt x="92" y="41"/>
                      </a:cubicBezTo>
                      <a:close/>
                      <a:moveTo>
                        <a:pt x="55" y="34"/>
                      </a:moveTo>
                      <a:cubicBezTo>
                        <a:pt x="58" y="31"/>
                        <a:pt x="61" y="28"/>
                        <a:pt x="64" y="25"/>
                      </a:cubicBezTo>
                      <a:cubicBezTo>
                        <a:pt x="87" y="48"/>
                        <a:pt x="87" y="48"/>
                        <a:pt x="87" y="48"/>
                      </a:cubicBezTo>
                      <a:cubicBezTo>
                        <a:pt x="84" y="51"/>
                        <a:pt x="81" y="54"/>
                        <a:pt x="78" y="57"/>
                      </a:cubicBezTo>
                      <a:cubicBezTo>
                        <a:pt x="40" y="94"/>
                        <a:pt x="40" y="94"/>
                        <a:pt x="40" y="94"/>
                      </a:cubicBezTo>
                      <a:cubicBezTo>
                        <a:pt x="18" y="72"/>
                        <a:pt x="18" y="72"/>
                        <a:pt x="18" y="72"/>
                      </a:cubicBezTo>
                      <a:lnTo>
                        <a:pt x="55" y="34"/>
                      </a:lnTo>
                      <a:close/>
                      <a:moveTo>
                        <a:pt x="8" y="44"/>
                      </a:moveTo>
                      <a:cubicBezTo>
                        <a:pt x="35" y="44"/>
                        <a:pt x="35" y="44"/>
                        <a:pt x="35" y="44"/>
                      </a:cubicBezTo>
                      <a:cubicBezTo>
                        <a:pt x="12" y="66"/>
                        <a:pt x="12" y="66"/>
                        <a:pt x="12" y="66"/>
                      </a:cubicBezTo>
                      <a:cubicBezTo>
                        <a:pt x="8" y="62"/>
                        <a:pt x="8" y="62"/>
                        <a:pt x="8" y="62"/>
                      </a:cubicBezTo>
                      <a:lnTo>
                        <a:pt x="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6"/>
                <p:cNvSpPr>
                  <a:spLocks noChangeArrowheads="1"/>
                </p:cNvSpPr>
                <p:nvPr/>
              </p:nvSpPr>
              <p:spPr bwMode="auto">
                <a:xfrm>
                  <a:off x="482" y="2169"/>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2" name="TextBox 11"/>
            <p:cNvSpPr txBox="1"/>
            <p:nvPr/>
          </p:nvSpPr>
          <p:spPr>
            <a:xfrm>
              <a:off x="0" y="3997734"/>
              <a:ext cx="1798637" cy="784830"/>
            </a:xfrm>
            <a:prstGeom prst="rect">
              <a:avLst/>
            </a:prstGeom>
            <a:noFill/>
          </p:spPr>
          <p:txBody>
            <a:bodyPr wrap="square" lIns="182880" tIns="182880" rIns="45720" bIns="45720" rtlCol="0">
              <a:spAutoFit/>
            </a:bodyPr>
            <a:lstStyle/>
            <a:p>
              <a:pPr>
                <a:spcAft>
                  <a:spcPts val="600"/>
                </a:spcAft>
              </a:pPr>
              <a:r>
                <a:rPr lang="en-US" sz="1200" kern="0" dirty="0">
                  <a:solidFill>
                    <a:schemeClr val="accent2"/>
                  </a:solidFill>
                  <a:latin typeface="+mj-lt"/>
                  <a:ea typeface="Segoe UI" pitchFamily="34" charset="0"/>
                  <a:cs typeface="Segoe UI" pitchFamily="34" charset="0"/>
                </a:rPr>
                <a:t>POC, PILOT, SCCM PREP &amp; DEPLOYMENT PROJECTS</a:t>
              </a:r>
            </a:p>
          </p:txBody>
        </p:sp>
      </p:grpSp>
      <p:grpSp>
        <p:nvGrpSpPr>
          <p:cNvPr id="6" name="Group 5"/>
          <p:cNvGrpSpPr/>
          <p:nvPr/>
        </p:nvGrpSpPr>
        <p:grpSpPr>
          <a:xfrm>
            <a:off x="2072746" y="3449486"/>
            <a:ext cx="2072745" cy="1481328"/>
            <a:chOff x="2072746" y="2826879"/>
            <a:chExt cx="2072745" cy="1481328"/>
          </a:xfrm>
        </p:grpSpPr>
        <p:grpSp>
          <p:nvGrpSpPr>
            <p:cNvPr id="92" name="Group 91"/>
            <p:cNvGrpSpPr/>
            <p:nvPr/>
          </p:nvGrpSpPr>
          <p:grpSpPr>
            <a:xfrm>
              <a:off x="2072746" y="2826879"/>
              <a:ext cx="2072745" cy="1481328"/>
              <a:chOff x="2072747" y="2676933"/>
              <a:chExt cx="2072745" cy="1481328"/>
            </a:xfrm>
          </p:grpSpPr>
          <p:sp>
            <p:nvSpPr>
              <p:cNvPr id="86" name="Rectangle 85"/>
              <p:cNvSpPr/>
              <p:nvPr/>
            </p:nvSpPr>
            <p:spPr bwMode="auto">
              <a:xfrm>
                <a:off x="2072747" y="2676933"/>
                <a:ext cx="2072745" cy="1481328"/>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10"/>
              <p:cNvSpPr>
                <a:spLocks noEditPoints="1"/>
              </p:cNvSpPr>
              <p:nvPr/>
            </p:nvSpPr>
            <p:spPr bwMode="auto">
              <a:xfrm>
                <a:off x="2888218" y="2811141"/>
                <a:ext cx="441802" cy="335325"/>
              </a:xfrm>
              <a:custGeom>
                <a:avLst/>
                <a:gdLst>
                  <a:gd name="T0" fmla="*/ 243 w 278"/>
                  <a:gd name="T1" fmla="*/ 0 h 211"/>
                  <a:gd name="T2" fmla="*/ 35 w 278"/>
                  <a:gd name="T3" fmla="*/ 0 h 211"/>
                  <a:gd name="T4" fmla="*/ 35 w 278"/>
                  <a:gd name="T5" fmla="*/ 132 h 211"/>
                  <a:gd name="T6" fmla="*/ 0 w 278"/>
                  <a:gd name="T7" fmla="*/ 193 h 211"/>
                  <a:gd name="T8" fmla="*/ 0 w 278"/>
                  <a:gd name="T9" fmla="*/ 211 h 211"/>
                  <a:gd name="T10" fmla="*/ 278 w 278"/>
                  <a:gd name="T11" fmla="*/ 211 h 211"/>
                  <a:gd name="T12" fmla="*/ 278 w 278"/>
                  <a:gd name="T13" fmla="*/ 193 h 211"/>
                  <a:gd name="T14" fmla="*/ 243 w 278"/>
                  <a:gd name="T15" fmla="*/ 132 h 211"/>
                  <a:gd name="T16" fmla="*/ 243 w 278"/>
                  <a:gd name="T17" fmla="*/ 0 h 211"/>
                  <a:gd name="T18" fmla="*/ 226 w 278"/>
                  <a:gd name="T19" fmla="*/ 123 h 211"/>
                  <a:gd name="T20" fmla="*/ 52 w 278"/>
                  <a:gd name="T21" fmla="*/ 123 h 211"/>
                  <a:gd name="T22" fmla="*/ 52 w 278"/>
                  <a:gd name="T23" fmla="*/ 18 h 211"/>
                  <a:gd name="T24" fmla="*/ 226 w 278"/>
                  <a:gd name="T25" fmla="*/ 18 h 211"/>
                  <a:gd name="T26" fmla="*/ 226 w 278"/>
                  <a:gd name="T27" fmla="*/ 123 h 211"/>
                  <a:gd name="T28" fmla="*/ 259 w 278"/>
                  <a:gd name="T29" fmla="*/ 193 h 211"/>
                  <a:gd name="T30" fmla="*/ 19 w 278"/>
                  <a:gd name="T31" fmla="*/ 193 h 211"/>
                  <a:gd name="T32" fmla="*/ 50 w 278"/>
                  <a:gd name="T33" fmla="*/ 141 h 211"/>
                  <a:gd name="T34" fmla="*/ 228 w 278"/>
                  <a:gd name="T35" fmla="*/ 141 h 211"/>
                  <a:gd name="T36" fmla="*/ 259 w 278"/>
                  <a:gd name="T37" fmla="*/ 19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8" h="211">
                    <a:moveTo>
                      <a:pt x="243" y="0"/>
                    </a:moveTo>
                    <a:lnTo>
                      <a:pt x="35" y="0"/>
                    </a:lnTo>
                    <a:lnTo>
                      <a:pt x="35" y="132"/>
                    </a:lnTo>
                    <a:lnTo>
                      <a:pt x="0" y="193"/>
                    </a:lnTo>
                    <a:lnTo>
                      <a:pt x="0" y="211"/>
                    </a:lnTo>
                    <a:lnTo>
                      <a:pt x="278" y="211"/>
                    </a:lnTo>
                    <a:lnTo>
                      <a:pt x="278" y="193"/>
                    </a:lnTo>
                    <a:lnTo>
                      <a:pt x="243" y="132"/>
                    </a:lnTo>
                    <a:lnTo>
                      <a:pt x="243" y="0"/>
                    </a:lnTo>
                    <a:close/>
                    <a:moveTo>
                      <a:pt x="226" y="123"/>
                    </a:moveTo>
                    <a:lnTo>
                      <a:pt x="52" y="123"/>
                    </a:lnTo>
                    <a:lnTo>
                      <a:pt x="52" y="18"/>
                    </a:lnTo>
                    <a:lnTo>
                      <a:pt x="226" y="18"/>
                    </a:lnTo>
                    <a:lnTo>
                      <a:pt x="226" y="123"/>
                    </a:lnTo>
                    <a:close/>
                    <a:moveTo>
                      <a:pt x="259" y="193"/>
                    </a:moveTo>
                    <a:lnTo>
                      <a:pt x="19" y="193"/>
                    </a:lnTo>
                    <a:lnTo>
                      <a:pt x="50" y="141"/>
                    </a:lnTo>
                    <a:lnTo>
                      <a:pt x="228" y="141"/>
                    </a:lnTo>
                    <a:lnTo>
                      <a:pt x="259" y="19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5" name="TextBox 34"/>
            <p:cNvSpPr txBox="1"/>
            <p:nvPr/>
          </p:nvSpPr>
          <p:spPr>
            <a:xfrm>
              <a:off x="2072746" y="3412307"/>
              <a:ext cx="2072745" cy="600164"/>
            </a:xfrm>
            <a:prstGeom prst="rect">
              <a:avLst/>
            </a:prstGeom>
            <a:noFill/>
          </p:spPr>
          <p:txBody>
            <a:bodyPr wrap="square" lIns="182880" tIns="182880" rIns="45720" bIns="45720" rtlCol="0">
              <a:spAutoFit/>
            </a:bodyPr>
            <a:lstStyle/>
            <a:p>
              <a:pPr>
                <a:spcAft>
                  <a:spcPts val="600"/>
                </a:spcAft>
              </a:pPr>
              <a:r>
                <a:rPr lang="en-US" sz="1200" kern="0" dirty="0">
                  <a:solidFill>
                    <a:schemeClr val="accent2"/>
                  </a:solidFill>
                  <a:latin typeface="+mj-lt"/>
                  <a:ea typeface="Segoe UI" pitchFamily="34" charset="0"/>
                  <a:cs typeface="Segoe UI" pitchFamily="34" charset="0"/>
                </a:rPr>
                <a:t>DEVICES &amp; ACCESSORIES</a:t>
              </a:r>
              <a:br>
                <a:rPr lang="en-US" sz="1200" kern="0" dirty="0">
                  <a:solidFill>
                    <a:schemeClr val="accent2"/>
                  </a:solidFill>
                  <a:latin typeface="+mj-lt"/>
                  <a:ea typeface="Segoe UI" pitchFamily="34" charset="0"/>
                  <a:cs typeface="Segoe UI" pitchFamily="34" charset="0"/>
                </a:rPr>
              </a:br>
              <a:r>
                <a:rPr lang="en-US" sz="1200" kern="0" dirty="0">
                  <a:solidFill>
                    <a:schemeClr val="accent2"/>
                  </a:solidFill>
                  <a:latin typeface="+mj-lt"/>
                  <a:ea typeface="Segoe UI" pitchFamily="34" charset="0"/>
                  <a:cs typeface="Segoe UI" pitchFamily="34" charset="0"/>
                </a:rPr>
                <a:t>HW/SW RESALE </a:t>
              </a:r>
            </a:p>
          </p:txBody>
        </p:sp>
      </p:grpSp>
      <p:grpSp>
        <p:nvGrpSpPr>
          <p:cNvPr id="7" name="Group 6"/>
          <p:cNvGrpSpPr/>
          <p:nvPr/>
        </p:nvGrpSpPr>
        <p:grpSpPr>
          <a:xfrm>
            <a:off x="4145492" y="3013124"/>
            <a:ext cx="2072745" cy="1481328"/>
            <a:chOff x="4145492" y="2241452"/>
            <a:chExt cx="2072745" cy="1481328"/>
          </a:xfrm>
        </p:grpSpPr>
        <p:grpSp>
          <p:nvGrpSpPr>
            <p:cNvPr id="127" name="Group 126"/>
            <p:cNvGrpSpPr/>
            <p:nvPr/>
          </p:nvGrpSpPr>
          <p:grpSpPr>
            <a:xfrm>
              <a:off x="4145492" y="2241452"/>
              <a:ext cx="2072745" cy="1481328"/>
              <a:chOff x="4145492" y="2241452"/>
              <a:chExt cx="2072745" cy="1481328"/>
            </a:xfrm>
          </p:grpSpPr>
          <p:sp>
            <p:nvSpPr>
              <p:cNvPr id="87" name="Rectangle 86"/>
              <p:cNvSpPr/>
              <p:nvPr/>
            </p:nvSpPr>
            <p:spPr bwMode="auto">
              <a:xfrm>
                <a:off x="4145492" y="2241452"/>
                <a:ext cx="2072745" cy="1481328"/>
              </a:xfrm>
              <a:prstGeom prst="rect">
                <a:avLst/>
              </a:prstGeom>
              <a:solidFill>
                <a:srgbClr val="D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27"/>
              <p:cNvGrpSpPr>
                <a:grpSpLocks noChangeAspect="1"/>
              </p:cNvGrpSpPr>
              <p:nvPr/>
            </p:nvGrpSpPr>
            <p:grpSpPr bwMode="auto">
              <a:xfrm>
                <a:off x="4959057" y="2367977"/>
                <a:ext cx="445614" cy="350690"/>
                <a:chOff x="3112" y="1509"/>
                <a:chExt cx="338" cy="266"/>
              </a:xfrm>
            </p:grpSpPr>
            <p:sp>
              <p:nvSpPr>
                <p:cNvPr id="110" name="Freeform 28"/>
                <p:cNvSpPr>
                  <a:spLocks noEditPoints="1"/>
                </p:cNvSpPr>
                <p:nvPr/>
              </p:nvSpPr>
              <p:spPr bwMode="auto">
                <a:xfrm>
                  <a:off x="3311" y="1611"/>
                  <a:ext cx="139" cy="164"/>
                </a:xfrm>
                <a:custGeom>
                  <a:avLst/>
                  <a:gdLst>
                    <a:gd name="T0" fmla="*/ 56 w 64"/>
                    <a:gd name="T1" fmla="*/ 31 h 75"/>
                    <a:gd name="T2" fmla="*/ 56 w 64"/>
                    <a:gd name="T3" fmla="*/ 25 h 75"/>
                    <a:gd name="T4" fmla="*/ 32 w 64"/>
                    <a:gd name="T5" fmla="*/ 0 h 75"/>
                    <a:gd name="T6" fmla="*/ 7 w 64"/>
                    <a:gd name="T7" fmla="*/ 25 h 75"/>
                    <a:gd name="T8" fmla="*/ 7 w 64"/>
                    <a:gd name="T9" fmla="*/ 31 h 75"/>
                    <a:gd name="T10" fmla="*/ 0 w 64"/>
                    <a:gd name="T11" fmla="*/ 31 h 75"/>
                    <a:gd name="T12" fmla="*/ 0 w 64"/>
                    <a:gd name="T13" fmla="*/ 75 h 75"/>
                    <a:gd name="T14" fmla="*/ 64 w 64"/>
                    <a:gd name="T15" fmla="*/ 75 h 75"/>
                    <a:gd name="T16" fmla="*/ 64 w 64"/>
                    <a:gd name="T17" fmla="*/ 31 h 75"/>
                    <a:gd name="T18" fmla="*/ 56 w 64"/>
                    <a:gd name="T19" fmla="*/ 31 h 75"/>
                    <a:gd name="T20" fmla="*/ 15 w 64"/>
                    <a:gd name="T21" fmla="*/ 25 h 75"/>
                    <a:gd name="T22" fmla="*/ 32 w 64"/>
                    <a:gd name="T23" fmla="*/ 8 h 75"/>
                    <a:gd name="T24" fmla="*/ 48 w 64"/>
                    <a:gd name="T25" fmla="*/ 25 h 75"/>
                    <a:gd name="T26" fmla="*/ 48 w 64"/>
                    <a:gd name="T27" fmla="*/ 31 h 75"/>
                    <a:gd name="T28" fmla="*/ 15 w 64"/>
                    <a:gd name="T29" fmla="*/ 31 h 75"/>
                    <a:gd name="T30" fmla="*/ 15 w 64"/>
                    <a:gd name="T31" fmla="*/ 25 h 75"/>
                    <a:gd name="T32" fmla="*/ 56 w 64"/>
                    <a:gd name="T33" fmla="*/ 67 h 75"/>
                    <a:gd name="T34" fmla="*/ 8 w 64"/>
                    <a:gd name="T35" fmla="*/ 67 h 75"/>
                    <a:gd name="T36" fmla="*/ 8 w 64"/>
                    <a:gd name="T37" fmla="*/ 39 h 75"/>
                    <a:gd name="T38" fmla="*/ 56 w 64"/>
                    <a:gd name="T39" fmla="*/ 39 h 75"/>
                    <a:gd name="T40" fmla="*/ 56 w 64"/>
                    <a:gd name="T41"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75">
                      <a:moveTo>
                        <a:pt x="56" y="31"/>
                      </a:moveTo>
                      <a:cubicBezTo>
                        <a:pt x="56" y="25"/>
                        <a:pt x="56" y="25"/>
                        <a:pt x="56" y="25"/>
                      </a:cubicBezTo>
                      <a:cubicBezTo>
                        <a:pt x="56" y="11"/>
                        <a:pt x="45" y="0"/>
                        <a:pt x="32" y="0"/>
                      </a:cubicBezTo>
                      <a:cubicBezTo>
                        <a:pt x="18" y="0"/>
                        <a:pt x="7" y="11"/>
                        <a:pt x="7" y="25"/>
                      </a:cubicBezTo>
                      <a:cubicBezTo>
                        <a:pt x="7" y="31"/>
                        <a:pt x="7" y="31"/>
                        <a:pt x="7" y="31"/>
                      </a:cubicBezTo>
                      <a:cubicBezTo>
                        <a:pt x="0" y="31"/>
                        <a:pt x="0" y="31"/>
                        <a:pt x="0" y="31"/>
                      </a:cubicBezTo>
                      <a:cubicBezTo>
                        <a:pt x="0" y="75"/>
                        <a:pt x="0" y="75"/>
                        <a:pt x="0" y="75"/>
                      </a:cubicBezTo>
                      <a:cubicBezTo>
                        <a:pt x="64" y="75"/>
                        <a:pt x="64" y="75"/>
                        <a:pt x="64" y="75"/>
                      </a:cubicBezTo>
                      <a:cubicBezTo>
                        <a:pt x="64" y="31"/>
                        <a:pt x="64" y="31"/>
                        <a:pt x="64" y="31"/>
                      </a:cubicBezTo>
                      <a:lnTo>
                        <a:pt x="56" y="31"/>
                      </a:lnTo>
                      <a:close/>
                      <a:moveTo>
                        <a:pt x="15" y="25"/>
                      </a:moveTo>
                      <a:cubicBezTo>
                        <a:pt x="15" y="16"/>
                        <a:pt x="22" y="8"/>
                        <a:pt x="32" y="8"/>
                      </a:cubicBezTo>
                      <a:cubicBezTo>
                        <a:pt x="41" y="8"/>
                        <a:pt x="48" y="16"/>
                        <a:pt x="48" y="25"/>
                      </a:cubicBezTo>
                      <a:cubicBezTo>
                        <a:pt x="48" y="31"/>
                        <a:pt x="48" y="31"/>
                        <a:pt x="48" y="31"/>
                      </a:cubicBezTo>
                      <a:cubicBezTo>
                        <a:pt x="15" y="31"/>
                        <a:pt x="15" y="31"/>
                        <a:pt x="15" y="31"/>
                      </a:cubicBezTo>
                      <a:lnTo>
                        <a:pt x="15" y="25"/>
                      </a:lnTo>
                      <a:close/>
                      <a:moveTo>
                        <a:pt x="56" y="67"/>
                      </a:moveTo>
                      <a:cubicBezTo>
                        <a:pt x="8" y="67"/>
                        <a:pt x="8" y="67"/>
                        <a:pt x="8" y="67"/>
                      </a:cubicBezTo>
                      <a:cubicBezTo>
                        <a:pt x="8" y="39"/>
                        <a:pt x="8" y="39"/>
                        <a:pt x="8" y="39"/>
                      </a:cubicBezTo>
                      <a:cubicBezTo>
                        <a:pt x="56" y="39"/>
                        <a:pt x="56" y="39"/>
                        <a:pt x="56" y="39"/>
                      </a:cubicBezTo>
                      <a:lnTo>
                        <a:pt x="56" y="6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29"/>
                <p:cNvSpPr>
                  <a:spLocks noEditPoints="1"/>
                </p:cNvSpPr>
                <p:nvPr/>
              </p:nvSpPr>
              <p:spPr bwMode="auto">
                <a:xfrm>
                  <a:off x="3112" y="1509"/>
                  <a:ext cx="277" cy="244"/>
                </a:xfrm>
                <a:custGeom>
                  <a:avLst/>
                  <a:gdLst>
                    <a:gd name="T0" fmla="*/ 17 w 277"/>
                    <a:gd name="T1" fmla="*/ 70 h 244"/>
                    <a:gd name="T2" fmla="*/ 260 w 277"/>
                    <a:gd name="T3" fmla="*/ 70 h 244"/>
                    <a:gd name="T4" fmla="*/ 260 w 277"/>
                    <a:gd name="T5" fmla="*/ 89 h 244"/>
                    <a:gd name="T6" fmla="*/ 277 w 277"/>
                    <a:gd name="T7" fmla="*/ 89 h 244"/>
                    <a:gd name="T8" fmla="*/ 277 w 277"/>
                    <a:gd name="T9" fmla="*/ 65 h 244"/>
                    <a:gd name="T10" fmla="*/ 277 w 277"/>
                    <a:gd name="T11" fmla="*/ 52 h 244"/>
                    <a:gd name="T12" fmla="*/ 277 w 277"/>
                    <a:gd name="T13" fmla="*/ 17 h 244"/>
                    <a:gd name="T14" fmla="*/ 126 w 277"/>
                    <a:gd name="T15" fmla="*/ 17 h 244"/>
                    <a:gd name="T16" fmla="*/ 108 w 277"/>
                    <a:gd name="T17" fmla="*/ 0 h 244"/>
                    <a:gd name="T18" fmla="*/ 0 w 277"/>
                    <a:gd name="T19" fmla="*/ 0 h 244"/>
                    <a:gd name="T20" fmla="*/ 0 w 277"/>
                    <a:gd name="T21" fmla="*/ 52 h 244"/>
                    <a:gd name="T22" fmla="*/ 0 w 277"/>
                    <a:gd name="T23" fmla="*/ 61 h 244"/>
                    <a:gd name="T24" fmla="*/ 0 w 277"/>
                    <a:gd name="T25" fmla="*/ 244 h 244"/>
                    <a:gd name="T26" fmla="*/ 182 w 277"/>
                    <a:gd name="T27" fmla="*/ 244 h 244"/>
                    <a:gd name="T28" fmla="*/ 182 w 277"/>
                    <a:gd name="T29" fmla="*/ 227 h 244"/>
                    <a:gd name="T30" fmla="*/ 17 w 277"/>
                    <a:gd name="T31" fmla="*/ 227 h 244"/>
                    <a:gd name="T32" fmla="*/ 17 w 277"/>
                    <a:gd name="T33" fmla="*/ 70 h 244"/>
                    <a:gd name="T34" fmla="*/ 17 w 277"/>
                    <a:gd name="T35" fmla="*/ 17 h 244"/>
                    <a:gd name="T36" fmla="*/ 100 w 277"/>
                    <a:gd name="T37" fmla="*/ 17 h 244"/>
                    <a:gd name="T38" fmla="*/ 117 w 277"/>
                    <a:gd name="T39" fmla="*/ 35 h 244"/>
                    <a:gd name="T40" fmla="*/ 260 w 277"/>
                    <a:gd name="T41" fmla="*/ 35 h 244"/>
                    <a:gd name="T42" fmla="*/ 260 w 277"/>
                    <a:gd name="T43" fmla="*/ 52 h 244"/>
                    <a:gd name="T44" fmla="*/ 17 w 277"/>
                    <a:gd name="T45" fmla="*/ 52 h 244"/>
                    <a:gd name="T46" fmla="*/ 17 w 277"/>
                    <a:gd name="T47" fmla="*/ 1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7" h="244">
                      <a:moveTo>
                        <a:pt x="17" y="70"/>
                      </a:moveTo>
                      <a:lnTo>
                        <a:pt x="260" y="70"/>
                      </a:lnTo>
                      <a:lnTo>
                        <a:pt x="260" y="89"/>
                      </a:lnTo>
                      <a:lnTo>
                        <a:pt x="277" y="89"/>
                      </a:lnTo>
                      <a:lnTo>
                        <a:pt x="277" y="65"/>
                      </a:lnTo>
                      <a:lnTo>
                        <a:pt x="277" y="52"/>
                      </a:lnTo>
                      <a:lnTo>
                        <a:pt x="277" y="17"/>
                      </a:lnTo>
                      <a:lnTo>
                        <a:pt x="126" y="17"/>
                      </a:lnTo>
                      <a:lnTo>
                        <a:pt x="108" y="0"/>
                      </a:lnTo>
                      <a:lnTo>
                        <a:pt x="0" y="0"/>
                      </a:lnTo>
                      <a:lnTo>
                        <a:pt x="0" y="52"/>
                      </a:lnTo>
                      <a:lnTo>
                        <a:pt x="0" y="61"/>
                      </a:lnTo>
                      <a:lnTo>
                        <a:pt x="0" y="244"/>
                      </a:lnTo>
                      <a:lnTo>
                        <a:pt x="182" y="244"/>
                      </a:lnTo>
                      <a:lnTo>
                        <a:pt x="182" y="227"/>
                      </a:lnTo>
                      <a:lnTo>
                        <a:pt x="17" y="227"/>
                      </a:lnTo>
                      <a:lnTo>
                        <a:pt x="17" y="70"/>
                      </a:lnTo>
                      <a:close/>
                      <a:moveTo>
                        <a:pt x="17" y="17"/>
                      </a:moveTo>
                      <a:lnTo>
                        <a:pt x="100" y="17"/>
                      </a:lnTo>
                      <a:lnTo>
                        <a:pt x="117" y="35"/>
                      </a:lnTo>
                      <a:lnTo>
                        <a:pt x="260" y="35"/>
                      </a:lnTo>
                      <a:lnTo>
                        <a:pt x="260" y="52"/>
                      </a:lnTo>
                      <a:lnTo>
                        <a:pt x="17" y="52"/>
                      </a:lnTo>
                      <a:lnTo>
                        <a:pt x="17" y="1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6" name="TextBox 35"/>
            <p:cNvSpPr txBox="1"/>
            <p:nvPr/>
          </p:nvSpPr>
          <p:spPr>
            <a:xfrm>
              <a:off x="4145492" y="2826880"/>
              <a:ext cx="2072745" cy="784830"/>
            </a:xfrm>
            <a:prstGeom prst="rect">
              <a:avLst/>
            </a:prstGeom>
            <a:noFill/>
          </p:spPr>
          <p:txBody>
            <a:bodyPr wrap="square" lIns="182880" tIns="182880" rIns="45720" bIns="45720" rtlCol="0">
              <a:spAutoFit/>
            </a:bodyPr>
            <a:lstStyle/>
            <a:p>
              <a:pPr>
                <a:spcAft>
                  <a:spcPts val="600"/>
                </a:spcAft>
              </a:pPr>
              <a:r>
                <a:rPr lang="en-US" sz="1200" kern="0" dirty="0">
                  <a:solidFill>
                    <a:schemeClr val="accent2"/>
                  </a:solidFill>
                  <a:latin typeface="+mj-lt"/>
                  <a:ea typeface="Segoe UI" pitchFamily="34" charset="0"/>
                  <a:cs typeface="Segoe UI" pitchFamily="34" charset="0"/>
                </a:rPr>
                <a:t>NEW WINDOWS PROJECTS, SECURITY, LIFECYCLE MANAGEMENT</a:t>
              </a:r>
            </a:p>
          </p:txBody>
        </p:sp>
      </p:grpSp>
      <p:grpSp>
        <p:nvGrpSpPr>
          <p:cNvPr id="9" name="Group 8"/>
          <p:cNvGrpSpPr/>
          <p:nvPr/>
        </p:nvGrpSpPr>
        <p:grpSpPr>
          <a:xfrm>
            <a:off x="6218238" y="2603134"/>
            <a:ext cx="2072746" cy="1481328"/>
            <a:chOff x="6218238" y="1656024"/>
            <a:chExt cx="2072746" cy="1481328"/>
          </a:xfrm>
        </p:grpSpPr>
        <p:grpSp>
          <p:nvGrpSpPr>
            <p:cNvPr id="128" name="Group 127"/>
            <p:cNvGrpSpPr/>
            <p:nvPr/>
          </p:nvGrpSpPr>
          <p:grpSpPr>
            <a:xfrm>
              <a:off x="6218239" y="1656024"/>
              <a:ext cx="2072745" cy="1481328"/>
              <a:chOff x="6218239" y="1656024"/>
              <a:chExt cx="2072745" cy="1481328"/>
            </a:xfrm>
          </p:grpSpPr>
          <p:sp>
            <p:nvSpPr>
              <p:cNvPr id="88" name="Rectangle 87"/>
              <p:cNvSpPr/>
              <p:nvPr/>
            </p:nvSpPr>
            <p:spPr bwMode="auto">
              <a:xfrm>
                <a:off x="6218239" y="1656024"/>
                <a:ext cx="2072745" cy="1481328"/>
              </a:xfrm>
              <a:prstGeom prst="rect">
                <a:avLst/>
              </a:prstGeom>
              <a:solidFill>
                <a:srgbClr val="94B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4" name="Group 13"/>
              <p:cNvGrpSpPr>
                <a:grpSpLocks noChangeAspect="1"/>
              </p:cNvGrpSpPr>
              <p:nvPr/>
            </p:nvGrpSpPr>
            <p:grpSpPr bwMode="auto">
              <a:xfrm>
                <a:off x="7046649" y="1759458"/>
                <a:ext cx="415925" cy="396875"/>
                <a:chOff x="4447" y="1119"/>
                <a:chExt cx="262" cy="250"/>
              </a:xfrm>
            </p:grpSpPr>
            <p:sp>
              <p:nvSpPr>
                <p:cNvPr id="96" name="Line 14"/>
                <p:cNvSpPr>
                  <a:spLocks noChangeShapeType="1"/>
                </p:cNvSpPr>
                <p:nvPr/>
              </p:nvSpPr>
              <p:spPr bwMode="auto">
                <a:xfrm>
                  <a:off x="4584" y="1183"/>
                  <a:ext cx="0" cy="122"/>
                </a:xfrm>
                <a:prstGeom prst="line">
                  <a:avLst/>
                </a:prstGeom>
                <a:noFill/>
                <a:ln w="238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15"/>
                <p:cNvSpPr>
                  <a:spLocks/>
                </p:cNvSpPr>
                <p:nvPr/>
              </p:nvSpPr>
              <p:spPr bwMode="auto">
                <a:xfrm>
                  <a:off x="4460" y="1119"/>
                  <a:ext cx="249" cy="250"/>
                </a:xfrm>
                <a:custGeom>
                  <a:avLst/>
                  <a:gdLst>
                    <a:gd name="T0" fmla="*/ 29 w 134"/>
                    <a:gd name="T1" fmla="*/ 122 h 134"/>
                    <a:gd name="T2" fmla="*/ 67 w 134"/>
                    <a:gd name="T3" fmla="*/ 134 h 134"/>
                    <a:gd name="T4" fmla="*/ 134 w 134"/>
                    <a:gd name="T5" fmla="*/ 67 h 134"/>
                    <a:gd name="T6" fmla="*/ 67 w 134"/>
                    <a:gd name="T7" fmla="*/ 0 h 134"/>
                    <a:gd name="T8" fmla="*/ 0 w 134"/>
                    <a:gd name="T9" fmla="*/ 67 h 134"/>
                    <a:gd name="T10" fmla="*/ 9 w 134"/>
                    <a:gd name="T11" fmla="*/ 102 h 134"/>
                  </a:gdLst>
                  <a:ahLst/>
                  <a:cxnLst>
                    <a:cxn ang="0">
                      <a:pos x="T0" y="T1"/>
                    </a:cxn>
                    <a:cxn ang="0">
                      <a:pos x="T2" y="T3"/>
                    </a:cxn>
                    <a:cxn ang="0">
                      <a:pos x="T4" y="T5"/>
                    </a:cxn>
                    <a:cxn ang="0">
                      <a:pos x="T6" y="T7"/>
                    </a:cxn>
                    <a:cxn ang="0">
                      <a:pos x="T8" y="T9"/>
                    </a:cxn>
                    <a:cxn ang="0">
                      <a:pos x="T10" y="T11"/>
                    </a:cxn>
                  </a:cxnLst>
                  <a:rect l="0" t="0" r="r" b="b"/>
                  <a:pathLst>
                    <a:path w="134" h="134">
                      <a:moveTo>
                        <a:pt x="29" y="122"/>
                      </a:moveTo>
                      <a:cubicBezTo>
                        <a:pt x="39" y="130"/>
                        <a:pt x="53" y="134"/>
                        <a:pt x="67" y="134"/>
                      </a:cubicBezTo>
                      <a:cubicBezTo>
                        <a:pt x="104" y="134"/>
                        <a:pt x="134" y="104"/>
                        <a:pt x="134" y="67"/>
                      </a:cubicBezTo>
                      <a:cubicBezTo>
                        <a:pt x="134" y="30"/>
                        <a:pt x="104" y="0"/>
                        <a:pt x="67" y="0"/>
                      </a:cubicBezTo>
                      <a:cubicBezTo>
                        <a:pt x="30" y="0"/>
                        <a:pt x="0" y="30"/>
                        <a:pt x="0" y="67"/>
                      </a:cubicBezTo>
                      <a:cubicBezTo>
                        <a:pt x="0" y="80"/>
                        <a:pt x="3" y="91"/>
                        <a:pt x="9" y="102"/>
                      </a:cubicBezTo>
                    </a:path>
                  </a:pathLst>
                </a:custGeom>
                <a:noFill/>
                <a:ln w="2381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16"/>
                <p:cNvSpPr>
                  <a:spLocks/>
                </p:cNvSpPr>
                <p:nvPr/>
              </p:nvSpPr>
              <p:spPr bwMode="auto">
                <a:xfrm>
                  <a:off x="4447" y="1281"/>
                  <a:ext cx="44" cy="34"/>
                </a:xfrm>
                <a:custGeom>
                  <a:avLst/>
                  <a:gdLst>
                    <a:gd name="T0" fmla="*/ 44 w 44"/>
                    <a:gd name="T1" fmla="*/ 0 h 34"/>
                    <a:gd name="T2" fmla="*/ 31 w 44"/>
                    <a:gd name="T3" fmla="*/ 34 h 34"/>
                    <a:gd name="T4" fmla="*/ 0 w 44"/>
                    <a:gd name="T5" fmla="*/ 23 h 34"/>
                  </a:gdLst>
                  <a:ahLst/>
                  <a:cxnLst>
                    <a:cxn ang="0">
                      <a:pos x="T0" y="T1"/>
                    </a:cxn>
                    <a:cxn ang="0">
                      <a:pos x="T2" y="T3"/>
                    </a:cxn>
                    <a:cxn ang="0">
                      <a:pos x="T4" y="T5"/>
                    </a:cxn>
                  </a:cxnLst>
                  <a:rect l="0" t="0" r="r" b="b"/>
                  <a:pathLst>
                    <a:path w="44" h="34">
                      <a:moveTo>
                        <a:pt x="44" y="0"/>
                      </a:moveTo>
                      <a:lnTo>
                        <a:pt x="31" y="34"/>
                      </a:lnTo>
                      <a:lnTo>
                        <a:pt x="0" y="23"/>
                      </a:lnTo>
                    </a:path>
                  </a:pathLst>
                </a:custGeom>
                <a:noFill/>
                <a:ln w="2381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17"/>
                <p:cNvSpPr>
                  <a:spLocks/>
                </p:cNvSpPr>
                <p:nvPr/>
              </p:nvSpPr>
              <p:spPr bwMode="auto">
                <a:xfrm>
                  <a:off x="4551" y="1207"/>
                  <a:ext cx="67" cy="76"/>
                </a:xfrm>
                <a:custGeom>
                  <a:avLst/>
                  <a:gdLst>
                    <a:gd name="T0" fmla="*/ 0 w 36"/>
                    <a:gd name="T1" fmla="*/ 41 h 41"/>
                    <a:gd name="T2" fmla="*/ 25 w 36"/>
                    <a:gd name="T3" fmla="*/ 41 h 41"/>
                    <a:gd name="T4" fmla="*/ 36 w 36"/>
                    <a:gd name="T5" fmla="*/ 31 h 41"/>
                    <a:gd name="T6" fmla="*/ 25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5" y="41"/>
                        <a:pt x="25" y="41"/>
                        <a:pt x="25" y="41"/>
                      </a:cubicBezTo>
                      <a:cubicBezTo>
                        <a:pt x="31" y="41"/>
                        <a:pt x="36" y="36"/>
                        <a:pt x="36" y="31"/>
                      </a:cubicBezTo>
                      <a:cubicBezTo>
                        <a:pt x="36" y="25"/>
                        <a:pt x="31" y="20"/>
                        <a:pt x="25"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2381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37" name="TextBox 36"/>
            <p:cNvSpPr txBox="1"/>
            <p:nvPr/>
          </p:nvSpPr>
          <p:spPr>
            <a:xfrm>
              <a:off x="6218238" y="2241453"/>
              <a:ext cx="2072745" cy="784830"/>
            </a:xfrm>
            <a:prstGeom prst="rect">
              <a:avLst/>
            </a:prstGeom>
            <a:noFill/>
          </p:spPr>
          <p:txBody>
            <a:bodyPr wrap="square" lIns="182880" tIns="182880" rIns="45720" bIns="45720" rtlCol="0">
              <a:spAutoFit/>
            </a:bodyPr>
            <a:lstStyle/>
            <a:p>
              <a:pPr>
                <a:spcBef>
                  <a:spcPts val="200"/>
                </a:spcBef>
                <a:spcAft>
                  <a:spcPts val="600"/>
                </a:spcAft>
              </a:pPr>
              <a:r>
                <a:rPr lang="en-US" sz="1200" kern="0" dirty="0">
                  <a:solidFill>
                    <a:schemeClr val="bg1"/>
                  </a:solidFill>
                  <a:latin typeface="+mj-lt"/>
                  <a:ea typeface="Segoe UI" pitchFamily="34" charset="0"/>
                  <a:cs typeface="Segoe UI" pitchFamily="34" charset="0"/>
                </a:rPr>
                <a:t>MANAGED SERVICE (DESKTOP+) MONTHLY RECURRING REVENUE</a:t>
              </a:r>
            </a:p>
          </p:txBody>
        </p:sp>
      </p:grpSp>
      <p:grpSp>
        <p:nvGrpSpPr>
          <p:cNvPr id="11" name="Group 10"/>
          <p:cNvGrpSpPr/>
          <p:nvPr/>
        </p:nvGrpSpPr>
        <p:grpSpPr>
          <a:xfrm>
            <a:off x="8265583" y="1963465"/>
            <a:ext cx="2098146" cy="1481057"/>
            <a:chOff x="8265583" y="1070598"/>
            <a:chExt cx="2098146" cy="1481057"/>
          </a:xfrm>
        </p:grpSpPr>
        <p:grpSp>
          <p:nvGrpSpPr>
            <p:cNvPr id="129" name="Group 128"/>
            <p:cNvGrpSpPr/>
            <p:nvPr/>
          </p:nvGrpSpPr>
          <p:grpSpPr>
            <a:xfrm>
              <a:off x="8290984" y="1070598"/>
              <a:ext cx="2072745" cy="1481057"/>
              <a:chOff x="8290984" y="1070598"/>
              <a:chExt cx="2072745" cy="1481057"/>
            </a:xfrm>
          </p:grpSpPr>
          <p:sp>
            <p:nvSpPr>
              <p:cNvPr id="89" name="Rectangle 88"/>
              <p:cNvSpPr/>
              <p:nvPr/>
            </p:nvSpPr>
            <p:spPr bwMode="auto">
              <a:xfrm>
                <a:off x="8290984" y="1070598"/>
                <a:ext cx="2072745" cy="14810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20"/>
              <p:cNvGrpSpPr>
                <a:grpSpLocks noChangeAspect="1"/>
              </p:cNvGrpSpPr>
              <p:nvPr/>
            </p:nvGrpSpPr>
            <p:grpSpPr bwMode="auto">
              <a:xfrm>
                <a:off x="9115602" y="1190843"/>
                <a:ext cx="423508" cy="363252"/>
                <a:chOff x="5877" y="839"/>
                <a:chExt cx="246" cy="211"/>
              </a:xfrm>
            </p:grpSpPr>
            <p:sp>
              <p:nvSpPr>
                <p:cNvPr id="103" name="Freeform 21"/>
                <p:cNvSpPr>
                  <a:spLocks noEditPoints="1"/>
                </p:cNvSpPr>
                <p:nvPr/>
              </p:nvSpPr>
              <p:spPr bwMode="auto">
                <a:xfrm>
                  <a:off x="5877" y="839"/>
                  <a:ext cx="246" cy="211"/>
                </a:xfrm>
                <a:custGeom>
                  <a:avLst/>
                  <a:gdLst>
                    <a:gd name="T0" fmla="*/ 246 w 246"/>
                    <a:gd name="T1" fmla="*/ 18 h 211"/>
                    <a:gd name="T2" fmla="*/ 246 w 246"/>
                    <a:gd name="T3" fmla="*/ 9 h 211"/>
                    <a:gd name="T4" fmla="*/ 246 w 246"/>
                    <a:gd name="T5" fmla="*/ 0 h 211"/>
                    <a:gd name="T6" fmla="*/ 0 w 246"/>
                    <a:gd name="T7" fmla="*/ 0 h 211"/>
                    <a:gd name="T8" fmla="*/ 0 w 246"/>
                    <a:gd name="T9" fmla="*/ 9 h 211"/>
                    <a:gd name="T10" fmla="*/ 0 w 246"/>
                    <a:gd name="T11" fmla="*/ 18 h 211"/>
                    <a:gd name="T12" fmla="*/ 0 w 246"/>
                    <a:gd name="T13" fmla="*/ 193 h 211"/>
                    <a:gd name="T14" fmla="*/ 0 w 246"/>
                    <a:gd name="T15" fmla="*/ 202 h 211"/>
                    <a:gd name="T16" fmla="*/ 0 w 246"/>
                    <a:gd name="T17" fmla="*/ 211 h 211"/>
                    <a:gd name="T18" fmla="*/ 228 w 246"/>
                    <a:gd name="T19" fmla="*/ 211 h 211"/>
                    <a:gd name="T20" fmla="*/ 237 w 246"/>
                    <a:gd name="T21" fmla="*/ 211 h 211"/>
                    <a:gd name="T22" fmla="*/ 246 w 246"/>
                    <a:gd name="T23" fmla="*/ 211 h 211"/>
                    <a:gd name="T24" fmla="*/ 246 w 246"/>
                    <a:gd name="T25" fmla="*/ 18 h 211"/>
                    <a:gd name="T26" fmla="*/ 228 w 246"/>
                    <a:gd name="T27" fmla="*/ 18 h 211"/>
                    <a:gd name="T28" fmla="*/ 228 w 246"/>
                    <a:gd name="T29" fmla="*/ 53 h 211"/>
                    <a:gd name="T30" fmla="*/ 18 w 246"/>
                    <a:gd name="T31" fmla="*/ 53 h 211"/>
                    <a:gd name="T32" fmla="*/ 18 w 246"/>
                    <a:gd name="T33" fmla="*/ 18 h 211"/>
                    <a:gd name="T34" fmla="*/ 228 w 246"/>
                    <a:gd name="T35" fmla="*/ 18 h 211"/>
                    <a:gd name="T36" fmla="*/ 18 w 246"/>
                    <a:gd name="T37" fmla="*/ 193 h 211"/>
                    <a:gd name="T38" fmla="*/ 18 w 246"/>
                    <a:gd name="T39" fmla="*/ 70 h 211"/>
                    <a:gd name="T40" fmla="*/ 228 w 246"/>
                    <a:gd name="T41" fmla="*/ 70 h 211"/>
                    <a:gd name="T42" fmla="*/ 228 w 246"/>
                    <a:gd name="T43" fmla="*/ 193 h 211"/>
                    <a:gd name="T44" fmla="*/ 18 w 246"/>
                    <a:gd name="T45" fmla="*/ 19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6" h="211">
                      <a:moveTo>
                        <a:pt x="246" y="18"/>
                      </a:moveTo>
                      <a:lnTo>
                        <a:pt x="246" y="9"/>
                      </a:lnTo>
                      <a:lnTo>
                        <a:pt x="246" y="0"/>
                      </a:lnTo>
                      <a:lnTo>
                        <a:pt x="0" y="0"/>
                      </a:lnTo>
                      <a:lnTo>
                        <a:pt x="0" y="9"/>
                      </a:lnTo>
                      <a:lnTo>
                        <a:pt x="0" y="18"/>
                      </a:lnTo>
                      <a:lnTo>
                        <a:pt x="0" y="193"/>
                      </a:lnTo>
                      <a:lnTo>
                        <a:pt x="0" y="202"/>
                      </a:lnTo>
                      <a:lnTo>
                        <a:pt x="0" y="211"/>
                      </a:lnTo>
                      <a:lnTo>
                        <a:pt x="228" y="211"/>
                      </a:lnTo>
                      <a:lnTo>
                        <a:pt x="237" y="211"/>
                      </a:lnTo>
                      <a:lnTo>
                        <a:pt x="246" y="211"/>
                      </a:lnTo>
                      <a:lnTo>
                        <a:pt x="246" y="18"/>
                      </a:lnTo>
                      <a:close/>
                      <a:moveTo>
                        <a:pt x="228" y="18"/>
                      </a:moveTo>
                      <a:lnTo>
                        <a:pt x="228" y="53"/>
                      </a:lnTo>
                      <a:lnTo>
                        <a:pt x="18" y="53"/>
                      </a:lnTo>
                      <a:lnTo>
                        <a:pt x="18" y="18"/>
                      </a:lnTo>
                      <a:lnTo>
                        <a:pt x="228" y="18"/>
                      </a:lnTo>
                      <a:close/>
                      <a:moveTo>
                        <a:pt x="18" y="193"/>
                      </a:moveTo>
                      <a:lnTo>
                        <a:pt x="18" y="70"/>
                      </a:lnTo>
                      <a:lnTo>
                        <a:pt x="228" y="70"/>
                      </a:lnTo>
                      <a:lnTo>
                        <a:pt x="228" y="193"/>
                      </a:lnTo>
                      <a:lnTo>
                        <a:pt x="18" y="1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22"/>
                <p:cNvSpPr>
                  <a:spLocks noChangeArrowheads="1"/>
                </p:cNvSpPr>
                <p:nvPr/>
              </p:nvSpPr>
              <p:spPr bwMode="auto">
                <a:xfrm>
                  <a:off x="6070" y="865"/>
                  <a:ext cx="18" cy="1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23"/>
                <p:cNvSpPr>
                  <a:spLocks noChangeArrowheads="1"/>
                </p:cNvSpPr>
                <p:nvPr/>
              </p:nvSpPr>
              <p:spPr bwMode="auto">
                <a:xfrm>
                  <a:off x="6044" y="865"/>
                  <a:ext cx="17" cy="1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24"/>
                <p:cNvSpPr>
                  <a:spLocks noChangeArrowheads="1"/>
                </p:cNvSpPr>
                <p:nvPr/>
              </p:nvSpPr>
              <p:spPr bwMode="auto">
                <a:xfrm>
                  <a:off x="6018" y="865"/>
                  <a:ext cx="17" cy="1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8" name="TextBox 37"/>
            <p:cNvSpPr txBox="1"/>
            <p:nvPr/>
          </p:nvSpPr>
          <p:spPr>
            <a:xfrm>
              <a:off x="8265583" y="1612538"/>
              <a:ext cx="2072745" cy="784830"/>
            </a:xfrm>
            <a:prstGeom prst="rect">
              <a:avLst/>
            </a:prstGeom>
            <a:noFill/>
          </p:spPr>
          <p:txBody>
            <a:bodyPr wrap="square" lIns="182880" tIns="182880" rIns="0" bIns="45720" rtlCol="0">
              <a:spAutoFit/>
            </a:bodyPr>
            <a:lstStyle/>
            <a:p>
              <a:pPr>
                <a:spcBef>
                  <a:spcPts val="200"/>
                </a:spcBef>
                <a:spcAft>
                  <a:spcPts val="600"/>
                </a:spcAft>
              </a:pPr>
              <a:r>
                <a:rPr lang="en-US" sz="1200" kern="0" dirty="0">
                  <a:solidFill>
                    <a:schemeClr val="bg1"/>
                  </a:solidFill>
                  <a:latin typeface="+mj-lt"/>
                  <a:ea typeface="Segoe UI" pitchFamily="34" charset="0"/>
                  <a:cs typeface="Segoe UI" pitchFamily="34" charset="0"/>
                </a:rPr>
                <a:t>OFFICE 365, EMS, AZURE AD, IMPLEMENTATION AND RECURRING REVENUE</a:t>
              </a:r>
            </a:p>
          </p:txBody>
        </p:sp>
      </p:grpSp>
      <p:grpSp>
        <p:nvGrpSpPr>
          <p:cNvPr id="13" name="Group 12"/>
          <p:cNvGrpSpPr/>
          <p:nvPr/>
        </p:nvGrpSpPr>
        <p:grpSpPr>
          <a:xfrm>
            <a:off x="10363729" y="1254450"/>
            <a:ext cx="2072746" cy="1481328"/>
            <a:chOff x="10363729" y="466038"/>
            <a:chExt cx="2072746" cy="1481328"/>
          </a:xfrm>
        </p:grpSpPr>
        <p:grpSp>
          <p:nvGrpSpPr>
            <p:cNvPr id="130" name="Group 129"/>
            <p:cNvGrpSpPr/>
            <p:nvPr/>
          </p:nvGrpSpPr>
          <p:grpSpPr>
            <a:xfrm>
              <a:off x="10363730" y="466038"/>
              <a:ext cx="2072745" cy="1481328"/>
              <a:chOff x="10363730" y="466038"/>
              <a:chExt cx="2072745" cy="1481328"/>
            </a:xfrm>
          </p:grpSpPr>
          <p:sp>
            <p:nvSpPr>
              <p:cNvPr id="90" name="Rectangle 89"/>
              <p:cNvSpPr/>
              <p:nvPr/>
            </p:nvSpPr>
            <p:spPr bwMode="auto">
              <a:xfrm>
                <a:off x="10363730" y="466038"/>
                <a:ext cx="2072745" cy="1481328"/>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3" name="Group 32"/>
              <p:cNvGrpSpPr>
                <a:grpSpLocks noChangeAspect="1"/>
              </p:cNvGrpSpPr>
              <p:nvPr/>
            </p:nvGrpSpPr>
            <p:grpSpPr bwMode="auto">
              <a:xfrm>
                <a:off x="11171836" y="558809"/>
                <a:ext cx="456533" cy="418199"/>
                <a:chOff x="3958" y="1052"/>
                <a:chExt cx="262" cy="240"/>
              </a:xfrm>
            </p:grpSpPr>
            <p:sp>
              <p:nvSpPr>
                <p:cNvPr id="115" name="Freeform 33"/>
                <p:cNvSpPr>
                  <a:spLocks/>
                </p:cNvSpPr>
                <p:nvPr/>
              </p:nvSpPr>
              <p:spPr bwMode="auto">
                <a:xfrm>
                  <a:off x="4165" y="1176"/>
                  <a:ext cx="55" cy="116"/>
                </a:xfrm>
                <a:custGeom>
                  <a:avLst/>
                  <a:gdLst>
                    <a:gd name="T0" fmla="*/ 0 w 55"/>
                    <a:gd name="T1" fmla="*/ 116 h 116"/>
                    <a:gd name="T2" fmla="*/ 55 w 55"/>
                    <a:gd name="T3" fmla="*/ 116 h 116"/>
                    <a:gd name="T4" fmla="*/ 55 w 55"/>
                    <a:gd name="T5" fmla="*/ 0 h 116"/>
                    <a:gd name="T6" fmla="*/ 0 w 55"/>
                    <a:gd name="T7" fmla="*/ 0 h 116"/>
                  </a:gdLst>
                  <a:ahLst/>
                  <a:cxnLst>
                    <a:cxn ang="0">
                      <a:pos x="T0" y="T1"/>
                    </a:cxn>
                    <a:cxn ang="0">
                      <a:pos x="T2" y="T3"/>
                    </a:cxn>
                    <a:cxn ang="0">
                      <a:pos x="T4" y="T5"/>
                    </a:cxn>
                    <a:cxn ang="0">
                      <a:pos x="T6" y="T7"/>
                    </a:cxn>
                  </a:cxnLst>
                  <a:rect l="0" t="0" r="r" b="b"/>
                  <a:pathLst>
                    <a:path w="55" h="116">
                      <a:moveTo>
                        <a:pt x="0" y="116"/>
                      </a:moveTo>
                      <a:lnTo>
                        <a:pt x="55" y="116"/>
                      </a:lnTo>
                      <a:lnTo>
                        <a:pt x="55" y="0"/>
                      </a:lnTo>
                      <a:lnTo>
                        <a:pt x="0" y="0"/>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Rectangle 34"/>
                <p:cNvSpPr>
                  <a:spLocks noChangeArrowheads="1"/>
                </p:cNvSpPr>
                <p:nvPr/>
              </p:nvSpPr>
              <p:spPr bwMode="auto">
                <a:xfrm>
                  <a:off x="3958" y="1085"/>
                  <a:ext cx="172" cy="207"/>
                </a:xfrm>
                <a:prstGeom prst="rect">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35"/>
                <p:cNvSpPr>
                  <a:spLocks/>
                </p:cNvSpPr>
                <p:nvPr/>
              </p:nvSpPr>
              <p:spPr bwMode="auto">
                <a:xfrm>
                  <a:off x="4023" y="1231"/>
                  <a:ext cx="42" cy="61"/>
                </a:xfrm>
                <a:custGeom>
                  <a:avLst/>
                  <a:gdLst>
                    <a:gd name="T0" fmla="*/ 19 w 19"/>
                    <a:gd name="T1" fmla="*/ 28 h 28"/>
                    <a:gd name="T2" fmla="*/ 19 w 19"/>
                    <a:gd name="T3" fmla="*/ 10 h 28"/>
                    <a:gd name="T4" fmla="*/ 10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10" y="0"/>
                      </a:cubicBezTo>
                      <a:cubicBezTo>
                        <a:pt x="4" y="0"/>
                        <a:pt x="0" y="5"/>
                        <a:pt x="0" y="10"/>
                      </a:cubicBezTo>
                      <a:cubicBezTo>
                        <a:pt x="0" y="28"/>
                        <a:pt x="0" y="28"/>
                        <a:pt x="0" y="28"/>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6"/>
                <p:cNvSpPr>
                  <a:spLocks noChangeArrowheads="1"/>
                </p:cNvSpPr>
                <p:nvPr/>
              </p:nvSpPr>
              <p:spPr bwMode="auto">
                <a:xfrm>
                  <a:off x="3992" y="1052"/>
                  <a:ext cx="46" cy="33"/>
                </a:xfrm>
                <a:prstGeom prst="rect">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Rectangle 37"/>
                <p:cNvSpPr>
                  <a:spLocks noChangeArrowheads="1"/>
                </p:cNvSpPr>
                <p:nvPr/>
              </p:nvSpPr>
              <p:spPr bwMode="auto">
                <a:xfrm>
                  <a:off x="4084" y="1122"/>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38"/>
                <p:cNvSpPr>
                  <a:spLocks noChangeArrowheads="1"/>
                </p:cNvSpPr>
                <p:nvPr/>
              </p:nvSpPr>
              <p:spPr bwMode="auto">
                <a:xfrm>
                  <a:off x="4084" y="1168"/>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39"/>
                <p:cNvSpPr>
                  <a:spLocks noChangeArrowheads="1"/>
                </p:cNvSpPr>
                <p:nvPr/>
              </p:nvSpPr>
              <p:spPr bwMode="auto">
                <a:xfrm>
                  <a:off x="4165" y="1203"/>
                  <a:ext cx="17"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40"/>
                <p:cNvSpPr>
                  <a:spLocks noChangeArrowheads="1"/>
                </p:cNvSpPr>
                <p:nvPr/>
              </p:nvSpPr>
              <p:spPr bwMode="auto">
                <a:xfrm>
                  <a:off x="3986" y="1122"/>
                  <a:ext cx="17" cy="17"/>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41"/>
                <p:cNvSpPr>
                  <a:spLocks noChangeArrowheads="1"/>
                </p:cNvSpPr>
                <p:nvPr/>
              </p:nvSpPr>
              <p:spPr bwMode="auto">
                <a:xfrm>
                  <a:off x="3986" y="1168"/>
                  <a:ext cx="17"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42"/>
                <p:cNvSpPr>
                  <a:spLocks noChangeArrowheads="1"/>
                </p:cNvSpPr>
                <p:nvPr/>
              </p:nvSpPr>
              <p:spPr bwMode="auto">
                <a:xfrm>
                  <a:off x="4036" y="1122"/>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43"/>
                <p:cNvSpPr>
                  <a:spLocks noChangeArrowheads="1"/>
                </p:cNvSpPr>
                <p:nvPr/>
              </p:nvSpPr>
              <p:spPr bwMode="auto">
                <a:xfrm>
                  <a:off x="4036" y="1168"/>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9" name="TextBox 38"/>
            <p:cNvSpPr txBox="1"/>
            <p:nvPr/>
          </p:nvSpPr>
          <p:spPr>
            <a:xfrm>
              <a:off x="10363729" y="1070600"/>
              <a:ext cx="2072745" cy="784830"/>
            </a:xfrm>
            <a:prstGeom prst="rect">
              <a:avLst/>
            </a:prstGeom>
            <a:noFill/>
          </p:spPr>
          <p:txBody>
            <a:bodyPr wrap="square" lIns="182880" tIns="182880" rIns="45720" bIns="45720" rtlCol="0">
              <a:spAutoFit/>
            </a:bodyPr>
            <a:lstStyle/>
            <a:p>
              <a:pPr>
                <a:spcBef>
                  <a:spcPts val="200"/>
                </a:spcBef>
                <a:spcAft>
                  <a:spcPts val="600"/>
                </a:spcAft>
              </a:pPr>
              <a:r>
                <a:rPr lang="en-US" sz="1200" kern="0" dirty="0">
                  <a:solidFill>
                    <a:schemeClr val="bg1"/>
                  </a:solidFill>
                  <a:latin typeface="+mj-lt"/>
                  <a:ea typeface="Segoe UI" pitchFamily="34" charset="0"/>
                  <a:cs typeface="Segoe UI" pitchFamily="34" charset="0"/>
                </a:rPr>
                <a:t>IP AND NEW INDUSTRY/ FUNCTION SCENARIOS</a:t>
              </a:r>
              <a:br>
                <a:rPr lang="en-US" sz="1200" kern="0" dirty="0">
                  <a:solidFill>
                    <a:schemeClr val="bg1"/>
                  </a:solidFill>
                  <a:latin typeface="+mj-lt"/>
                  <a:ea typeface="Segoe UI" pitchFamily="34" charset="0"/>
                  <a:cs typeface="Segoe UI" pitchFamily="34" charset="0"/>
                </a:rPr>
              </a:br>
              <a:r>
                <a:rPr lang="en-US" sz="1200" kern="0" dirty="0">
                  <a:solidFill>
                    <a:schemeClr val="bg1"/>
                  </a:solidFill>
                  <a:latin typeface="+mj-lt"/>
                  <a:ea typeface="Segoe UI" pitchFamily="34" charset="0"/>
                  <a:cs typeface="Segoe UI" pitchFamily="34" charset="0"/>
                </a:rPr>
                <a:t>PROJECTS</a:t>
              </a:r>
            </a:p>
          </p:txBody>
        </p:sp>
      </p:grpSp>
      <p:sp>
        <p:nvSpPr>
          <p:cNvPr id="109" name="Freeform 108"/>
          <p:cNvSpPr/>
          <p:nvPr/>
        </p:nvSpPr>
        <p:spPr bwMode="auto">
          <a:xfrm>
            <a:off x="1" y="2735778"/>
            <a:ext cx="12436473" cy="4258747"/>
          </a:xfrm>
          <a:custGeom>
            <a:avLst/>
            <a:gdLst>
              <a:gd name="connsiteX0" fmla="*/ 0 w 12436473"/>
              <a:gd name="connsiteY0" fmla="*/ 2779363 h 4258747"/>
              <a:gd name="connsiteX1" fmla="*/ 2072745 w 12436473"/>
              <a:gd name="connsiteY1" fmla="*/ 2779363 h 4258747"/>
              <a:gd name="connsiteX2" fmla="*/ 2072745 w 12436473"/>
              <a:gd name="connsiteY2" fmla="*/ 4258747 h 4258747"/>
              <a:gd name="connsiteX3" fmla="*/ 0 w 12436473"/>
              <a:gd name="connsiteY3" fmla="*/ 4258747 h 4258747"/>
              <a:gd name="connsiteX4" fmla="*/ 2072746 w 12436473"/>
              <a:gd name="connsiteY4" fmla="*/ 2191117 h 4258747"/>
              <a:gd name="connsiteX5" fmla="*/ 4145491 w 12436473"/>
              <a:gd name="connsiteY5" fmla="*/ 2191117 h 4258747"/>
              <a:gd name="connsiteX6" fmla="*/ 4145491 w 12436473"/>
              <a:gd name="connsiteY6" fmla="*/ 4258747 h 4258747"/>
              <a:gd name="connsiteX7" fmla="*/ 2072746 w 12436473"/>
              <a:gd name="connsiteY7" fmla="*/ 4258747 h 4258747"/>
              <a:gd name="connsiteX8" fmla="*/ 4145491 w 12436473"/>
              <a:gd name="connsiteY8" fmla="*/ 1758443 h 4258747"/>
              <a:gd name="connsiteX9" fmla="*/ 6218236 w 12436473"/>
              <a:gd name="connsiteY9" fmla="*/ 1758443 h 4258747"/>
              <a:gd name="connsiteX10" fmla="*/ 6218236 w 12436473"/>
              <a:gd name="connsiteY10" fmla="*/ 4258747 h 4258747"/>
              <a:gd name="connsiteX11" fmla="*/ 4145491 w 12436473"/>
              <a:gd name="connsiteY11" fmla="*/ 4258747 h 4258747"/>
              <a:gd name="connsiteX12" fmla="*/ 8290982 w 12436473"/>
              <a:gd name="connsiteY12" fmla="*/ 690597 h 4258747"/>
              <a:gd name="connsiteX13" fmla="*/ 10363727 w 12436473"/>
              <a:gd name="connsiteY13" fmla="*/ 690597 h 4258747"/>
              <a:gd name="connsiteX14" fmla="*/ 10363727 w 12436473"/>
              <a:gd name="connsiteY14" fmla="*/ 4258747 h 4258747"/>
              <a:gd name="connsiteX15" fmla="*/ 8290983 w 12436473"/>
              <a:gd name="connsiteY15" fmla="*/ 4258747 h 4258747"/>
              <a:gd name="connsiteX16" fmla="*/ 8290982 w 12436473"/>
              <a:gd name="connsiteY16" fmla="*/ 4258747 h 4258747"/>
              <a:gd name="connsiteX17" fmla="*/ 6218238 w 12436473"/>
              <a:gd name="connsiteY17" fmla="*/ 4258747 h 4258747"/>
              <a:gd name="connsiteX18" fmla="*/ 6218238 w 12436473"/>
              <a:gd name="connsiteY18" fmla="*/ 1352369 h 4258747"/>
              <a:gd name="connsiteX19" fmla="*/ 8290982 w 12436473"/>
              <a:gd name="connsiteY19" fmla="*/ 1352369 h 4258747"/>
              <a:gd name="connsiteX20" fmla="*/ 10363728 w 12436473"/>
              <a:gd name="connsiteY20" fmla="*/ 0 h 4258747"/>
              <a:gd name="connsiteX21" fmla="*/ 12436473 w 12436473"/>
              <a:gd name="connsiteY21" fmla="*/ 0 h 4258747"/>
              <a:gd name="connsiteX22" fmla="*/ 12436473 w 12436473"/>
              <a:gd name="connsiteY22" fmla="*/ 4258747 h 4258747"/>
              <a:gd name="connsiteX23" fmla="*/ 10363728 w 12436473"/>
              <a:gd name="connsiteY23" fmla="*/ 4258747 h 425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36473" h="4258747">
                <a:moveTo>
                  <a:pt x="0" y="2779363"/>
                </a:moveTo>
                <a:lnTo>
                  <a:pt x="2072745" y="2779363"/>
                </a:lnTo>
                <a:lnTo>
                  <a:pt x="2072745" y="4258747"/>
                </a:lnTo>
                <a:lnTo>
                  <a:pt x="0" y="4258747"/>
                </a:lnTo>
                <a:close/>
                <a:moveTo>
                  <a:pt x="2072746" y="2191117"/>
                </a:moveTo>
                <a:lnTo>
                  <a:pt x="4145491" y="2191117"/>
                </a:lnTo>
                <a:lnTo>
                  <a:pt x="4145491" y="4258747"/>
                </a:lnTo>
                <a:lnTo>
                  <a:pt x="2072746" y="4258747"/>
                </a:lnTo>
                <a:close/>
                <a:moveTo>
                  <a:pt x="4145491" y="1758443"/>
                </a:moveTo>
                <a:lnTo>
                  <a:pt x="6218236" y="1758443"/>
                </a:lnTo>
                <a:lnTo>
                  <a:pt x="6218236" y="4258747"/>
                </a:lnTo>
                <a:lnTo>
                  <a:pt x="4145491" y="4258747"/>
                </a:lnTo>
                <a:close/>
                <a:moveTo>
                  <a:pt x="8290982" y="690597"/>
                </a:moveTo>
                <a:lnTo>
                  <a:pt x="10363727" y="690597"/>
                </a:lnTo>
                <a:lnTo>
                  <a:pt x="10363727" y="4258747"/>
                </a:lnTo>
                <a:lnTo>
                  <a:pt x="8290983" y="4258747"/>
                </a:lnTo>
                <a:lnTo>
                  <a:pt x="8290982" y="4258747"/>
                </a:lnTo>
                <a:lnTo>
                  <a:pt x="6218238" y="4258747"/>
                </a:lnTo>
                <a:lnTo>
                  <a:pt x="6218238" y="1352369"/>
                </a:lnTo>
                <a:lnTo>
                  <a:pt x="8290982" y="1352369"/>
                </a:lnTo>
                <a:close/>
                <a:moveTo>
                  <a:pt x="10363728" y="0"/>
                </a:moveTo>
                <a:lnTo>
                  <a:pt x="12436473" y="0"/>
                </a:lnTo>
                <a:lnTo>
                  <a:pt x="12436473" y="4258747"/>
                </a:lnTo>
                <a:lnTo>
                  <a:pt x="10363728" y="4258747"/>
                </a:lnTo>
                <a:close/>
              </a:path>
            </a:pathLst>
          </a:custGeom>
          <a:blipFill>
            <a:blip r:embed="rId9"/>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Freeform 108"/>
          <p:cNvSpPr/>
          <p:nvPr/>
        </p:nvSpPr>
        <p:spPr bwMode="auto">
          <a:xfrm>
            <a:off x="1" y="2735778"/>
            <a:ext cx="12436473" cy="4258747"/>
          </a:xfrm>
          <a:custGeom>
            <a:avLst/>
            <a:gdLst>
              <a:gd name="connsiteX0" fmla="*/ 0 w 12436473"/>
              <a:gd name="connsiteY0" fmla="*/ 2779363 h 4258747"/>
              <a:gd name="connsiteX1" fmla="*/ 2072745 w 12436473"/>
              <a:gd name="connsiteY1" fmla="*/ 2779363 h 4258747"/>
              <a:gd name="connsiteX2" fmla="*/ 2072745 w 12436473"/>
              <a:gd name="connsiteY2" fmla="*/ 4258747 h 4258747"/>
              <a:gd name="connsiteX3" fmla="*/ 0 w 12436473"/>
              <a:gd name="connsiteY3" fmla="*/ 4258747 h 4258747"/>
              <a:gd name="connsiteX4" fmla="*/ 2072746 w 12436473"/>
              <a:gd name="connsiteY4" fmla="*/ 2191117 h 4258747"/>
              <a:gd name="connsiteX5" fmla="*/ 4145491 w 12436473"/>
              <a:gd name="connsiteY5" fmla="*/ 2191117 h 4258747"/>
              <a:gd name="connsiteX6" fmla="*/ 4145491 w 12436473"/>
              <a:gd name="connsiteY6" fmla="*/ 4258747 h 4258747"/>
              <a:gd name="connsiteX7" fmla="*/ 2072746 w 12436473"/>
              <a:gd name="connsiteY7" fmla="*/ 4258747 h 4258747"/>
              <a:gd name="connsiteX8" fmla="*/ 4145491 w 12436473"/>
              <a:gd name="connsiteY8" fmla="*/ 1758443 h 4258747"/>
              <a:gd name="connsiteX9" fmla="*/ 6218236 w 12436473"/>
              <a:gd name="connsiteY9" fmla="*/ 1758443 h 4258747"/>
              <a:gd name="connsiteX10" fmla="*/ 6218236 w 12436473"/>
              <a:gd name="connsiteY10" fmla="*/ 4258747 h 4258747"/>
              <a:gd name="connsiteX11" fmla="*/ 4145491 w 12436473"/>
              <a:gd name="connsiteY11" fmla="*/ 4258747 h 4258747"/>
              <a:gd name="connsiteX12" fmla="*/ 8290982 w 12436473"/>
              <a:gd name="connsiteY12" fmla="*/ 690597 h 4258747"/>
              <a:gd name="connsiteX13" fmla="*/ 10363727 w 12436473"/>
              <a:gd name="connsiteY13" fmla="*/ 690597 h 4258747"/>
              <a:gd name="connsiteX14" fmla="*/ 10363727 w 12436473"/>
              <a:gd name="connsiteY14" fmla="*/ 4258747 h 4258747"/>
              <a:gd name="connsiteX15" fmla="*/ 8290983 w 12436473"/>
              <a:gd name="connsiteY15" fmla="*/ 4258747 h 4258747"/>
              <a:gd name="connsiteX16" fmla="*/ 8290982 w 12436473"/>
              <a:gd name="connsiteY16" fmla="*/ 4258747 h 4258747"/>
              <a:gd name="connsiteX17" fmla="*/ 6218238 w 12436473"/>
              <a:gd name="connsiteY17" fmla="*/ 4258747 h 4258747"/>
              <a:gd name="connsiteX18" fmla="*/ 6218238 w 12436473"/>
              <a:gd name="connsiteY18" fmla="*/ 1352369 h 4258747"/>
              <a:gd name="connsiteX19" fmla="*/ 8290982 w 12436473"/>
              <a:gd name="connsiteY19" fmla="*/ 1352369 h 4258747"/>
              <a:gd name="connsiteX20" fmla="*/ 10363728 w 12436473"/>
              <a:gd name="connsiteY20" fmla="*/ 0 h 4258747"/>
              <a:gd name="connsiteX21" fmla="*/ 12436473 w 12436473"/>
              <a:gd name="connsiteY21" fmla="*/ 0 h 4258747"/>
              <a:gd name="connsiteX22" fmla="*/ 12436473 w 12436473"/>
              <a:gd name="connsiteY22" fmla="*/ 4258747 h 4258747"/>
              <a:gd name="connsiteX23" fmla="*/ 10363728 w 12436473"/>
              <a:gd name="connsiteY23" fmla="*/ 4258747 h 425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36473" h="4258747">
                <a:moveTo>
                  <a:pt x="0" y="2779363"/>
                </a:moveTo>
                <a:lnTo>
                  <a:pt x="2072745" y="2779363"/>
                </a:lnTo>
                <a:lnTo>
                  <a:pt x="2072745" y="4258747"/>
                </a:lnTo>
                <a:lnTo>
                  <a:pt x="0" y="4258747"/>
                </a:lnTo>
                <a:close/>
                <a:moveTo>
                  <a:pt x="2072746" y="2191117"/>
                </a:moveTo>
                <a:lnTo>
                  <a:pt x="4145491" y="2191117"/>
                </a:lnTo>
                <a:lnTo>
                  <a:pt x="4145491" y="4258747"/>
                </a:lnTo>
                <a:lnTo>
                  <a:pt x="2072746" y="4258747"/>
                </a:lnTo>
                <a:close/>
                <a:moveTo>
                  <a:pt x="4145491" y="1758443"/>
                </a:moveTo>
                <a:lnTo>
                  <a:pt x="6218236" y="1758443"/>
                </a:lnTo>
                <a:lnTo>
                  <a:pt x="6218236" y="4258747"/>
                </a:lnTo>
                <a:lnTo>
                  <a:pt x="4145491" y="4258747"/>
                </a:lnTo>
                <a:close/>
                <a:moveTo>
                  <a:pt x="8290982" y="690597"/>
                </a:moveTo>
                <a:lnTo>
                  <a:pt x="10363727" y="690597"/>
                </a:lnTo>
                <a:lnTo>
                  <a:pt x="10363727" y="4258747"/>
                </a:lnTo>
                <a:lnTo>
                  <a:pt x="8290983" y="4258747"/>
                </a:lnTo>
                <a:lnTo>
                  <a:pt x="8290982" y="4258747"/>
                </a:lnTo>
                <a:lnTo>
                  <a:pt x="6218238" y="4258747"/>
                </a:lnTo>
                <a:lnTo>
                  <a:pt x="6218238" y="1352369"/>
                </a:lnTo>
                <a:lnTo>
                  <a:pt x="8290982" y="1352369"/>
                </a:lnTo>
                <a:close/>
                <a:moveTo>
                  <a:pt x="10363728" y="0"/>
                </a:moveTo>
                <a:lnTo>
                  <a:pt x="12436473" y="0"/>
                </a:lnTo>
                <a:lnTo>
                  <a:pt x="12436473" y="4258747"/>
                </a:lnTo>
                <a:lnTo>
                  <a:pt x="10363728" y="4258747"/>
                </a:lnTo>
                <a:close/>
              </a:path>
            </a:pathLst>
          </a:custGeom>
          <a:solidFill>
            <a:schemeClr val="bg2">
              <a:lumMod val="1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Windows 10 is your foundation </a:t>
            </a:r>
            <a:br>
              <a:rPr lang="en-US" dirty="0"/>
            </a:br>
            <a:r>
              <a:rPr lang="en-US" dirty="0"/>
              <a:t>for services revenue</a:t>
            </a:r>
            <a:endParaRPr lang="en-US" sz="2400" dirty="0">
              <a:gradFill>
                <a:gsLst>
                  <a:gs pos="0">
                    <a:schemeClr val="accent2"/>
                  </a:gs>
                  <a:gs pos="100000">
                    <a:schemeClr val="accent2"/>
                  </a:gs>
                </a:gsLst>
                <a:lin ang="5400000" scaled="0"/>
              </a:gradFill>
            </a:endParaRPr>
          </a:p>
        </p:txBody>
      </p:sp>
      <p:grpSp>
        <p:nvGrpSpPr>
          <p:cNvPr id="93" name="Group 92"/>
          <p:cNvGrpSpPr/>
          <p:nvPr/>
        </p:nvGrpSpPr>
        <p:grpSpPr>
          <a:xfrm>
            <a:off x="2072739" y="2288280"/>
            <a:ext cx="2133450" cy="998565"/>
            <a:chOff x="122387" y="1930860"/>
            <a:chExt cx="2133450" cy="998565"/>
          </a:xfrm>
        </p:grpSpPr>
        <p:sp>
          <p:nvSpPr>
            <p:cNvPr id="95" name="Freeform 94"/>
            <p:cNvSpPr/>
            <p:nvPr/>
          </p:nvSpPr>
          <p:spPr bwMode="auto">
            <a:xfrm rot="10800000">
              <a:off x="960437" y="2658455"/>
              <a:ext cx="314325" cy="270970"/>
            </a:xfrm>
            <a:custGeom>
              <a:avLst/>
              <a:gdLst>
                <a:gd name="connsiteX0" fmla="*/ 339548 w 679095"/>
                <a:gd name="connsiteY0" fmla="*/ 0 h 585427"/>
                <a:gd name="connsiteX1" fmla="*/ 679095 w 679095"/>
                <a:gd name="connsiteY1" fmla="*/ 585427 h 585427"/>
                <a:gd name="connsiteX2" fmla="*/ 579135 w 679095"/>
                <a:gd name="connsiteY2" fmla="*/ 585427 h 585427"/>
                <a:gd name="connsiteX3" fmla="*/ 339548 w 679095"/>
                <a:gd name="connsiteY3" fmla="*/ 172345 h 585427"/>
                <a:gd name="connsiteX4" fmla="*/ 99960 w 679095"/>
                <a:gd name="connsiteY4" fmla="*/ 585427 h 585427"/>
                <a:gd name="connsiteX5" fmla="*/ 0 w 679095"/>
                <a:gd name="connsiteY5" fmla="*/ 585427 h 585427"/>
                <a:gd name="connsiteX6" fmla="*/ 339548 w 679095"/>
                <a:gd name="connsiteY6" fmla="*/ 0 h 58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095" h="585427">
                  <a:moveTo>
                    <a:pt x="339548" y="0"/>
                  </a:moveTo>
                  <a:lnTo>
                    <a:pt x="679095" y="585427"/>
                  </a:lnTo>
                  <a:lnTo>
                    <a:pt x="579135" y="585427"/>
                  </a:lnTo>
                  <a:lnTo>
                    <a:pt x="339548" y="172345"/>
                  </a:lnTo>
                  <a:lnTo>
                    <a:pt x="99960" y="585427"/>
                  </a:lnTo>
                  <a:lnTo>
                    <a:pt x="0" y="585427"/>
                  </a:lnTo>
                  <a:lnTo>
                    <a:pt x="339548"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0" name="Straight Connector 99"/>
            <p:cNvCxnSpPr/>
            <p:nvPr/>
          </p:nvCxnSpPr>
          <p:spPr>
            <a:xfrm>
              <a:off x="1245163" y="2672744"/>
              <a:ext cx="782074" cy="0"/>
            </a:xfrm>
            <a:prstGeom prst="line">
              <a:avLst/>
            </a:prstGeom>
            <a:ln w="38100" cap="sq">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292627" y="2672744"/>
              <a:ext cx="712215" cy="0"/>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122387" y="1930860"/>
              <a:ext cx="2133450" cy="849463"/>
            </a:xfrm>
            <a:prstGeom prst="rect">
              <a:avLst/>
            </a:prstGeom>
            <a:noFill/>
          </p:spPr>
          <p:txBody>
            <a:bodyPr wrap="square" lIns="182880" tIns="146304" rIns="182880" bIns="146304" rtlCol="0">
              <a:spAutoFit/>
            </a:bodyPr>
            <a:lstStyle/>
            <a:p>
              <a:pPr algn="ctr">
                <a:spcAft>
                  <a:spcPts val="600"/>
                </a:spcAft>
              </a:pPr>
              <a:r>
                <a:rPr lang="en-US" kern="0" dirty="0">
                  <a:solidFill>
                    <a:schemeClr val="accent2"/>
                  </a:solidFill>
                  <a:ea typeface="Segoe UI" pitchFamily="34" charset="0"/>
                </a:rPr>
                <a:t>Device </a:t>
              </a:r>
              <a:br>
                <a:rPr lang="en-US" kern="0" dirty="0">
                  <a:solidFill>
                    <a:schemeClr val="accent2"/>
                  </a:solidFill>
                  <a:ea typeface="Segoe UI" pitchFamily="34" charset="0"/>
                </a:rPr>
              </a:br>
              <a:r>
                <a:rPr lang="en-US" kern="0" dirty="0">
                  <a:solidFill>
                    <a:schemeClr val="accent2"/>
                  </a:solidFill>
                  <a:ea typeface="Segoe UI" pitchFamily="34" charset="0"/>
                </a:rPr>
                <a:t>renewal</a:t>
              </a:r>
            </a:p>
          </p:txBody>
        </p:sp>
      </p:grpSp>
      <p:sp>
        <p:nvSpPr>
          <p:cNvPr id="17" name="Rectangle 16"/>
          <p:cNvSpPr/>
          <p:nvPr/>
        </p:nvSpPr>
        <p:spPr bwMode="auto">
          <a:xfrm>
            <a:off x="4789664" y="5610325"/>
            <a:ext cx="5009974" cy="112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800" kern="0" dirty="0">
                <a:solidFill>
                  <a:schemeClr val="bg1"/>
                </a:solidFill>
                <a:latin typeface="+mj-lt"/>
              </a:rPr>
              <a:t>PARTNER REVENUE BUILT ON WINDOWS 10</a:t>
            </a:r>
          </a:p>
        </p:txBody>
      </p:sp>
      <p:sp>
        <p:nvSpPr>
          <p:cNvPr id="114" name="TextBox 113"/>
          <p:cNvSpPr txBox="1"/>
          <p:nvPr/>
        </p:nvSpPr>
        <p:spPr>
          <a:xfrm>
            <a:off x="0" y="5522907"/>
            <a:ext cx="1448860" cy="412292"/>
          </a:xfrm>
          <a:prstGeom prst="rect">
            <a:avLst/>
          </a:prstGeom>
          <a:noFill/>
          <a:ln w="19050">
            <a:noFill/>
          </a:ln>
        </p:spPr>
        <p:txBody>
          <a:bodyPr wrap="none" lIns="182880" tIns="0" rIns="0" bIns="0" rtlCol="0" anchor="ctr">
            <a:noAutofit/>
          </a:bodyPr>
          <a:lstStyle/>
          <a:p>
            <a:r>
              <a:rPr lang="en-US" sz="1400" dirty="0">
                <a:solidFill>
                  <a:schemeClr val="bg1"/>
                </a:solidFill>
                <a:latin typeface="Segoe UI" panose="020B0502040204020203" pitchFamily="34" charset="0"/>
                <a:cs typeface="Segoe UI" panose="020B0502040204020203" pitchFamily="34" charset="0"/>
              </a:rPr>
              <a:t>20–30% margin</a:t>
            </a:r>
          </a:p>
        </p:txBody>
      </p:sp>
      <p:grpSp>
        <p:nvGrpSpPr>
          <p:cNvPr id="19" name="Group 18"/>
          <p:cNvGrpSpPr/>
          <p:nvPr/>
        </p:nvGrpSpPr>
        <p:grpSpPr>
          <a:xfrm>
            <a:off x="2027237" y="4923426"/>
            <a:ext cx="2179060" cy="814928"/>
            <a:chOff x="2072745" y="4923426"/>
            <a:chExt cx="2179060" cy="814928"/>
          </a:xfrm>
        </p:grpSpPr>
        <p:sp>
          <p:nvSpPr>
            <p:cNvPr id="141" name="TextBox 140"/>
            <p:cNvSpPr txBox="1"/>
            <p:nvPr/>
          </p:nvSpPr>
          <p:spPr>
            <a:xfrm>
              <a:off x="2072746" y="4923426"/>
              <a:ext cx="1448860" cy="412292"/>
            </a:xfrm>
            <a:prstGeom prst="rect">
              <a:avLst/>
            </a:prstGeom>
            <a:noFill/>
            <a:ln w="19050">
              <a:noFill/>
            </a:ln>
          </p:spPr>
          <p:txBody>
            <a:bodyPr wrap="none" lIns="182880" tIns="0" rIns="0" bIns="0" rtlCol="0" anchor="ctr">
              <a:noAutofit/>
            </a:bodyPr>
            <a:lstStyle/>
            <a:p>
              <a:r>
                <a:rPr lang="en-US" sz="1400" dirty="0">
                  <a:solidFill>
                    <a:schemeClr val="bg1"/>
                  </a:solidFill>
                  <a:latin typeface="Segoe UI" panose="020B0502040204020203" pitchFamily="34" charset="0"/>
                  <a:cs typeface="Segoe UI" panose="020B0502040204020203" pitchFamily="34" charset="0"/>
                </a:rPr>
                <a:t>5–15% margin</a:t>
              </a:r>
            </a:p>
          </p:txBody>
        </p:sp>
        <p:sp>
          <p:nvSpPr>
            <p:cNvPr id="142" name="TextBox 141"/>
            <p:cNvSpPr txBox="1"/>
            <p:nvPr/>
          </p:nvSpPr>
          <p:spPr>
            <a:xfrm>
              <a:off x="2072745" y="5326062"/>
              <a:ext cx="2179060" cy="412292"/>
            </a:xfrm>
            <a:prstGeom prst="rect">
              <a:avLst/>
            </a:prstGeom>
            <a:noFill/>
            <a:ln w="19050">
              <a:noFill/>
            </a:ln>
          </p:spPr>
          <p:txBody>
            <a:bodyPr wrap="square" lIns="182880" tIns="0" rIns="0" bIns="0" rtlCol="0" anchor="ctr">
              <a:noAutofit/>
            </a:bodyPr>
            <a:lstStyle/>
            <a:p>
              <a:r>
                <a:rPr lang="en-US" sz="1400" dirty="0">
                  <a:solidFill>
                    <a:schemeClr val="bg1"/>
                  </a:solidFill>
                  <a:latin typeface="Segoe UI" panose="020B0502040204020203" pitchFamily="34" charset="0"/>
                  <a:cs typeface="Segoe UI" panose="020B0502040204020203" pitchFamily="34" charset="0"/>
                </a:rPr>
                <a:t>20–30% margin bundled as monthly managed service</a:t>
              </a:r>
            </a:p>
          </p:txBody>
        </p:sp>
      </p:grpSp>
      <p:sp>
        <p:nvSpPr>
          <p:cNvPr id="143" name="TextBox 142"/>
          <p:cNvSpPr txBox="1"/>
          <p:nvPr/>
        </p:nvSpPr>
        <p:spPr>
          <a:xfrm>
            <a:off x="4145492" y="4506487"/>
            <a:ext cx="1448860" cy="412292"/>
          </a:xfrm>
          <a:prstGeom prst="rect">
            <a:avLst/>
          </a:prstGeom>
          <a:noFill/>
          <a:ln w="19050">
            <a:noFill/>
          </a:ln>
        </p:spPr>
        <p:txBody>
          <a:bodyPr wrap="none" lIns="182880" tIns="0" rIns="0" bIns="0" rtlCol="0" anchor="ctr">
            <a:noAutofit/>
          </a:bodyPr>
          <a:lstStyle/>
          <a:p>
            <a:r>
              <a:rPr lang="en-US" sz="1400" dirty="0">
                <a:solidFill>
                  <a:schemeClr val="bg1"/>
                </a:solidFill>
                <a:latin typeface="Segoe UI" panose="020B0502040204020203" pitchFamily="34" charset="0"/>
                <a:cs typeface="Segoe UI" panose="020B0502040204020203" pitchFamily="34" charset="0"/>
              </a:rPr>
              <a:t>30–40% margin</a:t>
            </a:r>
          </a:p>
        </p:txBody>
      </p:sp>
      <p:sp>
        <p:nvSpPr>
          <p:cNvPr id="144" name="TextBox 143"/>
          <p:cNvSpPr txBox="1"/>
          <p:nvPr/>
        </p:nvSpPr>
        <p:spPr>
          <a:xfrm>
            <a:off x="6218237" y="4093432"/>
            <a:ext cx="1448860" cy="412292"/>
          </a:xfrm>
          <a:prstGeom prst="rect">
            <a:avLst/>
          </a:prstGeom>
          <a:noFill/>
          <a:ln w="19050">
            <a:noFill/>
          </a:ln>
        </p:spPr>
        <p:txBody>
          <a:bodyPr wrap="none" lIns="182880" tIns="0" rIns="0" bIns="0" rtlCol="0" anchor="ctr">
            <a:noAutofit/>
          </a:bodyPr>
          <a:lstStyle/>
          <a:p>
            <a:r>
              <a:rPr lang="en-US" sz="1400" dirty="0">
                <a:solidFill>
                  <a:schemeClr val="bg1"/>
                </a:solidFill>
                <a:latin typeface="Segoe UI" panose="020B0502040204020203" pitchFamily="34" charset="0"/>
                <a:cs typeface="Segoe UI" panose="020B0502040204020203" pitchFamily="34" charset="0"/>
              </a:rPr>
              <a:t>40–50% margin</a:t>
            </a:r>
          </a:p>
        </p:txBody>
      </p:sp>
      <p:sp>
        <p:nvSpPr>
          <p:cNvPr id="145" name="TextBox 144"/>
          <p:cNvSpPr txBox="1"/>
          <p:nvPr/>
        </p:nvSpPr>
        <p:spPr>
          <a:xfrm>
            <a:off x="8290982" y="3424720"/>
            <a:ext cx="1448860" cy="412292"/>
          </a:xfrm>
          <a:prstGeom prst="rect">
            <a:avLst/>
          </a:prstGeom>
          <a:noFill/>
          <a:ln w="19050">
            <a:noFill/>
          </a:ln>
        </p:spPr>
        <p:txBody>
          <a:bodyPr wrap="none" lIns="182880" tIns="0" rIns="0" bIns="0" rtlCol="0" anchor="ctr">
            <a:noAutofit/>
          </a:bodyPr>
          <a:lstStyle/>
          <a:p>
            <a:r>
              <a:rPr lang="en-US" sz="1400" dirty="0">
                <a:solidFill>
                  <a:schemeClr val="bg1"/>
                </a:solidFill>
                <a:latin typeface="Segoe UI" panose="020B0502040204020203" pitchFamily="34" charset="0"/>
                <a:cs typeface="Segoe UI" panose="020B0502040204020203" pitchFamily="34" charset="0"/>
              </a:rPr>
              <a:t>30–40% margin</a:t>
            </a:r>
          </a:p>
        </p:txBody>
      </p:sp>
      <p:grpSp>
        <p:nvGrpSpPr>
          <p:cNvPr id="20" name="Group 19"/>
          <p:cNvGrpSpPr/>
          <p:nvPr/>
        </p:nvGrpSpPr>
        <p:grpSpPr>
          <a:xfrm>
            <a:off x="10378581" y="2739068"/>
            <a:ext cx="1997197" cy="647648"/>
            <a:chOff x="10378581" y="2739068"/>
            <a:chExt cx="1997197" cy="647648"/>
          </a:xfrm>
        </p:grpSpPr>
        <p:sp>
          <p:nvSpPr>
            <p:cNvPr id="146" name="TextBox 145"/>
            <p:cNvSpPr txBox="1"/>
            <p:nvPr/>
          </p:nvSpPr>
          <p:spPr>
            <a:xfrm>
              <a:off x="10378581" y="2739068"/>
              <a:ext cx="1997197" cy="412292"/>
            </a:xfrm>
            <a:prstGeom prst="rect">
              <a:avLst/>
            </a:prstGeom>
            <a:noFill/>
            <a:ln w="19050">
              <a:noFill/>
            </a:ln>
          </p:spPr>
          <p:txBody>
            <a:bodyPr wrap="none" lIns="182880" tIns="0" rIns="0" bIns="0" rtlCol="0" anchor="ctr">
              <a:noAutofit/>
            </a:bodyPr>
            <a:lstStyle/>
            <a:p>
              <a:r>
                <a:rPr lang="en-US" sz="1400" dirty="0">
                  <a:solidFill>
                    <a:schemeClr val="bg1"/>
                  </a:solidFill>
                  <a:latin typeface="Segoe UI" panose="020B0502040204020203" pitchFamily="34" charset="0"/>
                  <a:cs typeface="Segoe UI" panose="020B0502040204020203" pitchFamily="34" charset="0"/>
                </a:rPr>
                <a:t>30–40% project margin</a:t>
              </a:r>
            </a:p>
          </p:txBody>
        </p:sp>
        <p:sp>
          <p:nvSpPr>
            <p:cNvPr id="147" name="TextBox 146"/>
            <p:cNvSpPr txBox="1"/>
            <p:nvPr/>
          </p:nvSpPr>
          <p:spPr>
            <a:xfrm>
              <a:off x="10378581" y="2974424"/>
              <a:ext cx="1997197" cy="412292"/>
            </a:xfrm>
            <a:prstGeom prst="rect">
              <a:avLst/>
            </a:prstGeom>
            <a:noFill/>
            <a:ln w="19050">
              <a:noFill/>
            </a:ln>
          </p:spPr>
          <p:txBody>
            <a:bodyPr wrap="none" lIns="182880" tIns="0" rIns="0" bIns="0" rtlCol="0" anchor="ctr">
              <a:noAutofit/>
            </a:bodyPr>
            <a:lstStyle/>
            <a:p>
              <a:r>
                <a:rPr lang="en-US" sz="1400" dirty="0">
                  <a:solidFill>
                    <a:schemeClr val="bg1"/>
                  </a:solidFill>
                  <a:latin typeface="Segoe UI" panose="020B0502040204020203" pitchFamily="34" charset="0"/>
                  <a:cs typeface="Segoe UI" panose="020B0502040204020203" pitchFamily="34" charset="0"/>
                </a:rPr>
                <a:t>40–60% IP margin</a:t>
              </a:r>
            </a:p>
          </p:txBody>
        </p:sp>
      </p:grpSp>
      <p:grpSp>
        <p:nvGrpSpPr>
          <p:cNvPr id="152" name="Group 151"/>
          <p:cNvGrpSpPr/>
          <p:nvPr/>
        </p:nvGrpSpPr>
        <p:grpSpPr>
          <a:xfrm>
            <a:off x="-3216" y="2389165"/>
            <a:ext cx="2133450" cy="1522002"/>
            <a:chOff x="122387" y="1407423"/>
            <a:chExt cx="2133450" cy="1522002"/>
          </a:xfrm>
        </p:grpSpPr>
        <p:sp>
          <p:nvSpPr>
            <p:cNvPr id="153" name="Freeform 152"/>
            <p:cNvSpPr/>
            <p:nvPr/>
          </p:nvSpPr>
          <p:spPr bwMode="auto">
            <a:xfrm rot="10800000">
              <a:off x="960437" y="2658455"/>
              <a:ext cx="314325" cy="270970"/>
            </a:xfrm>
            <a:custGeom>
              <a:avLst/>
              <a:gdLst>
                <a:gd name="connsiteX0" fmla="*/ 339548 w 679095"/>
                <a:gd name="connsiteY0" fmla="*/ 0 h 585427"/>
                <a:gd name="connsiteX1" fmla="*/ 679095 w 679095"/>
                <a:gd name="connsiteY1" fmla="*/ 585427 h 585427"/>
                <a:gd name="connsiteX2" fmla="*/ 579135 w 679095"/>
                <a:gd name="connsiteY2" fmla="*/ 585427 h 585427"/>
                <a:gd name="connsiteX3" fmla="*/ 339548 w 679095"/>
                <a:gd name="connsiteY3" fmla="*/ 172345 h 585427"/>
                <a:gd name="connsiteX4" fmla="*/ 99960 w 679095"/>
                <a:gd name="connsiteY4" fmla="*/ 585427 h 585427"/>
                <a:gd name="connsiteX5" fmla="*/ 0 w 679095"/>
                <a:gd name="connsiteY5" fmla="*/ 585427 h 585427"/>
                <a:gd name="connsiteX6" fmla="*/ 339548 w 679095"/>
                <a:gd name="connsiteY6" fmla="*/ 0 h 58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095" h="585427">
                  <a:moveTo>
                    <a:pt x="339548" y="0"/>
                  </a:moveTo>
                  <a:lnTo>
                    <a:pt x="679095" y="585427"/>
                  </a:lnTo>
                  <a:lnTo>
                    <a:pt x="579135" y="585427"/>
                  </a:lnTo>
                  <a:lnTo>
                    <a:pt x="339548" y="172345"/>
                  </a:lnTo>
                  <a:lnTo>
                    <a:pt x="99960" y="585427"/>
                  </a:lnTo>
                  <a:lnTo>
                    <a:pt x="0" y="585427"/>
                  </a:lnTo>
                  <a:lnTo>
                    <a:pt x="339548"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4" name="Straight Connector 153"/>
            <p:cNvCxnSpPr/>
            <p:nvPr/>
          </p:nvCxnSpPr>
          <p:spPr>
            <a:xfrm>
              <a:off x="1245163" y="2672744"/>
              <a:ext cx="782074" cy="0"/>
            </a:xfrm>
            <a:prstGeom prst="line">
              <a:avLst/>
            </a:prstGeom>
            <a:ln w="38100" cap="sq">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292627" y="2672744"/>
              <a:ext cx="712215" cy="0"/>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122387" y="1407423"/>
              <a:ext cx="2133450" cy="1403461"/>
            </a:xfrm>
            <a:prstGeom prst="rect">
              <a:avLst/>
            </a:prstGeom>
            <a:noFill/>
          </p:spPr>
          <p:txBody>
            <a:bodyPr wrap="square" lIns="182880" tIns="146304" rIns="182880" bIns="146304" rtlCol="0">
              <a:spAutoFit/>
            </a:bodyPr>
            <a:lstStyle/>
            <a:p>
              <a:pPr algn="ctr">
                <a:spcAft>
                  <a:spcPts val="600"/>
                </a:spcAft>
              </a:pPr>
              <a:r>
                <a:rPr lang="en-US" kern="0" dirty="0">
                  <a:solidFill>
                    <a:schemeClr val="accent2"/>
                  </a:solidFill>
                  <a:ea typeface="Segoe UI" pitchFamily="34" charset="0"/>
                </a:rPr>
                <a:t>Windows 10 momentum/</a:t>
              </a:r>
              <a:br>
                <a:rPr lang="en-US" kern="0" dirty="0">
                  <a:solidFill>
                    <a:schemeClr val="accent2"/>
                  </a:solidFill>
                  <a:ea typeface="Segoe UI" pitchFamily="34" charset="0"/>
                </a:rPr>
              </a:br>
              <a:r>
                <a:rPr lang="en-US" kern="0" dirty="0">
                  <a:solidFill>
                    <a:schemeClr val="accent2"/>
                  </a:solidFill>
                  <a:ea typeface="Segoe UI" pitchFamily="34" charset="0"/>
                </a:rPr>
                <a:t>customer </a:t>
              </a:r>
              <a:br>
                <a:rPr lang="en-US" kern="0" dirty="0">
                  <a:solidFill>
                    <a:schemeClr val="accent2"/>
                  </a:solidFill>
                  <a:ea typeface="Segoe UI" pitchFamily="34" charset="0"/>
                </a:rPr>
              </a:br>
              <a:r>
                <a:rPr lang="en-US" kern="0" dirty="0">
                  <a:solidFill>
                    <a:schemeClr val="accent2"/>
                  </a:solidFill>
                  <a:ea typeface="Segoe UI" pitchFamily="34" charset="0"/>
                </a:rPr>
                <a:t>interest</a:t>
              </a:r>
            </a:p>
          </p:txBody>
        </p:sp>
      </p:grpSp>
      <p:sp>
        <p:nvSpPr>
          <p:cNvPr id="135" name="TextBox 134"/>
          <p:cNvSpPr txBox="1"/>
          <p:nvPr/>
        </p:nvSpPr>
        <p:spPr>
          <a:xfrm>
            <a:off x="4192182" y="1813665"/>
            <a:ext cx="4159192" cy="787908"/>
          </a:xfrm>
          <a:prstGeom prst="rect">
            <a:avLst/>
          </a:prstGeom>
          <a:noFill/>
        </p:spPr>
        <p:txBody>
          <a:bodyPr wrap="square" lIns="182880" tIns="146304" rIns="182880" bIns="146304" rtlCol="0">
            <a:spAutoFit/>
          </a:bodyPr>
          <a:lstStyle/>
          <a:p>
            <a:pPr lvl="0" algn="ctr" defTabSz="932472" fontAlgn="base">
              <a:spcBef>
                <a:spcPct val="0"/>
              </a:spcBef>
              <a:spcAft>
                <a:spcPct val="0"/>
              </a:spcAft>
              <a:defRPr/>
            </a:pPr>
            <a:r>
              <a:rPr lang="en-US" sz="1600" kern="0" dirty="0">
                <a:solidFill>
                  <a:srgbClr val="B4009E"/>
                </a:solidFill>
                <a:ea typeface="Segoe UI" pitchFamily="34" charset="0"/>
                <a:cs typeface="Segoe UI" pitchFamily="34" charset="0"/>
              </a:rPr>
              <a:t>PARTNER MANAGED RECURRING </a:t>
            </a:r>
            <a:br>
              <a:rPr lang="en-US" sz="1600" kern="0" dirty="0">
                <a:solidFill>
                  <a:srgbClr val="B4009E"/>
                </a:solidFill>
                <a:ea typeface="Segoe UI" pitchFamily="34" charset="0"/>
                <a:cs typeface="Segoe UI" pitchFamily="34" charset="0"/>
              </a:rPr>
            </a:br>
            <a:r>
              <a:rPr lang="en-US" sz="1600" kern="0" dirty="0">
                <a:solidFill>
                  <a:srgbClr val="B4009E"/>
                </a:solidFill>
                <a:ea typeface="Segoe UI" pitchFamily="34" charset="0"/>
                <a:cs typeface="Segoe UI" pitchFamily="34" charset="0"/>
              </a:rPr>
              <a:t>REVENUE IS PRIMARY GROWTH DRIVER</a:t>
            </a:r>
          </a:p>
        </p:txBody>
      </p:sp>
      <p:cxnSp>
        <p:nvCxnSpPr>
          <p:cNvPr id="4" name="Straight Connector 3"/>
          <p:cNvCxnSpPr/>
          <p:nvPr/>
        </p:nvCxnSpPr>
        <p:spPr>
          <a:xfrm>
            <a:off x="4145492" y="2995613"/>
            <a:ext cx="0" cy="3998912"/>
          </a:xfrm>
          <a:prstGeom prst="line">
            <a:avLst/>
          </a:prstGeom>
          <a:ln w="381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45491" y="2995613"/>
            <a:ext cx="2072746" cy="0"/>
          </a:xfrm>
          <a:prstGeom prst="line">
            <a:avLst/>
          </a:prstGeom>
          <a:ln w="381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218237" y="2603134"/>
            <a:ext cx="0" cy="392479"/>
          </a:xfrm>
          <a:prstGeom prst="line">
            <a:avLst/>
          </a:prstGeom>
          <a:ln w="381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7764" y="2603134"/>
            <a:ext cx="2072746" cy="0"/>
          </a:xfrm>
          <a:prstGeom prst="line">
            <a:avLst/>
          </a:prstGeom>
          <a:ln w="381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8300510" y="1963465"/>
            <a:ext cx="0" cy="621939"/>
          </a:xfrm>
          <a:prstGeom prst="line">
            <a:avLst/>
          </a:prstGeom>
          <a:ln w="381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305835" y="1961511"/>
            <a:ext cx="2072746" cy="0"/>
          </a:xfrm>
          <a:prstGeom prst="line">
            <a:avLst/>
          </a:prstGeom>
          <a:ln w="381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378581" y="1961511"/>
            <a:ext cx="0" cy="5033014"/>
          </a:xfrm>
          <a:prstGeom prst="line">
            <a:avLst/>
          </a:prstGeom>
          <a:ln w="381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09" idx="6"/>
          </p:cNvCxnSpPr>
          <p:nvPr/>
        </p:nvCxnSpPr>
        <p:spPr>
          <a:xfrm flipH="1">
            <a:off x="4145492" y="6994525"/>
            <a:ext cx="6233090" cy="0"/>
          </a:xfrm>
          <a:prstGeom prst="line">
            <a:avLst/>
          </a:prstGeom>
          <a:ln w="381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10051254" y="3988653"/>
            <a:ext cx="2385220" cy="3005872"/>
            <a:chOff x="0" y="1896082"/>
            <a:chExt cx="2385220" cy="3005872"/>
          </a:xfrm>
        </p:grpSpPr>
        <p:grpSp>
          <p:nvGrpSpPr>
            <p:cNvPr id="15" name="Group 14"/>
            <p:cNvGrpSpPr/>
            <p:nvPr/>
          </p:nvGrpSpPr>
          <p:grpSpPr>
            <a:xfrm>
              <a:off x="27137" y="2229343"/>
              <a:ext cx="2133450" cy="1487144"/>
              <a:chOff x="122387" y="1442281"/>
              <a:chExt cx="2133450" cy="1487144"/>
            </a:xfrm>
          </p:grpSpPr>
          <p:sp>
            <p:nvSpPr>
              <p:cNvPr id="78" name="Freeform 77"/>
              <p:cNvSpPr/>
              <p:nvPr/>
            </p:nvSpPr>
            <p:spPr bwMode="auto">
              <a:xfrm rot="10800000">
                <a:off x="960437" y="2658455"/>
                <a:ext cx="314325" cy="270970"/>
              </a:xfrm>
              <a:custGeom>
                <a:avLst/>
                <a:gdLst>
                  <a:gd name="connsiteX0" fmla="*/ 339548 w 679095"/>
                  <a:gd name="connsiteY0" fmla="*/ 0 h 585427"/>
                  <a:gd name="connsiteX1" fmla="*/ 679095 w 679095"/>
                  <a:gd name="connsiteY1" fmla="*/ 585427 h 585427"/>
                  <a:gd name="connsiteX2" fmla="*/ 579135 w 679095"/>
                  <a:gd name="connsiteY2" fmla="*/ 585427 h 585427"/>
                  <a:gd name="connsiteX3" fmla="*/ 339548 w 679095"/>
                  <a:gd name="connsiteY3" fmla="*/ 172345 h 585427"/>
                  <a:gd name="connsiteX4" fmla="*/ 99960 w 679095"/>
                  <a:gd name="connsiteY4" fmla="*/ 585427 h 585427"/>
                  <a:gd name="connsiteX5" fmla="*/ 0 w 679095"/>
                  <a:gd name="connsiteY5" fmla="*/ 585427 h 585427"/>
                  <a:gd name="connsiteX6" fmla="*/ 339548 w 679095"/>
                  <a:gd name="connsiteY6" fmla="*/ 0 h 58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095" h="585427">
                    <a:moveTo>
                      <a:pt x="339548" y="0"/>
                    </a:moveTo>
                    <a:lnTo>
                      <a:pt x="679095" y="585427"/>
                    </a:lnTo>
                    <a:lnTo>
                      <a:pt x="579135" y="585427"/>
                    </a:lnTo>
                    <a:lnTo>
                      <a:pt x="339548" y="172345"/>
                    </a:lnTo>
                    <a:lnTo>
                      <a:pt x="99960" y="585427"/>
                    </a:lnTo>
                    <a:lnTo>
                      <a:pt x="0" y="585427"/>
                    </a:lnTo>
                    <a:lnTo>
                      <a:pt x="339548"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p:cNvCxnSpPr/>
              <p:nvPr/>
            </p:nvCxnSpPr>
            <p:spPr>
              <a:xfrm>
                <a:off x="1245163" y="2672744"/>
                <a:ext cx="782074" cy="0"/>
              </a:xfrm>
              <a:prstGeom prst="line">
                <a:avLst/>
              </a:prstGeom>
              <a:ln w="38100" cap="sq">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292627" y="2672744"/>
                <a:ext cx="712215" cy="0"/>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2387" y="1442281"/>
                <a:ext cx="2133450" cy="1403461"/>
              </a:xfrm>
              <a:prstGeom prst="rect">
                <a:avLst/>
              </a:prstGeom>
              <a:noFill/>
            </p:spPr>
            <p:txBody>
              <a:bodyPr wrap="square" lIns="182880" tIns="146304" rIns="182880" bIns="146304" rtlCol="0">
                <a:spAutoFit/>
              </a:bodyPr>
              <a:lstStyle/>
              <a:p>
                <a:pPr algn="ctr">
                  <a:spcAft>
                    <a:spcPts val="600"/>
                  </a:spcAft>
                </a:pPr>
                <a:r>
                  <a:rPr lang="en-US" kern="0" dirty="0">
                    <a:gradFill>
                      <a:gsLst>
                        <a:gs pos="0">
                          <a:schemeClr val="accent2"/>
                        </a:gs>
                        <a:gs pos="100000">
                          <a:schemeClr val="accent2"/>
                        </a:gs>
                      </a:gsLst>
                      <a:lin ang="5400000" scaled="0"/>
                    </a:gradFill>
                    <a:ea typeface="Segoe UI" pitchFamily="34" charset="0"/>
                  </a:rPr>
                  <a:t>Windows 10 momentum/</a:t>
                </a:r>
                <a:br>
                  <a:rPr lang="en-US" kern="0" dirty="0">
                    <a:gradFill>
                      <a:gsLst>
                        <a:gs pos="0">
                          <a:schemeClr val="accent2"/>
                        </a:gs>
                        <a:gs pos="100000">
                          <a:schemeClr val="accent2"/>
                        </a:gs>
                      </a:gsLst>
                      <a:lin ang="5400000" scaled="0"/>
                    </a:gradFill>
                    <a:ea typeface="Segoe UI" pitchFamily="34" charset="0"/>
                  </a:rPr>
                </a:br>
                <a:r>
                  <a:rPr lang="en-US" kern="0" dirty="0">
                    <a:gradFill>
                      <a:gsLst>
                        <a:gs pos="0">
                          <a:schemeClr val="accent2"/>
                        </a:gs>
                        <a:gs pos="100000">
                          <a:schemeClr val="accent2"/>
                        </a:gs>
                      </a:gsLst>
                      <a:lin ang="5400000" scaled="0"/>
                    </a:gradFill>
                    <a:ea typeface="Segoe UI" pitchFamily="34" charset="0"/>
                  </a:rPr>
                  <a:t>customer </a:t>
                </a:r>
                <a:br>
                  <a:rPr lang="en-US" kern="0" dirty="0">
                    <a:gradFill>
                      <a:gsLst>
                        <a:gs pos="0">
                          <a:schemeClr val="accent2"/>
                        </a:gs>
                        <a:gs pos="100000">
                          <a:schemeClr val="accent2"/>
                        </a:gs>
                      </a:gsLst>
                      <a:lin ang="5400000" scaled="0"/>
                    </a:gradFill>
                    <a:ea typeface="Segoe UI" pitchFamily="34" charset="0"/>
                  </a:rPr>
                </a:br>
                <a:r>
                  <a:rPr lang="en-US" kern="0" dirty="0">
                    <a:gradFill>
                      <a:gsLst>
                        <a:gs pos="0">
                          <a:schemeClr val="accent2"/>
                        </a:gs>
                        <a:gs pos="100000">
                          <a:schemeClr val="accent2"/>
                        </a:gs>
                      </a:gsLst>
                      <a:lin ang="5400000" scaled="0"/>
                    </a:gradFill>
                    <a:ea typeface="Segoe UI" pitchFamily="34" charset="0"/>
                  </a:rPr>
                  <a:t>interest</a:t>
                </a:r>
                <a:endParaRPr lang="en-US" dirty="0">
                  <a:gradFill>
                    <a:gsLst>
                      <a:gs pos="2917">
                        <a:schemeClr val="tx1"/>
                      </a:gs>
                      <a:gs pos="30000">
                        <a:schemeClr val="tx1"/>
                      </a:gs>
                    </a:gsLst>
                    <a:lin ang="5400000" scaled="0"/>
                  </a:gradFill>
                </a:endParaRPr>
              </a:p>
            </p:txBody>
          </p:sp>
        </p:grpSp>
        <p:sp>
          <p:nvSpPr>
            <p:cNvPr id="148" name="Rectangle 147"/>
            <p:cNvSpPr/>
            <p:nvPr/>
          </p:nvSpPr>
          <p:spPr bwMode="auto">
            <a:xfrm>
              <a:off x="0" y="1896082"/>
              <a:ext cx="2385220" cy="30058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TextBox 148"/>
            <p:cNvSpPr txBox="1"/>
            <p:nvPr/>
          </p:nvSpPr>
          <p:spPr>
            <a:xfrm>
              <a:off x="60578" y="2388694"/>
              <a:ext cx="2263946" cy="2408865"/>
            </a:xfrm>
            <a:prstGeom prst="rect">
              <a:avLst/>
            </a:prstGeom>
            <a:noFill/>
          </p:spPr>
          <p:txBody>
            <a:bodyPr wrap="square" lIns="182880" tIns="146304" rIns="182880" bIns="146304" rtlCol="0">
              <a:spAutoFit/>
            </a:bodyPr>
            <a:lstStyle/>
            <a:p>
              <a:pPr lvl="0" defTabSz="914400">
                <a:spcAft>
                  <a:spcPts val="600"/>
                </a:spcAft>
              </a:pPr>
              <a:r>
                <a:rPr lang="en-US" sz="1600" kern="0" dirty="0"/>
                <a:t>“Windows 10 unlocks cloud profitability. Without Windows 10 we won’t have a successful cloud business”</a:t>
              </a:r>
            </a:p>
            <a:p>
              <a:pPr lvl="0" defTabSz="914400">
                <a:spcBef>
                  <a:spcPts val="1000"/>
                </a:spcBef>
                <a:spcAft>
                  <a:spcPts val="600"/>
                </a:spcAft>
              </a:pPr>
              <a:r>
                <a:rPr lang="en-US" sz="1200" u="sng" kern="0" dirty="0"/>
                <a:t>CHRIS HERTZ – FOUNDER</a:t>
              </a:r>
            </a:p>
          </p:txBody>
        </p:sp>
        <p:pic>
          <p:nvPicPr>
            <p:cNvPr id="151" name="Picture 150"/>
            <p:cNvPicPr>
              <a:picLocks noChangeAspect="1"/>
            </p:cNvPicPr>
            <p:nvPr/>
          </p:nvPicPr>
          <p:blipFill rotWithShape="1">
            <a:blip r:embed="rId10"/>
            <a:srcRect t="36617" b="35584"/>
            <a:stretch/>
          </p:blipFill>
          <p:spPr>
            <a:xfrm>
              <a:off x="381066" y="2139293"/>
              <a:ext cx="1569442" cy="210036"/>
            </a:xfrm>
            <a:prstGeom prst="rect">
              <a:avLst/>
            </a:prstGeom>
          </p:spPr>
        </p:pic>
      </p:grpSp>
      <p:pic>
        <p:nvPicPr>
          <p:cNvPr id="2" name="000009632305_Preview">
            <a:hlinkClick r:id="" action="ppaction://media"/>
          </p:cNvPr>
          <p:cNvPicPr>
            <a:picLocks noChangeAspect="1"/>
          </p:cNvPicPr>
          <p:nvPr>
            <a:audioFile r:link="rId3"/>
            <p:extLst>
              <p:ext uri="{DAA4B4D4-6D71-4841-9C94-3DE7FCFB9230}">
                <p14:media xmlns:p14="http://schemas.microsoft.com/office/powerpoint/2010/main" r:embed="rId4">
                  <p14:trim st="78" end="3314.25"/>
                  <p14:fade out="500"/>
                </p14:media>
              </p:ext>
            </p:extLst>
          </p:nvPr>
        </p:nvPicPr>
        <p:blipFill>
          <a:blip r:embed="rId11"/>
          <a:stretch>
            <a:fillRect/>
          </a:stretch>
        </p:blipFill>
        <p:spPr>
          <a:xfrm>
            <a:off x="6685051" y="7326277"/>
            <a:ext cx="609600" cy="609600"/>
          </a:xfrm>
          <a:prstGeom prst="rect">
            <a:avLst/>
          </a:prstGeom>
        </p:spPr>
      </p:pic>
    </p:spTree>
    <p:extLst>
      <p:ext uri="{BB962C8B-B14F-4D97-AF65-F5344CB8AC3E}">
        <p14:creationId xmlns:p14="http://schemas.microsoft.com/office/powerpoint/2010/main" val="147146159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4000">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14:bounceEnd="74000">
                                          <p:cBhvr additive="base">
                                            <p:cTn id="7" dur="1000" fill="hold"/>
                                            <p:tgtEl>
                                              <p:spTgt spid="112"/>
                                            </p:tgtEl>
                                            <p:attrNameLst>
                                              <p:attrName>ppt_x</p:attrName>
                                            </p:attrNameLst>
                                          </p:cBhvr>
                                          <p:tavLst>
                                            <p:tav tm="0">
                                              <p:val>
                                                <p:strVal val="#ppt_x"/>
                                              </p:val>
                                            </p:tav>
                                            <p:tav tm="100000">
                                              <p:val>
                                                <p:strVal val="#ppt_x"/>
                                              </p:val>
                                            </p:tav>
                                          </p:tavLst>
                                        </p:anim>
                                        <p:anim calcmode="lin" valueType="num" p14:bounceEnd="74000">
                                          <p:cBhvr additive="base">
                                            <p:cTn id="8" dur="1000" fill="hold"/>
                                            <p:tgtEl>
                                              <p:spTgt spid="11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74000">
                                      <p:stCondLst>
                                        <p:cond delay="0"/>
                                      </p:stCondLst>
                                      <p:childTnLst>
                                        <p:set>
                                          <p:cBhvr>
                                            <p:cTn id="10" dur="1" fill="hold">
                                              <p:stCondLst>
                                                <p:cond delay="0"/>
                                              </p:stCondLst>
                                            </p:cTn>
                                            <p:tgtEl>
                                              <p:spTgt spid="109"/>
                                            </p:tgtEl>
                                            <p:attrNameLst>
                                              <p:attrName>style.visibility</p:attrName>
                                            </p:attrNameLst>
                                          </p:cBhvr>
                                          <p:to>
                                            <p:strVal val="visible"/>
                                          </p:to>
                                        </p:set>
                                        <p:anim calcmode="lin" valueType="num" p14:bounceEnd="74000">
                                          <p:cBhvr additive="base">
                                            <p:cTn id="11" dur="1000" fill="hold"/>
                                            <p:tgtEl>
                                              <p:spTgt spid="109"/>
                                            </p:tgtEl>
                                            <p:attrNameLst>
                                              <p:attrName>ppt_x</p:attrName>
                                            </p:attrNameLst>
                                          </p:cBhvr>
                                          <p:tavLst>
                                            <p:tav tm="0">
                                              <p:val>
                                                <p:strVal val="#ppt_x"/>
                                              </p:val>
                                            </p:tav>
                                            <p:tav tm="100000">
                                              <p:val>
                                                <p:strVal val="#ppt_x"/>
                                              </p:val>
                                            </p:tav>
                                          </p:tavLst>
                                        </p:anim>
                                        <p:anim calcmode="lin" valueType="num" p14:bounceEnd="74000">
                                          <p:cBhvr additive="base">
                                            <p:cTn id="12" dur="1000" fill="hold"/>
                                            <p:tgtEl>
                                              <p:spTgt spid="109"/>
                                            </p:tgtEl>
                                            <p:attrNameLst>
                                              <p:attrName>ppt_y</p:attrName>
                                            </p:attrNameLst>
                                          </p:cBhvr>
                                          <p:tavLst>
                                            <p:tav tm="0">
                                              <p:val>
                                                <p:strVal val="0-#ppt_h/2"/>
                                              </p:val>
                                            </p:tav>
                                            <p:tav tm="100000">
                                              <p:val>
                                                <p:strVal val="#ppt_y"/>
                                              </p:val>
                                            </p:tav>
                                          </p:tavLst>
                                        </p:anim>
                                      </p:childTnLst>
                                    </p:cTn>
                                  </p:par>
                                  <p:par>
                                    <p:cTn id="13" presetID="1" presetClass="mediacall" presetSubtype="0" fill="hold" nodeType="withEffect">
                                      <p:stCondLst>
                                        <p:cond delay="0"/>
                                      </p:stCondLst>
                                      <p:childTnLst>
                                        <p:cmd type="call" cmd="playFrom(0.0)">
                                          <p:cBhvr>
                                            <p:cTn id="14" dur="2015" fill="hold"/>
                                            <p:tgtEl>
                                              <p:spTgt spid="2"/>
                                            </p:tgtEl>
                                          </p:cBhvr>
                                        </p:cmd>
                                      </p:childTnLst>
                                    </p:cTn>
                                  </p:par>
                                </p:childTnLst>
                              </p:cTn>
                            </p:par>
                            <p:par>
                              <p:cTn id="15" fill="hold">
                                <p:stCondLst>
                                  <p:cond delay="2015"/>
                                </p:stCondLst>
                                <p:childTnLst>
                                  <p:par>
                                    <p:cTn id="16" presetID="2" presetClass="entr" presetSubtype="2" decel="100000" fill="hold" grpId="0" nodeType="afterEffect">
                                      <p:stCondLst>
                                        <p:cond delay="30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750" fill="hold"/>
                                            <p:tgtEl>
                                              <p:spTgt spid="17"/>
                                            </p:tgtEl>
                                            <p:attrNameLst>
                                              <p:attrName>ppt_x</p:attrName>
                                            </p:attrNameLst>
                                          </p:cBhvr>
                                          <p:tavLst>
                                            <p:tav tm="0">
                                              <p:val>
                                                <p:strVal val="1+#ppt_w/2"/>
                                              </p:val>
                                            </p:tav>
                                            <p:tav tm="100000">
                                              <p:val>
                                                <p:strVal val="#ppt_x"/>
                                              </p:val>
                                            </p:tav>
                                          </p:tavLst>
                                        </p:anim>
                                        <p:anim calcmode="lin" valueType="num">
                                          <p:cBhvr additive="base">
                                            <p:cTn id="19" dur="750" fill="hold"/>
                                            <p:tgtEl>
                                              <p:spTgt spid="17"/>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3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decel="10000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000" fill="hold"/>
                                            <p:tgtEl>
                                              <p:spTgt spid="5"/>
                                            </p:tgtEl>
                                            <p:attrNameLst>
                                              <p:attrName>ppt_x</p:attrName>
                                            </p:attrNameLst>
                                          </p:cBhvr>
                                          <p:tavLst>
                                            <p:tav tm="0">
                                              <p:val>
                                                <p:strVal val="#ppt_x"/>
                                              </p:val>
                                            </p:tav>
                                            <p:tav tm="100000">
                                              <p:val>
                                                <p:strVal val="#ppt_x"/>
                                              </p:val>
                                            </p:tav>
                                          </p:tavLst>
                                        </p:anim>
                                        <p:anim calcmode="lin" valueType="num">
                                          <p:cBhvr additive="base">
                                            <p:cTn id="28" dur="1000" fill="hold"/>
                                            <p:tgtEl>
                                              <p:spTgt spid="5"/>
                                            </p:tgtEl>
                                            <p:attrNameLst>
                                              <p:attrName>ppt_y</p:attrName>
                                            </p:attrNameLst>
                                          </p:cBhvr>
                                          <p:tavLst>
                                            <p:tav tm="0">
                                              <p:val>
                                                <p:strVal val="1+#ppt_h/2"/>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fade">
                                          <p:cBhvr>
                                            <p:cTn id="31" dur="500"/>
                                            <p:tgtEl>
                                              <p:spTgt spid="152"/>
                                            </p:tgtEl>
                                          </p:cBhvr>
                                        </p:animEffect>
                                      </p:childTnLst>
                                    </p:cTn>
                                  </p:par>
                                </p:childTnLst>
                              </p:cTn>
                            </p:par>
                            <p:par>
                              <p:cTn id="32" fill="hold">
                                <p:stCondLst>
                                  <p:cond delay="1000"/>
                                </p:stCondLst>
                                <p:childTnLst>
                                  <p:par>
                                    <p:cTn id="33" presetID="22" presetClass="entr" presetSubtype="1" fill="hold" grpId="0" nodeType="afterEffect">
                                      <p:stCondLst>
                                        <p:cond delay="0"/>
                                      </p:stCondLst>
                                      <p:childTnLst>
                                        <p:set>
                                          <p:cBhvr>
                                            <p:cTn id="34" dur="1" fill="hold">
                                              <p:stCondLst>
                                                <p:cond delay="0"/>
                                              </p:stCondLst>
                                            </p:cTn>
                                            <p:tgtEl>
                                              <p:spTgt spid="114"/>
                                            </p:tgtEl>
                                            <p:attrNameLst>
                                              <p:attrName>style.visibility</p:attrName>
                                            </p:attrNameLst>
                                          </p:cBhvr>
                                          <p:to>
                                            <p:strVal val="visible"/>
                                          </p:to>
                                        </p:set>
                                        <p:animEffect transition="in" filter="wipe(up)">
                                          <p:cBhvr>
                                            <p:cTn id="35" dur="500"/>
                                            <p:tgtEl>
                                              <p:spTgt spid="11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decel="10000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1000" fill="hold"/>
                                            <p:tgtEl>
                                              <p:spTgt spid="6"/>
                                            </p:tgtEl>
                                            <p:attrNameLst>
                                              <p:attrName>ppt_x</p:attrName>
                                            </p:attrNameLst>
                                          </p:cBhvr>
                                          <p:tavLst>
                                            <p:tav tm="0">
                                              <p:val>
                                                <p:strVal val="#ppt_x"/>
                                              </p:val>
                                            </p:tav>
                                            <p:tav tm="100000">
                                              <p:val>
                                                <p:strVal val="#ppt_x"/>
                                              </p:val>
                                            </p:tav>
                                          </p:tavLst>
                                        </p:anim>
                                        <p:anim calcmode="lin" valueType="num">
                                          <p:cBhvr additive="base">
                                            <p:cTn id="41" dur="1000" fill="hold"/>
                                            <p:tgtEl>
                                              <p:spTgt spid="6"/>
                                            </p:tgtEl>
                                            <p:attrNameLst>
                                              <p:attrName>ppt_y</p:attrName>
                                            </p:attrNameLst>
                                          </p:cBhvr>
                                          <p:tavLst>
                                            <p:tav tm="0">
                                              <p:val>
                                                <p:strVal val="1+#ppt_h/2"/>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childTnLst>
                              </p:cTn>
                            </p:par>
                            <p:par>
                              <p:cTn id="45" fill="hold">
                                <p:stCondLst>
                                  <p:cond delay="1000"/>
                                </p:stCondLst>
                                <p:childTnLst>
                                  <p:par>
                                    <p:cTn id="46" presetID="22" presetClass="entr" presetSubtype="1"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decel="10000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1000" fill="hold"/>
                                            <p:tgtEl>
                                              <p:spTgt spid="7"/>
                                            </p:tgtEl>
                                            <p:attrNameLst>
                                              <p:attrName>ppt_x</p:attrName>
                                            </p:attrNameLst>
                                          </p:cBhvr>
                                          <p:tavLst>
                                            <p:tav tm="0">
                                              <p:val>
                                                <p:strVal val="#ppt_x"/>
                                              </p:val>
                                            </p:tav>
                                            <p:tav tm="100000">
                                              <p:val>
                                                <p:strVal val="#ppt_x"/>
                                              </p:val>
                                            </p:tav>
                                          </p:tavLst>
                                        </p:anim>
                                        <p:anim calcmode="lin" valueType="num">
                                          <p:cBhvr additive="base">
                                            <p:cTn id="54" dur="1000" fill="hold"/>
                                            <p:tgtEl>
                                              <p:spTgt spid="7"/>
                                            </p:tgtEl>
                                            <p:attrNameLst>
                                              <p:attrName>ppt_y</p:attrName>
                                            </p:attrNameLst>
                                          </p:cBhvr>
                                          <p:tavLst>
                                            <p:tav tm="0">
                                              <p:val>
                                                <p:strVal val="1+#ppt_h/2"/>
                                              </p:val>
                                            </p:tav>
                                            <p:tav tm="100000">
                                              <p:val>
                                                <p:strVal val="#ppt_y"/>
                                              </p:val>
                                            </p:tav>
                                          </p:tavLst>
                                        </p:anim>
                                      </p:childTnLst>
                                    </p:cTn>
                                  </p:par>
                                </p:childTnLst>
                              </p:cTn>
                            </p:par>
                            <p:par>
                              <p:cTn id="55" fill="hold">
                                <p:stCondLst>
                                  <p:cond delay="1000"/>
                                </p:stCondLst>
                                <p:childTnLst>
                                  <p:par>
                                    <p:cTn id="56" presetID="22" presetClass="entr" presetSubtype="1" fill="hold" grpId="0" nodeType="afterEffect">
                                      <p:stCondLst>
                                        <p:cond delay="0"/>
                                      </p:stCondLst>
                                      <p:childTnLst>
                                        <p:set>
                                          <p:cBhvr>
                                            <p:cTn id="57" dur="1" fill="hold">
                                              <p:stCondLst>
                                                <p:cond delay="0"/>
                                              </p:stCondLst>
                                            </p:cTn>
                                            <p:tgtEl>
                                              <p:spTgt spid="143"/>
                                            </p:tgtEl>
                                            <p:attrNameLst>
                                              <p:attrName>style.visibility</p:attrName>
                                            </p:attrNameLst>
                                          </p:cBhvr>
                                          <p:to>
                                            <p:strVal val="visible"/>
                                          </p:to>
                                        </p:set>
                                        <p:animEffect transition="in" filter="wipe(up)">
                                          <p:cBhvr>
                                            <p:cTn id="58" dur="500"/>
                                            <p:tgtEl>
                                              <p:spTgt spid="143"/>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1000" fill="hold"/>
                                            <p:tgtEl>
                                              <p:spTgt spid="9"/>
                                            </p:tgtEl>
                                            <p:attrNameLst>
                                              <p:attrName>ppt_x</p:attrName>
                                            </p:attrNameLst>
                                          </p:cBhvr>
                                          <p:tavLst>
                                            <p:tav tm="0">
                                              <p:val>
                                                <p:strVal val="#ppt_x"/>
                                              </p:val>
                                            </p:tav>
                                            <p:tav tm="100000">
                                              <p:val>
                                                <p:strVal val="#ppt_x"/>
                                              </p:val>
                                            </p:tav>
                                          </p:tavLst>
                                        </p:anim>
                                        <p:anim calcmode="lin" valueType="num">
                                          <p:cBhvr additive="base">
                                            <p:cTn id="64" dur="1000" fill="hold"/>
                                            <p:tgtEl>
                                              <p:spTgt spid="9"/>
                                            </p:tgtEl>
                                            <p:attrNameLst>
                                              <p:attrName>ppt_y</p:attrName>
                                            </p:attrNameLst>
                                          </p:cBhvr>
                                          <p:tavLst>
                                            <p:tav tm="0">
                                              <p:val>
                                                <p:strVal val="1+#ppt_h/2"/>
                                              </p:val>
                                            </p:tav>
                                            <p:tav tm="100000">
                                              <p:val>
                                                <p:strVal val="#ppt_y"/>
                                              </p:val>
                                            </p:tav>
                                          </p:tavLst>
                                        </p:anim>
                                      </p:childTnLst>
                                    </p:cTn>
                                  </p:par>
                                </p:childTnLst>
                              </p:cTn>
                            </p:par>
                            <p:par>
                              <p:cTn id="65" fill="hold">
                                <p:stCondLst>
                                  <p:cond delay="1000"/>
                                </p:stCondLst>
                                <p:childTnLst>
                                  <p:par>
                                    <p:cTn id="66" presetID="22" presetClass="entr" presetSubtype="1" fill="hold" grpId="0" nodeType="afterEffect">
                                      <p:stCondLst>
                                        <p:cond delay="0"/>
                                      </p:stCondLst>
                                      <p:childTnLst>
                                        <p:set>
                                          <p:cBhvr>
                                            <p:cTn id="67" dur="1" fill="hold">
                                              <p:stCondLst>
                                                <p:cond delay="0"/>
                                              </p:stCondLst>
                                            </p:cTn>
                                            <p:tgtEl>
                                              <p:spTgt spid="144"/>
                                            </p:tgtEl>
                                            <p:attrNameLst>
                                              <p:attrName>style.visibility</p:attrName>
                                            </p:attrNameLst>
                                          </p:cBhvr>
                                          <p:to>
                                            <p:strVal val="visible"/>
                                          </p:to>
                                        </p:set>
                                        <p:animEffect transition="in" filter="wipe(up)">
                                          <p:cBhvr>
                                            <p:cTn id="68" dur="500"/>
                                            <p:tgtEl>
                                              <p:spTgt spid="144"/>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decel="100000"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anim calcmode="lin" valueType="num">
                                          <p:cBhvr additive="base">
                                            <p:cTn id="73" dur="1000" fill="hold"/>
                                            <p:tgtEl>
                                              <p:spTgt spid="11"/>
                                            </p:tgtEl>
                                            <p:attrNameLst>
                                              <p:attrName>ppt_x</p:attrName>
                                            </p:attrNameLst>
                                          </p:cBhvr>
                                          <p:tavLst>
                                            <p:tav tm="0">
                                              <p:val>
                                                <p:strVal val="#ppt_x"/>
                                              </p:val>
                                            </p:tav>
                                            <p:tav tm="100000">
                                              <p:val>
                                                <p:strVal val="#ppt_x"/>
                                              </p:val>
                                            </p:tav>
                                          </p:tavLst>
                                        </p:anim>
                                        <p:anim calcmode="lin" valueType="num">
                                          <p:cBhvr additive="base">
                                            <p:cTn id="74" dur="1000" fill="hold"/>
                                            <p:tgtEl>
                                              <p:spTgt spid="11"/>
                                            </p:tgtEl>
                                            <p:attrNameLst>
                                              <p:attrName>ppt_y</p:attrName>
                                            </p:attrNameLst>
                                          </p:cBhvr>
                                          <p:tavLst>
                                            <p:tav tm="0">
                                              <p:val>
                                                <p:strVal val="1+#ppt_h/2"/>
                                              </p:val>
                                            </p:tav>
                                            <p:tav tm="100000">
                                              <p:val>
                                                <p:strVal val="#ppt_y"/>
                                              </p:val>
                                            </p:tav>
                                          </p:tavLst>
                                        </p:anim>
                                      </p:childTnLst>
                                    </p:cTn>
                                  </p:par>
                                </p:childTnLst>
                              </p:cTn>
                            </p:par>
                            <p:par>
                              <p:cTn id="75" fill="hold">
                                <p:stCondLst>
                                  <p:cond delay="1000"/>
                                </p:stCondLst>
                                <p:childTnLst>
                                  <p:par>
                                    <p:cTn id="76" presetID="22" presetClass="entr" presetSubtype="1" fill="hold" grpId="0" nodeType="afterEffect">
                                      <p:stCondLst>
                                        <p:cond delay="0"/>
                                      </p:stCondLst>
                                      <p:childTnLst>
                                        <p:set>
                                          <p:cBhvr>
                                            <p:cTn id="77" dur="1" fill="hold">
                                              <p:stCondLst>
                                                <p:cond delay="0"/>
                                              </p:stCondLst>
                                            </p:cTn>
                                            <p:tgtEl>
                                              <p:spTgt spid="145"/>
                                            </p:tgtEl>
                                            <p:attrNameLst>
                                              <p:attrName>style.visibility</p:attrName>
                                            </p:attrNameLst>
                                          </p:cBhvr>
                                          <p:to>
                                            <p:strVal val="visible"/>
                                          </p:to>
                                        </p:set>
                                        <p:animEffect transition="in" filter="wipe(up)">
                                          <p:cBhvr>
                                            <p:cTn id="78" dur="500"/>
                                            <p:tgtEl>
                                              <p:spTgt spid="145"/>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decel="100000" fill="hold" nodeType="clickEffect">
                                      <p:stCondLst>
                                        <p:cond delay="0"/>
                                      </p:stCondLst>
                                      <p:childTnLst>
                                        <p:set>
                                          <p:cBhvr>
                                            <p:cTn id="82" dur="1" fill="hold">
                                              <p:stCondLst>
                                                <p:cond delay="0"/>
                                              </p:stCondLst>
                                            </p:cTn>
                                            <p:tgtEl>
                                              <p:spTgt spid="13"/>
                                            </p:tgtEl>
                                            <p:attrNameLst>
                                              <p:attrName>style.visibility</p:attrName>
                                            </p:attrNameLst>
                                          </p:cBhvr>
                                          <p:to>
                                            <p:strVal val="visible"/>
                                          </p:to>
                                        </p:set>
                                        <p:anim calcmode="lin" valueType="num">
                                          <p:cBhvr additive="base">
                                            <p:cTn id="83" dur="1000" fill="hold"/>
                                            <p:tgtEl>
                                              <p:spTgt spid="13"/>
                                            </p:tgtEl>
                                            <p:attrNameLst>
                                              <p:attrName>ppt_x</p:attrName>
                                            </p:attrNameLst>
                                          </p:cBhvr>
                                          <p:tavLst>
                                            <p:tav tm="0">
                                              <p:val>
                                                <p:strVal val="#ppt_x"/>
                                              </p:val>
                                            </p:tav>
                                            <p:tav tm="100000">
                                              <p:val>
                                                <p:strVal val="#ppt_x"/>
                                              </p:val>
                                            </p:tav>
                                          </p:tavLst>
                                        </p:anim>
                                        <p:anim calcmode="lin" valueType="num">
                                          <p:cBhvr additive="base">
                                            <p:cTn id="84" dur="1000" fill="hold"/>
                                            <p:tgtEl>
                                              <p:spTgt spid="13"/>
                                            </p:tgtEl>
                                            <p:attrNameLst>
                                              <p:attrName>ppt_y</p:attrName>
                                            </p:attrNameLst>
                                          </p:cBhvr>
                                          <p:tavLst>
                                            <p:tav tm="0">
                                              <p:val>
                                                <p:strVal val="1+#ppt_h/2"/>
                                              </p:val>
                                            </p:tav>
                                            <p:tav tm="100000">
                                              <p:val>
                                                <p:strVal val="#ppt_y"/>
                                              </p:val>
                                            </p:tav>
                                          </p:tavLst>
                                        </p:anim>
                                      </p:childTnLst>
                                    </p:cTn>
                                  </p:par>
                                </p:childTnLst>
                              </p:cTn>
                            </p:par>
                            <p:par>
                              <p:cTn id="85" fill="hold">
                                <p:stCondLst>
                                  <p:cond delay="1000"/>
                                </p:stCondLst>
                                <p:childTnLst>
                                  <p:par>
                                    <p:cTn id="86" presetID="22" presetClass="entr" presetSubtype="1"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up)">
                                          <p:cBhvr>
                                            <p:cTn id="88" dur="500"/>
                                            <p:tgtEl>
                                              <p:spTgt spid="20"/>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35"/>
                                            </p:tgtEl>
                                            <p:attrNameLst>
                                              <p:attrName>style.visibility</p:attrName>
                                            </p:attrNameLst>
                                          </p:cBhvr>
                                          <p:to>
                                            <p:strVal val="visible"/>
                                          </p:to>
                                        </p:set>
                                        <p:animEffect transition="in" filter="fade">
                                          <p:cBhvr>
                                            <p:cTn id="93" dur="500"/>
                                            <p:tgtEl>
                                              <p:spTgt spid="135"/>
                                            </p:tgtEl>
                                          </p:cBhvr>
                                        </p:animEffect>
                                      </p:childTnLst>
                                    </p:cTn>
                                  </p:par>
                                  <p:par>
                                    <p:cTn id="94" presetID="22" presetClass="entr" presetSubtype="4" fill="hold" nodeType="with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down)">
                                          <p:cBhvr>
                                            <p:cTn id="96" dur="500"/>
                                            <p:tgtEl>
                                              <p:spTgt spid="4"/>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wipe(left)">
                                          <p:cBhvr>
                                            <p:cTn id="100" dur="400"/>
                                            <p:tgtEl>
                                              <p:spTgt spid="24"/>
                                            </p:tgtEl>
                                          </p:cBhvr>
                                        </p:animEffect>
                                      </p:childTnLst>
                                    </p:cTn>
                                  </p:par>
                                </p:childTnLst>
                              </p:cTn>
                            </p:par>
                            <p:par>
                              <p:cTn id="101" fill="hold">
                                <p:stCondLst>
                                  <p:cond delay="900"/>
                                </p:stCondLst>
                                <p:childTnLst>
                                  <p:par>
                                    <p:cTn id="102" presetID="22" presetClass="entr" presetSubtype="4" fill="hold" nodeType="after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wipe(down)">
                                          <p:cBhvr>
                                            <p:cTn id="104" dur="200"/>
                                            <p:tgtEl>
                                              <p:spTgt spid="28"/>
                                            </p:tgtEl>
                                          </p:cBhvr>
                                        </p:animEffect>
                                      </p:childTnLst>
                                    </p:cTn>
                                  </p:par>
                                </p:childTnLst>
                              </p:cTn>
                            </p:par>
                            <p:par>
                              <p:cTn id="105" fill="hold">
                                <p:stCondLst>
                                  <p:cond delay="1100"/>
                                </p:stCondLst>
                                <p:childTnLst>
                                  <p:par>
                                    <p:cTn id="106" presetID="22" presetClass="entr" presetSubtype="8" fill="hold" nodeType="afterEffect">
                                      <p:stCondLst>
                                        <p:cond delay="0"/>
                                      </p:stCondLst>
                                      <p:childTnLst>
                                        <p:set>
                                          <p:cBhvr>
                                            <p:cTn id="107" dur="1" fill="hold">
                                              <p:stCondLst>
                                                <p:cond delay="0"/>
                                              </p:stCondLst>
                                            </p:cTn>
                                            <p:tgtEl>
                                              <p:spTgt spid="126"/>
                                            </p:tgtEl>
                                            <p:attrNameLst>
                                              <p:attrName>style.visibility</p:attrName>
                                            </p:attrNameLst>
                                          </p:cBhvr>
                                          <p:to>
                                            <p:strVal val="visible"/>
                                          </p:to>
                                        </p:set>
                                        <p:animEffect transition="in" filter="wipe(left)">
                                          <p:cBhvr>
                                            <p:cTn id="108" dur="400"/>
                                            <p:tgtEl>
                                              <p:spTgt spid="126"/>
                                            </p:tgtEl>
                                          </p:cBhvr>
                                        </p:animEffect>
                                      </p:childTnLst>
                                    </p:cTn>
                                  </p:par>
                                </p:childTnLst>
                              </p:cTn>
                            </p:par>
                            <p:par>
                              <p:cTn id="109" fill="hold">
                                <p:stCondLst>
                                  <p:cond delay="1500"/>
                                </p:stCondLst>
                                <p:childTnLst>
                                  <p:par>
                                    <p:cTn id="110" presetID="22" presetClass="entr" presetSubtype="4" fill="hold" nodeType="afterEffect">
                                      <p:stCondLst>
                                        <p:cond delay="0"/>
                                      </p:stCondLst>
                                      <p:childTnLst>
                                        <p:set>
                                          <p:cBhvr>
                                            <p:cTn id="111" dur="1" fill="hold">
                                              <p:stCondLst>
                                                <p:cond delay="0"/>
                                              </p:stCondLst>
                                            </p:cTn>
                                            <p:tgtEl>
                                              <p:spTgt spid="131"/>
                                            </p:tgtEl>
                                            <p:attrNameLst>
                                              <p:attrName>style.visibility</p:attrName>
                                            </p:attrNameLst>
                                          </p:cBhvr>
                                          <p:to>
                                            <p:strVal val="visible"/>
                                          </p:to>
                                        </p:set>
                                        <p:animEffect transition="in" filter="wipe(down)">
                                          <p:cBhvr>
                                            <p:cTn id="112" dur="200"/>
                                            <p:tgtEl>
                                              <p:spTgt spid="131"/>
                                            </p:tgtEl>
                                          </p:cBhvr>
                                        </p:animEffect>
                                      </p:childTnLst>
                                    </p:cTn>
                                  </p:par>
                                </p:childTnLst>
                              </p:cTn>
                            </p:par>
                            <p:par>
                              <p:cTn id="113" fill="hold">
                                <p:stCondLst>
                                  <p:cond delay="1700"/>
                                </p:stCondLst>
                                <p:childTnLst>
                                  <p:par>
                                    <p:cTn id="114" presetID="22" presetClass="entr" presetSubtype="8" fill="hold" nodeType="afterEffect">
                                      <p:stCondLst>
                                        <p:cond delay="0"/>
                                      </p:stCondLst>
                                      <p:childTnLst>
                                        <p:set>
                                          <p:cBhvr>
                                            <p:cTn id="115" dur="1" fill="hold">
                                              <p:stCondLst>
                                                <p:cond delay="0"/>
                                              </p:stCondLst>
                                            </p:cTn>
                                            <p:tgtEl>
                                              <p:spTgt spid="132"/>
                                            </p:tgtEl>
                                            <p:attrNameLst>
                                              <p:attrName>style.visibility</p:attrName>
                                            </p:attrNameLst>
                                          </p:cBhvr>
                                          <p:to>
                                            <p:strVal val="visible"/>
                                          </p:to>
                                        </p:set>
                                        <p:animEffect transition="in" filter="wipe(left)">
                                          <p:cBhvr>
                                            <p:cTn id="116" dur="400"/>
                                            <p:tgtEl>
                                              <p:spTgt spid="132"/>
                                            </p:tgtEl>
                                          </p:cBhvr>
                                        </p:animEffect>
                                      </p:childTnLst>
                                    </p:cTn>
                                  </p:par>
                                </p:childTnLst>
                              </p:cTn>
                            </p:par>
                            <p:par>
                              <p:cTn id="117" fill="hold">
                                <p:stCondLst>
                                  <p:cond delay="2100"/>
                                </p:stCondLst>
                                <p:childTnLst>
                                  <p:par>
                                    <p:cTn id="118" presetID="22" presetClass="entr" presetSubtype="1" fill="hold" nodeType="afterEffect">
                                      <p:stCondLst>
                                        <p:cond delay="0"/>
                                      </p:stCondLst>
                                      <p:childTnLst>
                                        <p:set>
                                          <p:cBhvr>
                                            <p:cTn id="119" dur="1" fill="hold">
                                              <p:stCondLst>
                                                <p:cond delay="0"/>
                                              </p:stCondLst>
                                            </p:cTn>
                                            <p:tgtEl>
                                              <p:spTgt spid="133"/>
                                            </p:tgtEl>
                                            <p:attrNameLst>
                                              <p:attrName>style.visibility</p:attrName>
                                            </p:attrNameLst>
                                          </p:cBhvr>
                                          <p:to>
                                            <p:strVal val="visible"/>
                                          </p:to>
                                        </p:set>
                                        <p:animEffect transition="in" filter="wipe(up)">
                                          <p:cBhvr>
                                            <p:cTn id="120" dur="300"/>
                                            <p:tgtEl>
                                              <p:spTgt spid="133"/>
                                            </p:tgtEl>
                                          </p:cBhvr>
                                        </p:animEffect>
                                      </p:childTnLst>
                                    </p:cTn>
                                  </p:par>
                                </p:childTnLst>
                              </p:cTn>
                            </p:par>
                            <p:par>
                              <p:cTn id="121" fill="hold">
                                <p:stCondLst>
                                  <p:cond delay="2400"/>
                                </p:stCondLst>
                                <p:childTnLst>
                                  <p:par>
                                    <p:cTn id="122" presetID="22" presetClass="entr" presetSubtype="2" fill="hold" nodeType="afterEffect">
                                      <p:stCondLst>
                                        <p:cond delay="0"/>
                                      </p:stCondLst>
                                      <p:childTnLst>
                                        <p:set>
                                          <p:cBhvr>
                                            <p:cTn id="123" dur="1" fill="hold">
                                              <p:stCondLst>
                                                <p:cond delay="0"/>
                                              </p:stCondLst>
                                            </p:cTn>
                                            <p:tgtEl>
                                              <p:spTgt spid="32"/>
                                            </p:tgtEl>
                                            <p:attrNameLst>
                                              <p:attrName>style.visibility</p:attrName>
                                            </p:attrNameLst>
                                          </p:cBhvr>
                                          <p:to>
                                            <p:strVal val="visible"/>
                                          </p:to>
                                        </p:set>
                                        <p:animEffect transition="in" filter="wipe(right)">
                                          <p:cBhvr>
                                            <p:cTn id="124" dur="300"/>
                                            <p:tgtEl>
                                              <p:spTgt spid="32"/>
                                            </p:tgtEl>
                                          </p:cBhvr>
                                        </p:animEffect>
                                      </p:childTnLst>
                                    </p:cTn>
                                  </p:par>
                                  <p:par>
                                    <p:cTn id="125" presetID="2" presetClass="entr" presetSubtype="2" decel="100000" fill="hold" nodeType="withEffect">
                                      <p:stCondLst>
                                        <p:cond delay="300"/>
                                      </p:stCondLst>
                                      <p:childTnLst>
                                        <p:set>
                                          <p:cBhvr>
                                            <p:cTn id="126" dur="1" fill="hold">
                                              <p:stCondLst>
                                                <p:cond delay="0"/>
                                              </p:stCondLst>
                                            </p:cTn>
                                            <p:tgtEl>
                                              <p:spTgt spid="21"/>
                                            </p:tgtEl>
                                            <p:attrNameLst>
                                              <p:attrName>style.visibility</p:attrName>
                                            </p:attrNameLst>
                                          </p:cBhvr>
                                          <p:to>
                                            <p:strVal val="visible"/>
                                          </p:to>
                                        </p:set>
                                        <p:anim calcmode="lin" valueType="num">
                                          <p:cBhvr additive="base">
                                            <p:cTn id="127" dur="1000" fill="hold"/>
                                            <p:tgtEl>
                                              <p:spTgt spid="21"/>
                                            </p:tgtEl>
                                            <p:attrNameLst>
                                              <p:attrName>ppt_x</p:attrName>
                                            </p:attrNameLst>
                                          </p:cBhvr>
                                          <p:tavLst>
                                            <p:tav tm="0">
                                              <p:val>
                                                <p:strVal val="1+#ppt_w/2"/>
                                              </p:val>
                                            </p:tav>
                                            <p:tav tm="100000">
                                              <p:val>
                                                <p:strVal val="#ppt_x"/>
                                              </p:val>
                                            </p:tav>
                                          </p:tavLst>
                                        </p:anim>
                                        <p:anim calcmode="lin" valueType="num">
                                          <p:cBhvr additive="base">
                                            <p:cTn id="128"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9" fill="hold" display="0">
                      <p:stCondLst>
                        <p:cond delay="indefinite"/>
                      </p:stCondLst>
                      <p:endCondLst>
                        <p:cond evt="onStopAudio" delay="0">
                          <p:tgtEl>
                            <p:sldTgt/>
                          </p:tgtEl>
                        </p:cond>
                      </p:endCondLst>
                    </p:cTn>
                    <p:tgtEl>
                      <p:spTgt spid="2"/>
                    </p:tgtEl>
                  </p:cMediaNode>
                </p:audio>
              </p:childTnLst>
            </p:cTn>
          </p:par>
        </p:tnLst>
        <p:bldLst>
          <p:bldP spid="109" grpId="0" animBg="1"/>
          <p:bldP spid="112" grpId="0" animBg="1"/>
          <p:bldP spid="3" grpId="0"/>
          <p:bldP spid="17" grpId="0"/>
          <p:bldP spid="114" grpId="0"/>
          <p:bldP spid="143" grpId="0"/>
          <p:bldP spid="144" grpId="0"/>
          <p:bldP spid="145" grpId="0"/>
          <p:bldP spid="1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1000" fill="hold"/>
                                            <p:tgtEl>
                                              <p:spTgt spid="112"/>
                                            </p:tgtEl>
                                            <p:attrNameLst>
                                              <p:attrName>ppt_x</p:attrName>
                                            </p:attrNameLst>
                                          </p:cBhvr>
                                          <p:tavLst>
                                            <p:tav tm="0">
                                              <p:val>
                                                <p:strVal val="#ppt_x"/>
                                              </p:val>
                                            </p:tav>
                                            <p:tav tm="100000">
                                              <p:val>
                                                <p:strVal val="#ppt_x"/>
                                              </p:val>
                                            </p:tav>
                                          </p:tavLst>
                                        </p:anim>
                                        <p:anim calcmode="lin" valueType="num">
                                          <p:cBhvr additive="base">
                                            <p:cTn id="8" dur="1000" fill="hold"/>
                                            <p:tgtEl>
                                              <p:spTgt spid="11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anim calcmode="lin" valueType="num">
                                          <p:cBhvr additive="base">
                                            <p:cTn id="11" dur="1000" fill="hold"/>
                                            <p:tgtEl>
                                              <p:spTgt spid="109"/>
                                            </p:tgtEl>
                                            <p:attrNameLst>
                                              <p:attrName>ppt_x</p:attrName>
                                            </p:attrNameLst>
                                          </p:cBhvr>
                                          <p:tavLst>
                                            <p:tav tm="0">
                                              <p:val>
                                                <p:strVal val="#ppt_x"/>
                                              </p:val>
                                            </p:tav>
                                            <p:tav tm="100000">
                                              <p:val>
                                                <p:strVal val="#ppt_x"/>
                                              </p:val>
                                            </p:tav>
                                          </p:tavLst>
                                        </p:anim>
                                        <p:anim calcmode="lin" valueType="num">
                                          <p:cBhvr additive="base">
                                            <p:cTn id="12" dur="1000" fill="hold"/>
                                            <p:tgtEl>
                                              <p:spTgt spid="109"/>
                                            </p:tgtEl>
                                            <p:attrNameLst>
                                              <p:attrName>ppt_y</p:attrName>
                                            </p:attrNameLst>
                                          </p:cBhvr>
                                          <p:tavLst>
                                            <p:tav tm="0">
                                              <p:val>
                                                <p:strVal val="0-#ppt_h/2"/>
                                              </p:val>
                                            </p:tav>
                                            <p:tav tm="100000">
                                              <p:val>
                                                <p:strVal val="#ppt_y"/>
                                              </p:val>
                                            </p:tav>
                                          </p:tavLst>
                                        </p:anim>
                                      </p:childTnLst>
                                    </p:cTn>
                                  </p:par>
                                  <p:par>
                                    <p:cTn id="13" presetID="1" presetClass="mediacall" presetSubtype="0" fill="hold" nodeType="withEffect">
                                      <p:stCondLst>
                                        <p:cond delay="0"/>
                                      </p:stCondLst>
                                      <p:childTnLst>
                                        <p:cmd type="call" cmd="playFrom(0.0)">
                                          <p:cBhvr>
                                            <p:cTn id="14" dur="2015" fill="hold"/>
                                            <p:tgtEl>
                                              <p:spTgt spid="2"/>
                                            </p:tgtEl>
                                          </p:cBhvr>
                                        </p:cmd>
                                      </p:childTnLst>
                                    </p:cTn>
                                  </p:par>
                                </p:childTnLst>
                              </p:cTn>
                            </p:par>
                            <p:par>
                              <p:cTn id="15" fill="hold">
                                <p:stCondLst>
                                  <p:cond delay="2015"/>
                                </p:stCondLst>
                                <p:childTnLst>
                                  <p:par>
                                    <p:cTn id="16" presetID="2" presetClass="entr" presetSubtype="2" decel="100000" fill="hold" grpId="0" nodeType="afterEffect">
                                      <p:stCondLst>
                                        <p:cond delay="30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750" fill="hold"/>
                                            <p:tgtEl>
                                              <p:spTgt spid="17"/>
                                            </p:tgtEl>
                                            <p:attrNameLst>
                                              <p:attrName>ppt_x</p:attrName>
                                            </p:attrNameLst>
                                          </p:cBhvr>
                                          <p:tavLst>
                                            <p:tav tm="0">
                                              <p:val>
                                                <p:strVal val="1+#ppt_w/2"/>
                                              </p:val>
                                            </p:tav>
                                            <p:tav tm="100000">
                                              <p:val>
                                                <p:strVal val="#ppt_x"/>
                                              </p:val>
                                            </p:tav>
                                          </p:tavLst>
                                        </p:anim>
                                        <p:anim calcmode="lin" valueType="num">
                                          <p:cBhvr additive="base">
                                            <p:cTn id="19" dur="750" fill="hold"/>
                                            <p:tgtEl>
                                              <p:spTgt spid="17"/>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3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decel="10000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000" fill="hold"/>
                                            <p:tgtEl>
                                              <p:spTgt spid="5"/>
                                            </p:tgtEl>
                                            <p:attrNameLst>
                                              <p:attrName>ppt_x</p:attrName>
                                            </p:attrNameLst>
                                          </p:cBhvr>
                                          <p:tavLst>
                                            <p:tav tm="0">
                                              <p:val>
                                                <p:strVal val="#ppt_x"/>
                                              </p:val>
                                            </p:tav>
                                            <p:tav tm="100000">
                                              <p:val>
                                                <p:strVal val="#ppt_x"/>
                                              </p:val>
                                            </p:tav>
                                          </p:tavLst>
                                        </p:anim>
                                        <p:anim calcmode="lin" valueType="num">
                                          <p:cBhvr additive="base">
                                            <p:cTn id="28" dur="1000" fill="hold"/>
                                            <p:tgtEl>
                                              <p:spTgt spid="5"/>
                                            </p:tgtEl>
                                            <p:attrNameLst>
                                              <p:attrName>ppt_y</p:attrName>
                                            </p:attrNameLst>
                                          </p:cBhvr>
                                          <p:tavLst>
                                            <p:tav tm="0">
                                              <p:val>
                                                <p:strVal val="1+#ppt_h/2"/>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fade">
                                          <p:cBhvr>
                                            <p:cTn id="31" dur="500"/>
                                            <p:tgtEl>
                                              <p:spTgt spid="152"/>
                                            </p:tgtEl>
                                          </p:cBhvr>
                                        </p:animEffect>
                                      </p:childTnLst>
                                    </p:cTn>
                                  </p:par>
                                </p:childTnLst>
                              </p:cTn>
                            </p:par>
                            <p:par>
                              <p:cTn id="32" fill="hold">
                                <p:stCondLst>
                                  <p:cond delay="1000"/>
                                </p:stCondLst>
                                <p:childTnLst>
                                  <p:par>
                                    <p:cTn id="33" presetID="22" presetClass="entr" presetSubtype="1" fill="hold" grpId="0" nodeType="afterEffect">
                                      <p:stCondLst>
                                        <p:cond delay="0"/>
                                      </p:stCondLst>
                                      <p:childTnLst>
                                        <p:set>
                                          <p:cBhvr>
                                            <p:cTn id="34" dur="1" fill="hold">
                                              <p:stCondLst>
                                                <p:cond delay="0"/>
                                              </p:stCondLst>
                                            </p:cTn>
                                            <p:tgtEl>
                                              <p:spTgt spid="114"/>
                                            </p:tgtEl>
                                            <p:attrNameLst>
                                              <p:attrName>style.visibility</p:attrName>
                                            </p:attrNameLst>
                                          </p:cBhvr>
                                          <p:to>
                                            <p:strVal val="visible"/>
                                          </p:to>
                                        </p:set>
                                        <p:animEffect transition="in" filter="wipe(up)">
                                          <p:cBhvr>
                                            <p:cTn id="35" dur="500"/>
                                            <p:tgtEl>
                                              <p:spTgt spid="11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decel="10000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1000" fill="hold"/>
                                            <p:tgtEl>
                                              <p:spTgt spid="6"/>
                                            </p:tgtEl>
                                            <p:attrNameLst>
                                              <p:attrName>ppt_x</p:attrName>
                                            </p:attrNameLst>
                                          </p:cBhvr>
                                          <p:tavLst>
                                            <p:tav tm="0">
                                              <p:val>
                                                <p:strVal val="#ppt_x"/>
                                              </p:val>
                                            </p:tav>
                                            <p:tav tm="100000">
                                              <p:val>
                                                <p:strVal val="#ppt_x"/>
                                              </p:val>
                                            </p:tav>
                                          </p:tavLst>
                                        </p:anim>
                                        <p:anim calcmode="lin" valueType="num">
                                          <p:cBhvr additive="base">
                                            <p:cTn id="41" dur="1000" fill="hold"/>
                                            <p:tgtEl>
                                              <p:spTgt spid="6"/>
                                            </p:tgtEl>
                                            <p:attrNameLst>
                                              <p:attrName>ppt_y</p:attrName>
                                            </p:attrNameLst>
                                          </p:cBhvr>
                                          <p:tavLst>
                                            <p:tav tm="0">
                                              <p:val>
                                                <p:strVal val="1+#ppt_h/2"/>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childTnLst>
                              </p:cTn>
                            </p:par>
                            <p:par>
                              <p:cTn id="45" fill="hold">
                                <p:stCondLst>
                                  <p:cond delay="1000"/>
                                </p:stCondLst>
                                <p:childTnLst>
                                  <p:par>
                                    <p:cTn id="46" presetID="22" presetClass="entr" presetSubtype="1"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decel="10000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1000" fill="hold"/>
                                            <p:tgtEl>
                                              <p:spTgt spid="7"/>
                                            </p:tgtEl>
                                            <p:attrNameLst>
                                              <p:attrName>ppt_x</p:attrName>
                                            </p:attrNameLst>
                                          </p:cBhvr>
                                          <p:tavLst>
                                            <p:tav tm="0">
                                              <p:val>
                                                <p:strVal val="#ppt_x"/>
                                              </p:val>
                                            </p:tav>
                                            <p:tav tm="100000">
                                              <p:val>
                                                <p:strVal val="#ppt_x"/>
                                              </p:val>
                                            </p:tav>
                                          </p:tavLst>
                                        </p:anim>
                                        <p:anim calcmode="lin" valueType="num">
                                          <p:cBhvr additive="base">
                                            <p:cTn id="54" dur="1000" fill="hold"/>
                                            <p:tgtEl>
                                              <p:spTgt spid="7"/>
                                            </p:tgtEl>
                                            <p:attrNameLst>
                                              <p:attrName>ppt_y</p:attrName>
                                            </p:attrNameLst>
                                          </p:cBhvr>
                                          <p:tavLst>
                                            <p:tav tm="0">
                                              <p:val>
                                                <p:strVal val="1+#ppt_h/2"/>
                                              </p:val>
                                            </p:tav>
                                            <p:tav tm="100000">
                                              <p:val>
                                                <p:strVal val="#ppt_y"/>
                                              </p:val>
                                            </p:tav>
                                          </p:tavLst>
                                        </p:anim>
                                      </p:childTnLst>
                                    </p:cTn>
                                  </p:par>
                                </p:childTnLst>
                              </p:cTn>
                            </p:par>
                            <p:par>
                              <p:cTn id="55" fill="hold">
                                <p:stCondLst>
                                  <p:cond delay="1000"/>
                                </p:stCondLst>
                                <p:childTnLst>
                                  <p:par>
                                    <p:cTn id="56" presetID="22" presetClass="entr" presetSubtype="1" fill="hold" grpId="0" nodeType="afterEffect">
                                      <p:stCondLst>
                                        <p:cond delay="0"/>
                                      </p:stCondLst>
                                      <p:childTnLst>
                                        <p:set>
                                          <p:cBhvr>
                                            <p:cTn id="57" dur="1" fill="hold">
                                              <p:stCondLst>
                                                <p:cond delay="0"/>
                                              </p:stCondLst>
                                            </p:cTn>
                                            <p:tgtEl>
                                              <p:spTgt spid="143"/>
                                            </p:tgtEl>
                                            <p:attrNameLst>
                                              <p:attrName>style.visibility</p:attrName>
                                            </p:attrNameLst>
                                          </p:cBhvr>
                                          <p:to>
                                            <p:strVal val="visible"/>
                                          </p:to>
                                        </p:set>
                                        <p:animEffect transition="in" filter="wipe(up)">
                                          <p:cBhvr>
                                            <p:cTn id="58" dur="500"/>
                                            <p:tgtEl>
                                              <p:spTgt spid="143"/>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1000" fill="hold"/>
                                            <p:tgtEl>
                                              <p:spTgt spid="9"/>
                                            </p:tgtEl>
                                            <p:attrNameLst>
                                              <p:attrName>ppt_x</p:attrName>
                                            </p:attrNameLst>
                                          </p:cBhvr>
                                          <p:tavLst>
                                            <p:tav tm="0">
                                              <p:val>
                                                <p:strVal val="#ppt_x"/>
                                              </p:val>
                                            </p:tav>
                                            <p:tav tm="100000">
                                              <p:val>
                                                <p:strVal val="#ppt_x"/>
                                              </p:val>
                                            </p:tav>
                                          </p:tavLst>
                                        </p:anim>
                                        <p:anim calcmode="lin" valueType="num">
                                          <p:cBhvr additive="base">
                                            <p:cTn id="64" dur="1000" fill="hold"/>
                                            <p:tgtEl>
                                              <p:spTgt spid="9"/>
                                            </p:tgtEl>
                                            <p:attrNameLst>
                                              <p:attrName>ppt_y</p:attrName>
                                            </p:attrNameLst>
                                          </p:cBhvr>
                                          <p:tavLst>
                                            <p:tav tm="0">
                                              <p:val>
                                                <p:strVal val="1+#ppt_h/2"/>
                                              </p:val>
                                            </p:tav>
                                            <p:tav tm="100000">
                                              <p:val>
                                                <p:strVal val="#ppt_y"/>
                                              </p:val>
                                            </p:tav>
                                          </p:tavLst>
                                        </p:anim>
                                      </p:childTnLst>
                                    </p:cTn>
                                  </p:par>
                                </p:childTnLst>
                              </p:cTn>
                            </p:par>
                            <p:par>
                              <p:cTn id="65" fill="hold">
                                <p:stCondLst>
                                  <p:cond delay="1000"/>
                                </p:stCondLst>
                                <p:childTnLst>
                                  <p:par>
                                    <p:cTn id="66" presetID="22" presetClass="entr" presetSubtype="1" fill="hold" grpId="0" nodeType="afterEffect">
                                      <p:stCondLst>
                                        <p:cond delay="0"/>
                                      </p:stCondLst>
                                      <p:childTnLst>
                                        <p:set>
                                          <p:cBhvr>
                                            <p:cTn id="67" dur="1" fill="hold">
                                              <p:stCondLst>
                                                <p:cond delay="0"/>
                                              </p:stCondLst>
                                            </p:cTn>
                                            <p:tgtEl>
                                              <p:spTgt spid="144"/>
                                            </p:tgtEl>
                                            <p:attrNameLst>
                                              <p:attrName>style.visibility</p:attrName>
                                            </p:attrNameLst>
                                          </p:cBhvr>
                                          <p:to>
                                            <p:strVal val="visible"/>
                                          </p:to>
                                        </p:set>
                                        <p:animEffect transition="in" filter="wipe(up)">
                                          <p:cBhvr>
                                            <p:cTn id="68" dur="500"/>
                                            <p:tgtEl>
                                              <p:spTgt spid="144"/>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decel="100000"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anim calcmode="lin" valueType="num">
                                          <p:cBhvr additive="base">
                                            <p:cTn id="73" dur="1000" fill="hold"/>
                                            <p:tgtEl>
                                              <p:spTgt spid="11"/>
                                            </p:tgtEl>
                                            <p:attrNameLst>
                                              <p:attrName>ppt_x</p:attrName>
                                            </p:attrNameLst>
                                          </p:cBhvr>
                                          <p:tavLst>
                                            <p:tav tm="0">
                                              <p:val>
                                                <p:strVal val="#ppt_x"/>
                                              </p:val>
                                            </p:tav>
                                            <p:tav tm="100000">
                                              <p:val>
                                                <p:strVal val="#ppt_x"/>
                                              </p:val>
                                            </p:tav>
                                          </p:tavLst>
                                        </p:anim>
                                        <p:anim calcmode="lin" valueType="num">
                                          <p:cBhvr additive="base">
                                            <p:cTn id="74" dur="1000" fill="hold"/>
                                            <p:tgtEl>
                                              <p:spTgt spid="11"/>
                                            </p:tgtEl>
                                            <p:attrNameLst>
                                              <p:attrName>ppt_y</p:attrName>
                                            </p:attrNameLst>
                                          </p:cBhvr>
                                          <p:tavLst>
                                            <p:tav tm="0">
                                              <p:val>
                                                <p:strVal val="1+#ppt_h/2"/>
                                              </p:val>
                                            </p:tav>
                                            <p:tav tm="100000">
                                              <p:val>
                                                <p:strVal val="#ppt_y"/>
                                              </p:val>
                                            </p:tav>
                                          </p:tavLst>
                                        </p:anim>
                                      </p:childTnLst>
                                    </p:cTn>
                                  </p:par>
                                </p:childTnLst>
                              </p:cTn>
                            </p:par>
                            <p:par>
                              <p:cTn id="75" fill="hold">
                                <p:stCondLst>
                                  <p:cond delay="1000"/>
                                </p:stCondLst>
                                <p:childTnLst>
                                  <p:par>
                                    <p:cTn id="76" presetID="22" presetClass="entr" presetSubtype="1" fill="hold" grpId="0" nodeType="afterEffect">
                                      <p:stCondLst>
                                        <p:cond delay="0"/>
                                      </p:stCondLst>
                                      <p:childTnLst>
                                        <p:set>
                                          <p:cBhvr>
                                            <p:cTn id="77" dur="1" fill="hold">
                                              <p:stCondLst>
                                                <p:cond delay="0"/>
                                              </p:stCondLst>
                                            </p:cTn>
                                            <p:tgtEl>
                                              <p:spTgt spid="145"/>
                                            </p:tgtEl>
                                            <p:attrNameLst>
                                              <p:attrName>style.visibility</p:attrName>
                                            </p:attrNameLst>
                                          </p:cBhvr>
                                          <p:to>
                                            <p:strVal val="visible"/>
                                          </p:to>
                                        </p:set>
                                        <p:animEffect transition="in" filter="wipe(up)">
                                          <p:cBhvr>
                                            <p:cTn id="78" dur="500"/>
                                            <p:tgtEl>
                                              <p:spTgt spid="145"/>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decel="100000" fill="hold" nodeType="clickEffect">
                                      <p:stCondLst>
                                        <p:cond delay="0"/>
                                      </p:stCondLst>
                                      <p:childTnLst>
                                        <p:set>
                                          <p:cBhvr>
                                            <p:cTn id="82" dur="1" fill="hold">
                                              <p:stCondLst>
                                                <p:cond delay="0"/>
                                              </p:stCondLst>
                                            </p:cTn>
                                            <p:tgtEl>
                                              <p:spTgt spid="13"/>
                                            </p:tgtEl>
                                            <p:attrNameLst>
                                              <p:attrName>style.visibility</p:attrName>
                                            </p:attrNameLst>
                                          </p:cBhvr>
                                          <p:to>
                                            <p:strVal val="visible"/>
                                          </p:to>
                                        </p:set>
                                        <p:anim calcmode="lin" valueType="num">
                                          <p:cBhvr additive="base">
                                            <p:cTn id="83" dur="1000" fill="hold"/>
                                            <p:tgtEl>
                                              <p:spTgt spid="13"/>
                                            </p:tgtEl>
                                            <p:attrNameLst>
                                              <p:attrName>ppt_x</p:attrName>
                                            </p:attrNameLst>
                                          </p:cBhvr>
                                          <p:tavLst>
                                            <p:tav tm="0">
                                              <p:val>
                                                <p:strVal val="#ppt_x"/>
                                              </p:val>
                                            </p:tav>
                                            <p:tav tm="100000">
                                              <p:val>
                                                <p:strVal val="#ppt_x"/>
                                              </p:val>
                                            </p:tav>
                                          </p:tavLst>
                                        </p:anim>
                                        <p:anim calcmode="lin" valueType="num">
                                          <p:cBhvr additive="base">
                                            <p:cTn id="84" dur="1000" fill="hold"/>
                                            <p:tgtEl>
                                              <p:spTgt spid="13"/>
                                            </p:tgtEl>
                                            <p:attrNameLst>
                                              <p:attrName>ppt_y</p:attrName>
                                            </p:attrNameLst>
                                          </p:cBhvr>
                                          <p:tavLst>
                                            <p:tav tm="0">
                                              <p:val>
                                                <p:strVal val="1+#ppt_h/2"/>
                                              </p:val>
                                            </p:tav>
                                            <p:tav tm="100000">
                                              <p:val>
                                                <p:strVal val="#ppt_y"/>
                                              </p:val>
                                            </p:tav>
                                          </p:tavLst>
                                        </p:anim>
                                      </p:childTnLst>
                                    </p:cTn>
                                  </p:par>
                                </p:childTnLst>
                              </p:cTn>
                            </p:par>
                            <p:par>
                              <p:cTn id="85" fill="hold">
                                <p:stCondLst>
                                  <p:cond delay="1000"/>
                                </p:stCondLst>
                                <p:childTnLst>
                                  <p:par>
                                    <p:cTn id="86" presetID="22" presetClass="entr" presetSubtype="1"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up)">
                                          <p:cBhvr>
                                            <p:cTn id="88" dur="500"/>
                                            <p:tgtEl>
                                              <p:spTgt spid="20"/>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35"/>
                                            </p:tgtEl>
                                            <p:attrNameLst>
                                              <p:attrName>style.visibility</p:attrName>
                                            </p:attrNameLst>
                                          </p:cBhvr>
                                          <p:to>
                                            <p:strVal val="visible"/>
                                          </p:to>
                                        </p:set>
                                        <p:animEffect transition="in" filter="fade">
                                          <p:cBhvr>
                                            <p:cTn id="93" dur="500"/>
                                            <p:tgtEl>
                                              <p:spTgt spid="135"/>
                                            </p:tgtEl>
                                          </p:cBhvr>
                                        </p:animEffect>
                                      </p:childTnLst>
                                    </p:cTn>
                                  </p:par>
                                  <p:par>
                                    <p:cTn id="94" presetID="22" presetClass="entr" presetSubtype="4" fill="hold" nodeType="with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down)">
                                          <p:cBhvr>
                                            <p:cTn id="96" dur="500"/>
                                            <p:tgtEl>
                                              <p:spTgt spid="4"/>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wipe(left)">
                                          <p:cBhvr>
                                            <p:cTn id="100" dur="400"/>
                                            <p:tgtEl>
                                              <p:spTgt spid="24"/>
                                            </p:tgtEl>
                                          </p:cBhvr>
                                        </p:animEffect>
                                      </p:childTnLst>
                                    </p:cTn>
                                  </p:par>
                                </p:childTnLst>
                              </p:cTn>
                            </p:par>
                            <p:par>
                              <p:cTn id="101" fill="hold">
                                <p:stCondLst>
                                  <p:cond delay="900"/>
                                </p:stCondLst>
                                <p:childTnLst>
                                  <p:par>
                                    <p:cTn id="102" presetID="22" presetClass="entr" presetSubtype="4" fill="hold" nodeType="after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wipe(down)">
                                          <p:cBhvr>
                                            <p:cTn id="104" dur="200"/>
                                            <p:tgtEl>
                                              <p:spTgt spid="28"/>
                                            </p:tgtEl>
                                          </p:cBhvr>
                                        </p:animEffect>
                                      </p:childTnLst>
                                    </p:cTn>
                                  </p:par>
                                </p:childTnLst>
                              </p:cTn>
                            </p:par>
                            <p:par>
                              <p:cTn id="105" fill="hold">
                                <p:stCondLst>
                                  <p:cond delay="1100"/>
                                </p:stCondLst>
                                <p:childTnLst>
                                  <p:par>
                                    <p:cTn id="106" presetID="22" presetClass="entr" presetSubtype="8" fill="hold" nodeType="afterEffect">
                                      <p:stCondLst>
                                        <p:cond delay="0"/>
                                      </p:stCondLst>
                                      <p:childTnLst>
                                        <p:set>
                                          <p:cBhvr>
                                            <p:cTn id="107" dur="1" fill="hold">
                                              <p:stCondLst>
                                                <p:cond delay="0"/>
                                              </p:stCondLst>
                                            </p:cTn>
                                            <p:tgtEl>
                                              <p:spTgt spid="126"/>
                                            </p:tgtEl>
                                            <p:attrNameLst>
                                              <p:attrName>style.visibility</p:attrName>
                                            </p:attrNameLst>
                                          </p:cBhvr>
                                          <p:to>
                                            <p:strVal val="visible"/>
                                          </p:to>
                                        </p:set>
                                        <p:animEffect transition="in" filter="wipe(left)">
                                          <p:cBhvr>
                                            <p:cTn id="108" dur="400"/>
                                            <p:tgtEl>
                                              <p:spTgt spid="126"/>
                                            </p:tgtEl>
                                          </p:cBhvr>
                                        </p:animEffect>
                                      </p:childTnLst>
                                    </p:cTn>
                                  </p:par>
                                </p:childTnLst>
                              </p:cTn>
                            </p:par>
                            <p:par>
                              <p:cTn id="109" fill="hold">
                                <p:stCondLst>
                                  <p:cond delay="1500"/>
                                </p:stCondLst>
                                <p:childTnLst>
                                  <p:par>
                                    <p:cTn id="110" presetID="22" presetClass="entr" presetSubtype="4" fill="hold" nodeType="afterEffect">
                                      <p:stCondLst>
                                        <p:cond delay="0"/>
                                      </p:stCondLst>
                                      <p:childTnLst>
                                        <p:set>
                                          <p:cBhvr>
                                            <p:cTn id="111" dur="1" fill="hold">
                                              <p:stCondLst>
                                                <p:cond delay="0"/>
                                              </p:stCondLst>
                                            </p:cTn>
                                            <p:tgtEl>
                                              <p:spTgt spid="131"/>
                                            </p:tgtEl>
                                            <p:attrNameLst>
                                              <p:attrName>style.visibility</p:attrName>
                                            </p:attrNameLst>
                                          </p:cBhvr>
                                          <p:to>
                                            <p:strVal val="visible"/>
                                          </p:to>
                                        </p:set>
                                        <p:animEffect transition="in" filter="wipe(down)">
                                          <p:cBhvr>
                                            <p:cTn id="112" dur="200"/>
                                            <p:tgtEl>
                                              <p:spTgt spid="131"/>
                                            </p:tgtEl>
                                          </p:cBhvr>
                                        </p:animEffect>
                                      </p:childTnLst>
                                    </p:cTn>
                                  </p:par>
                                </p:childTnLst>
                              </p:cTn>
                            </p:par>
                            <p:par>
                              <p:cTn id="113" fill="hold">
                                <p:stCondLst>
                                  <p:cond delay="1700"/>
                                </p:stCondLst>
                                <p:childTnLst>
                                  <p:par>
                                    <p:cTn id="114" presetID="22" presetClass="entr" presetSubtype="8" fill="hold" nodeType="afterEffect">
                                      <p:stCondLst>
                                        <p:cond delay="0"/>
                                      </p:stCondLst>
                                      <p:childTnLst>
                                        <p:set>
                                          <p:cBhvr>
                                            <p:cTn id="115" dur="1" fill="hold">
                                              <p:stCondLst>
                                                <p:cond delay="0"/>
                                              </p:stCondLst>
                                            </p:cTn>
                                            <p:tgtEl>
                                              <p:spTgt spid="132"/>
                                            </p:tgtEl>
                                            <p:attrNameLst>
                                              <p:attrName>style.visibility</p:attrName>
                                            </p:attrNameLst>
                                          </p:cBhvr>
                                          <p:to>
                                            <p:strVal val="visible"/>
                                          </p:to>
                                        </p:set>
                                        <p:animEffect transition="in" filter="wipe(left)">
                                          <p:cBhvr>
                                            <p:cTn id="116" dur="400"/>
                                            <p:tgtEl>
                                              <p:spTgt spid="132"/>
                                            </p:tgtEl>
                                          </p:cBhvr>
                                        </p:animEffect>
                                      </p:childTnLst>
                                    </p:cTn>
                                  </p:par>
                                </p:childTnLst>
                              </p:cTn>
                            </p:par>
                            <p:par>
                              <p:cTn id="117" fill="hold">
                                <p:stCondLst>
                                  <p:cond delay="2100"/>
                                </p:stCondLst>
                                <p:childTnLst>
                                  <p:par>
                                    <p:cTn id="118" presetID="22" presetClass="entr" presetSubtype="1" fill="hold" nodeType="afterEffect">
                                      <p:stCondLst>
                                        <p:cond delay="0"/>
                                      </p:stCondLst>
                                      <p:childTnLst>
                                        <p:set>
                                          <p:cBhvr>
                                            <p:cTn id="119" dur="1" fill="hold">
                                              <p:stCondLst>
                                                <p:cond delay="0"/>
                                              </p:stCondLst>
                                            </p:cTn>
                                            <p:tgtEl>
                                              <p:spTgt spid="133"/>
                                            </p:tgtEl>
                                            <p:attrNameLst>
                                              <p:attrName>style.visibility</p:attrName>
                                            </p:attrNameLst>
                                          </p:cBhvr>
                                          <p:to>
                                            <p:strVal val="visible"/>
                                          </p:to>
                                        </p:set>
                                        <p:animEffect transition="in" filter="wipe(up)">
                                          <p:cBhvr>
                                            <p:cTn id="120" dur="300"/>
                                            <p:tgtEl>
                                              <p:spTgt spid="133"/>
                                            </p:tgtEl>
                                          </p:cBhvr>
                                        </p:animEffect>
                                      </p:childTnLst>
                                    </p:cTn>
                                  </p:par>
                                </p:childTnLst>
                              </p:cTn>
                            </p:par>
                            <p:par>
                              <p:cTn id="121" fill="hold">
                                <p:stCondLst>
                                  <p:cond delay="2400"/>
                                </p:stCondLst>
                                <p:childTnLst>
                                  <p:par>
                                    <p:cTn id="122" presetID="22" presetClass="entr" presetSubtype="2" fill="hold" nodeType="afterEffect">
                                      <p:stCondLst>
                                        <p:cond delay="0"/>
                                      </p:stCondLst>
                                      <p:childTnLst>
                                        <p:set>
                                          <p:cBhvr>
                                            <p:cTn id="123" dur="1" fill="hold">
                                              <p:stCondLst>
                                                <p:cond delay="0"/>
                                              </p:stCondLst>
                                            </p:cTn>
                                            <p:tgtEl>
                                              <p:spTgt spid="32"/>
                                            </p:tgtEl>
                                            <p:attrNameLst>
                                              <p:attrName>style.visibility</p:attrName>
                                            </p:attrNameLst>
                                          </p:cBhvr>
                                          <p:to>
                                            <p:strVal val="visible"/>
                                          </p:to>
                                        </p:set>
                                        <p:animEffect transition="in" filter="wipe(right)">
                                          <p:cBhvr>
                                            <p:cTn id="124" dur="300"/>
                                            <p:tgtEl>
                                              <p:spTgt spid="32"/>
                                            </p:tgtEl>
                                          </p:cBhvr>
                                        </p:animEffect>
                                      </p:childTnLst>
                                    </p:cTn>
                                  </p:par>
                                  <p:par>
                                    <p:cTn id="125" presetID="2" presetClass="entr" presetSubtype="2" decel="100000" fill="hold" nodeType="withEffect">
                                      <p:stCondLst>
                                        <p:cond delay="300"/>
                                      </p:stCondLst>
                                      <p:childTnLst>
                                        <p:set>
                                          <p:cBhvr>
                                            <p:cTn id="126" dur="1" fill="hold">
                                              <p:stCondLst>
                                                <p:cond delay="0"/>
                                              </p:stCondLst>
                                            </p:cTn>
                                            <p:tgtEl>
                                              <p:spTgt spid="21"/>
                                            </p:tgtEl>
                                            <p:attrNameLst>
                                              <p:attrName>style.visibility</p:attrName>
                                            </p:attrNameLst>
                                          </p:cBhvr>
                                          <p:to>
                                            <p:strVal val="visible"/>
                                          </p:to>
                                        </p:set>
                                        <p:anim calcmode="lin" valueType="num">
                                          <p:cBhvr additive="base">
                                            <p:cTn id="127" dur="1000" fill="hold"/>
                                            <p:tgtEl>
                                              <p:spTgt spid="21"/>
                                            </p:tgtEl>
                                            <p:attrNameLst>
                                              <p:attrName>ppt_x</p:attrName>
                                            </p:attrNameLst>
                                          </p:cBhvr>
                                          <p:tavLst>
                                            <p:tav tm="0">
                                              <p:val>
                                                <p:strVal val="1+#ppt_w/2"/>
                                              </p:val>
                                            </p:tav>
                                            <p:tav tm="100000">
                                              <p:val>
                                                <p:strVal val="#ppt_x"/>
                                              </p:val>
                                            </p:tav>
                                          </p:tavLst>
                                        </p:anim>
                                        <p:anim calcmode="lin" valueType="num">
                                          <p:cBhvr additive="base">
                                            <p:cTn id="128"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9" fill="hold" display="0">
                      <p:stCondLst>
                        <p:cond delay="indefinite"/>
                      </p:stCondLst>
                      <p:endCondLst>
                        <p:cond evt="onStopAudio" delay="0">
                          <p:tgtEl>
                            <p:sldTgt/>
                          </p:tgtEl>
                        </p:cond>
                      </p:endCondLst>
                    </p:cTn>
                    <p:tgtEl>
                      <p:spTgt spid="2"/>
                    </p:tgtEl>
                  </p:cMediaNode>
                </p:audio>
              </p:childTnLst>
            </p:cTn>
          </p:par>
        </p:tnLst>
        <p:bldLst>
          <p:bldP spid="109" grpId="0" animBg="1"/>
          <p:bldP spid="112" grpId="0" animBg="1"/>
          <p:bldP spid="3" grpId="0"/>
          <p:bldP spid="17" grpId="0"/>
          <p:bldP spid="114" grpId="0"/>
          <p:bldP spid="143" grpId="0"/>
          <p:bldP spid="144" grpId="0"/>
          <p:bldP spid="145" grpId="0"/>
          <p:bldP spid="135" grpId="0"/>
        </p:bldLst>
      </p:timing>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473599" y="145045"/>
            <a:ext cx="2686551" cy="1239237"/>
          </a:xfrm>
          <a:prstGeom prst="rect">
            <a:avLst/>
          </a:prstGeom>
        </p:spPr>
      </p:pic>
      <p:sp>
        <p:nvSpPr>
          <p:cNvPr id="2" name="Title 1"/>
          <p:cNvSpPr>
            <a:spLocks noGrp="1"/>
          </p:cNvSpPr>
          <p:nvPr>
            <p:ph type="title"/>
          </p:nvPr>
        </p:nvSpPr>
        <p:spPr/>
        <p:txBody>
          <a:bodyPr/>
          <a:lstStyle/>
          <a:p>
            <a:r>
              <a:rPr lang="en-US" sz="2400" dirty="0"/>
              <a:t>Partner revenue…</a:t>
            </a:r>
            <a:br>
              <a:rPr lang="en-US" sz="2400" dirty="0"/>
            </a:br>
            <a:r>
              <a:rPr lang="en-US" sz="3598" dirty="0"/>
              <a:t>POC, Pilot, SCCM Prep and Deployment Projects</a:t>
            </a:r>
          </a:p>
        </p:txBody>
      </p:sp>
      <p:grpSp>
        <p:nvGrpSpPr>
          <p:cNvPr id="3" name="Group 2"/>
          <p:cNvGrpSpPr/>
          <p:nvPr/>
        </p:nvGrpSpPr>
        <p:grpSpPr>
          <a:xfrm>
            <a:off x="464621" y="1567908"/>
            <a:ext cx="2760705" cy="939357"/>
            <a:chOff x="462988" y="1567361"/>
            <a:chExt cx="2761488" cy="939623"/>
          </a:xfrm>
        </p:grpSpPr>
        <p:grpSp>
          <p:nvGrpSpPr>
            <p:cNvPr id="25" name="Group 24"/>
            <p:cNvGrpSpPr/>
            <p:nvPr/>
          </p:nvGrpSpPr>
          <p:grpSpPr>
            <a:xfrm>
              <a:off x="462988" y="2300283"/>
              <a:ext cx="2761488" cy="206701"/>
              <a:chOff x="462988" y="2269356"/>
              <a:chExt cx="2761488" cy="270970"/>
            </a:xfrm>
          </p:grpSpPr>
          <p:sp>
            <p:nvSpPr>
              <p:cNvPr id="26" name="Freeform 30"/>
              <p:cNvSpPr/>
              <p:nvPr/>
            </p:nvSpPr>
            <p:spPr bwMode="auto">
              <a:xfrm rot="10800000">
                <a:off x="1526137" y="2269356"/>
                <a:ext cx="500403" cy="270970"/>
              </a:xfrm>
              <a:custGeom>
                <a:avLst/>
                <a:gdLst>
                  <a:gd name="connsiteX0" fmla="*/ 339548 w 679095"/>
                  <a:gd name="connsiteY0" fmla="*/ 0 h 585427"/>
                  <a:gd name="connsiteX1" fmla="*/ 679095 w 679095"/>
                  <a:gd name="connsiteY1" fmla="*/ 585427 h 585427"/>
                  <a:gd name="connsiteX2" fmla="*/ 579135 w 679095"/>
                  <a:gd name="connsiteY2" fmla="*/ 585427 h 585427"/>
                  <a:gd name="connsiteX3" fmla="*/ 339548 w 679095"/>
                  <a:gd name="connsiteY3" fmla="*/ 172345 h 585427"/>
                  <a:gd name="connsiteX4" fmla="*/ 99960 w 679095"/>
                  <a:gd name="connsiteY4" fmla="*/ 585427 h 585427"/>
                  <a:gd name="connsiteX5" fmla="*/ 0 w 679095"/>
                  <a:gd name="connsiteY5" fmla="*/ 585427 h 585427"/>
                  <a:gd name="connsiteX6" fmla="*/ 339548 w 679095"/>
                  <a:gd name="connsiteY6" fmla="*/ 0 h 58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095" h="585427">
                    <a:moveTo>
                      <a:pt x="339548" y="0"/>
                    </a:moveTo>
                    <a:lnTo>
                      <a:pt x="679095" y="585427"/>
                    </a:lnTo>
                    <a:lnTo>
                      <a:pt x="579135" y="585427"/>
                    </a:lnTo>
                    <a:lnTo>
                      <a:pt x="339548" y="172345"/>
                    </a:lnTo>
                    <a:lnTo>
                      <a:pt x="99960" y="585427"/>
                    </a:lnTo>
                    <a:lnTo>
                      <a:pt x="0" y="585427"/>
                    </a:lnTo>
                    <a:lnTo>
                      <a:pt x="339548"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Connector 26"/>
              <p:cNvCxnSpPr/>
              <p:nvPr/>
            </p:nvCxnSpPr>
            <p:spPr>
              <a:xfrm>
                <a:off x="1979419" y="2288407"/>
                <a:ext cx="1245057" cy="0"/>
              </a:xfrm>
              <a:prstGeom prst="line">
                <a:avLst/>
              </a:prstGeom>
              <a:ln w="38100" cap="sq">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462988" y="2288407"/>
                <a:ext cx="1133842" cy="0"/>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462988" y="1567361"/>
              <a:ext cx="2761488" cy="554155"/>
            </a:xfrm>
            <a:prstGeom prst="rect">
              <a:avLst/>
            </a:prstGeom>
            <a:noFill/>
          </p:spPr>
          <p:txBody>
            <a:bodyPr wrap="square" lIns="0" tIns="0" rIns="0" bIns="0" rtlCol="0">
              <a:spAutoFit/>
            </a:bodyPr>
            <a:lstStyle/>
            <a:p>
              <a:pPr algn="ctr" defTabSz="914049">
                <a:spcAft>
                  <a:spcPts val="600"/>
                </a:spcAft>
              </a:pPr>
              <a:r>
                <a:rPr lang="en-US" b="1" kern="0" dirty="0">
                  <a:solidFill>
                    <a:schemeClr val="accent2"/>
                  </a:solidFill>
                  <a:ea typeface="Segoe UI" pitchFamily="34" charset="0"/>
                </a:rPr>
                <a:t>Windows 10 momentum/</a:t>
              </a:r>
              <a:br>
                <a:rPr lang="en-US" b="1" kern="0" dirty="0">
                  <a:solidFill>
                    <a:schemeClr val="accent2"/>
                  </a:solidFill>
                  <a:ea typeface="Segoe UI" pitchFamily="34" charset="0"/>
                </a:rPr>
              </a:br>
              <a:r>
                <a:rPr lang="en-US" b="1" kern="0" dirty="0">
                  <a:solidFill>
                    <a:schemeClr val="accent2"/>
                  </a:solidFill>
                  <a:ea typeface="Segoe UI" pitchFamily="34" charset="0"/>
                </a:rPr>
                <a:t>customer interest</a:t>
              </a:r>
            </a:p>
          </p:txBody>
        </p:sp>
      </p:grpSp>
      <p:pic>
        <p:nvPicPr>
          <p:cNvPr id="30" name="Picture 29"/>
          <p:cNvPicPr>
            <a:picLocks noChangeAspect="1"/>
          </p:cNvPicPr>
          <p:nvPr/>
        </p:nvPicPr>
        <p:blipFill rotWithShape="1">
          <a:blip r:embed="rId3"/>
          <a:srcRect t="30438" r="83332"/>
          <a:stretch/>
        </p:blipFill>
        <p:spPr>
          <a:xfrm>
            <a:off x="463903" y="2586313"/>
            <a:ext cx="2760705" cy="3942202"/>
          </a:xfrm>
          <a:prstGeom prst="rect">
            <a:avLst/>
          </a:prstGeom>
        </p:spPr>
      </p:pic>
      <p:sp>
        <p:nvSpPr>
          <p:cNvPr id="33" name="TextBox 32"/>
          <p:cNvSpPr txBox="1"/>
          <p:nvPr/>
        </p:nvSpPr>
        <p:spPr>
          <a:xfrm>
            <a:off x="484410" y="4574789"/>
            <a:ext cx="2661357" cy="549398"/>
          </a:xfrm>
          <a:prstGeom prst="rect">
            <a:avLst/>
          </a:prstGeom>
          <a:noFill/>
          <a:ln w="19050">
            <a:noFill/>
          </a:ln>
        </p:spPr>
        <p:txBody>
          <a:bodyPr wrap="none" lIns="182828" tIns="0" rIns="0" bIns="0" rtlCol="0" anchor="ctr">
            <a:noAutofit/>
          </a:bodyPr>
          <a:lstStyle/>
          <a:p>
            <a:pPr defTabSz="914049">
              <a:lnSpc>
                <a:spcPct val="80000"/>
              </a:lnSpc>
            </a:pPr>
            <a:r>
              <a:rPr lang="en-US" sz="1598" kern="0" dirty="0">
                <a:solidFill>
                  <a:schemeClr val="bg1"/>
                </a:solidFill>
                <a:latin typeface="Segoe UI" panose="020B0502040204020203" pitchFamily="34" charset="0"/>
                <a:cs typeface="Segoe UI" panose="020B0502040204020203" pitchFamily="34" charset="0"/>
              </a:rPr>
              <a:t>20–30% margin</a:t>
            </a:r>
          </a:p>
        </p:txBody>
      </p:sp>
      <p:grpSp>
        <p:nvGrpSpPr>
          <p:cNvPr id="4" name="Group 3"/>
          <p:cNvGrpSpPr/>
          <p:nvPr/>
        </p:nvGrpSpPr>
        <p:grpSpPr>
          <a:xfrm>
            <a:off x="464620" y="2596467"/>
            <a:ext cx="2762029" cy="1973938"/>
            <a:chOff x="462987" y="2596211"/>
            <a:chExt cx="2762812" cy="1974498"/>
          </a:xfrm>
        </p:grpSpPr>
        <p:sp>
          <p:nvSpPr>
            <p:cNvPr id="31" name="Rectangle 30"/>
            <p:cNvSpPr/>
            <p:nvPr/>
          </p:nvSpPr>
          <p:spPr bwMode="auto">
            <a:xfrm>
              <a:off x="462988" y="2596211"/>
              <a:ext cx="2761488" cy="197449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462987" y="3402046"/>
              <a:ext cx="2762812" cy="682655"/>
            </a:xfrm>
            <a:prstGeom prst="rect">
              <a:avLst/>
            </a:prstGeom>
            <a:noFill/>
          </p:spPr>
          <p:txBody>
            <a:bodyPr wrap="square" lIns="182828" tIns="182828" rIns="45706" bIns="45706" rtlCol="0">
              <a:spAutoFit/>
            </a:bodyPr>
            <a:lstStyle/>
            <a:p>
              <a:pPr defTabSz="914049">
                <a:lnSpc>
                  <a:spcPct val="90000"/>
                </a:lnSpc>
                <a:spcAft>
                  <a:spcPts val="600"/>
                </a:spcAft>
              </a:pPr>
              <a:r>
                <a:rPr lang="en-US" sz="1598" b="1" kern="0" spc="-30" dirty="0">
                  <a:solidFill>
                    <a:schemeClr val="accent2"/>
                  </a:solidFill>
                  <a:ea typeface="Segoe UI" pitchFamily="34" charset="0"/>
                  <a:cs typeface="Segoe UI" pitchFamily="34" charset="0"/>
                </a:rPr>
                <a:t>POC, PILOT, SCCM PREP &amp; DEPLOYMENT PROJECTS</a:t>
              </a:r>
            </a:p>
          </p:txBody>
        </p:sp>
        <p:grpSp>
          <p:nvGrpSpPr>
            <p:cNvPr id="35" name="Group 4"/>
            <p:cNvGrpSpPr>
              <a:grpSpLocks noChangeAspect="1"/>
            </p:cNvGrpSpPr>
            <p:nvPr/>
          </p:nvGrpSpPr>
          <p:grpSpPr bwMode="auto">
            <a:xfrm>
              <a:off x="1559717" y="2751046"/>
              <a:ext cx="568030" cy="570346"/>
              <a:chOff x="368" y="2072"/>
              <a:chExt cx="245" cy="246"/>
            </a:xfrm>
            <a:solidFill>
              <a:schemeClr val="accent2"/>
            </a:solidFill>
          </p:grpSpPr>
          <p:sp>
            <p:nvSpPr>
              <p:cNvPr id="36" name="Freeform 5"/>
              <p:cNvSpPr>
                <a:spLocks noEditPoints="1"/>
              </p:cNvSpPr>
              <p:nvPr/>
            </p:nvSpPr>
            <p:spPr bwMode="auto">
              <a:xfrm>
                <a:off x="368" y="2072"/>
                <a:ext cx="245" cy="246"/>
              </a:xfrm>
              <a:custGeom>
                <a:avLst/>
                <a:gdLst>
                  <a:gd name="T0" fmla="*/ 19 w 112"/>
                  <a:gd name="T1" fmla="*/ 112 h 112"/>
                  <a:gd name="T2" fmla="*/ 39 w 112"/>
                  <a:gd name="T3" fmla="*/ 104 h 112"/>
                  <a:gd name="T4" fmla="*/ 47 w 112"/>
                  <a:gd name="T5" fmla="*/ 112 h 112"/>
                  <a:gd name="T6" fmla="*/ 76 w 112"/>
                  <a:gd name="T7" fmla="*/ 112 h 112"/>
                  <a:gd name="T8" fmla="*/ 76 w 112"/>
                  <a:gd name="T9" fmla="*/ 69 h 112"/>
                  <a:gd name="T10" fmla="*/ 83 w 112"/>
                  <a:gd name="T11" fmla="*/ 63 h 112"/>
                  <a:gd name="T12" fmla="*/ 112 w 112"/>
                  <a:gd name="T13" fmla="*/ 4 h 112"/>
                  <a:gd name="T14" fmla="*/ 112 w 112"/>
                  <a:gd name="T15" fmla="*/ 0 h 112"/>
                  <a:gd name="T16" fmla="*/ 108 w 112"/>
                  <a:gd name="T17" fmla="*/ 0 h 112"/>
                  <a:gd name="T18" fmla="*/ 50 w 112"/>
                  <a:gd name="T19" fmla="*/ 29 h 112"/>
                  <a:gd name="T20" fmla="*/ 43 w 112"/>
                  <a:gd name="T21" fmla="*/ 36 h 112"/>
                  <a:gd name="T22" fmla="*/ 0 w 112"/>
                  <a:gd name="T23" fmla="*/ 36 h 112"/>
                  <a:gd name="T24" fmla="*/ 0 w 112"/>
                  <a:gd name="T25" fmla="*/ 65 h 112"/>
                  <a:gd name="T26" fmla="*/ 8 w 112"/>
                  <a:gd name="T27" fmla="*/ 73 h 112"/>
                  <a:gd name="T28" fmla="*/ 0 w 112"/>
                  <a:gd name="T29" fmla="*/ 93 h 112"/>
                  <a:gd name="T30" fmla="*/ 19 w 112"/>
                  <a:gd name="T31" fmla="*/ 112 h 112"/>
                  <a:gd name="T32" fmla="*/ 9 w 112"/>
                  <a:gd name="T33" fmla="*/ 91 h 112"/>
                  <a:gd name="T34" fmla="*/ 14 w 112"/>
                  <a:gd name="T35" fmla="*/ 79 h 112"/>
                  <a:gd name="T36" fmla="*/ 33 w 112"/>
                  <a:gd name="T37" fmla="*/ 98 h 112"/>
                  <a:gd name="T38" fmla="*/ 21 w 112"/>
                  <a:gd name="T39" fmla="*/ 103 h 112"/>
                  <a:gd name="T40" fmla="*/ 9 w 112"/>
                  <a:gd name="T41" fmla="*/ 91 h 112"/>
                  <a:gd name="T42" fmla="*/ 68 w 112"/>
                  <a:gd name="T43" fmla="*/ 104 h 112"/>
                  <a:gd name="T44" fmla="*/ 50 w 112"/>
                  <a:gd name="T45" fmla="*/ 104 h 112"/>
                  <a:gd name="T46" fmla="*/ 46 w 112"/>
                  <a:gd name="T47" fmla="*/ 100 h 112"/>
                  <a:gd name="T48" fmla="*/ 68 w 112"/>
                  <a:gd name="T49" fmla="*/ 77 h 112"/>
                  <a:gd name="T50" fmla="*/ 68 w 112"/>
                  <a:gd name="T51" fmla="*/ 104 h 112"/>
                  <a:gd name="T52" fmla="*/ 92 w 112"/>
                  <a:gd name="T53" fmla="*/ 41 h 112"/>
                  <a:gd name="T54" fmla="*/ 71 w 112"/>
                  <a:gd name="T55" fmla="*/ 20 h 112"/>
                  <a:gd name="T56" fmla="*/ 104 w 112"/>
                  <a:gd name="T57" fmla="*/ 8 h 112"/>
                  <a:gd name="T58" fmla="*/ 92 w 112"/>
                  <a:gd name="T59" fmla="*/ 41 h 112"/>
                  <a:gd name="T60" fmla="*/ 55 w 112"/>
                  <a:gd name="T61" fmla="*/ 34 h 112"/>
                  <a:gd name="T62" fmla="*/ 64 w 112"/>
                  <a:gd name="T63" fmla="*/ 25 h 112"/>
                  <a:gd name="T64" fmla="*/ 87 w 112"/>
                  <a:gd name="T65" fmla="*/ 48 h 112"/>
                  <a:gd name="T66" fmla="*/ 78 w 112"/>
                  <a:gd name="T67" fmla="*/ 57 h 112"/>
                  <a:gd name="T68" fmla="*/ 40 w 112"/>
                  <a:gd name="T69" fmla="*/ 94 h 112"/>
                  <a:gd name="T70" fmla="*/ 18 w 112"/>
                  <a:gd name="T71" fmla="*/ 72 h 112"/>
                  <a:gd name="T72" fmla="*/ 55 w 112"/>
                  <a:gd name="T73" fmla="*/ 34 h 112"/>
                  <a:gd name="T74" fmla="*/ 8 w 112"/>
                  <a:gd name="T75" fmla="*/ 44 h 112"/>
                  <a:gd name="T76" fmla="*/ 35 w 112"/>
                  <a:gd name="T77" fmla="*/ 44 h 112"/>
                  <a:gd name="T78" fmla="*/ 12 w 112"/>
                  <a:gd name="T79" fmla="*/ 66 h 112"/>
                  <a:gd name="T80" fmla="*/ 8 w 112"/>
                  <a:gd name="T81" fmla="*/ 62 h 112"/>
                  <a:gd name="T82" fmla="*/ 8 w 112"/>
                  <a:gd name="T83" fmla="*/ 4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2" h="112">
                    <a:moveTo>
                      <a:pt x="19" y="112"/>
                    </a:moveTo>
                    <a:cubicBezTo>
                      <a:pt x="39" y="104"/>
                      <a:pt x="39" y="104"/>
                      <a:pt x="39" y="104"/>
                    </a:cubicBezTo>
                    <a:cubicBezTo>
                      <a:pt x="47" y="112"/>
                      <a:pt x="47" y="112"/>
                      <a:pt x="47" y="112"/>
                    </a:cubicBezTo>
                    <a:cubicBezTo>
                      <a:pt x="76" y="112"/>
                      <a:pt x="76" y="112"/>
                      <a:pt x="76" y="112"/>
                    </a:cubicBezTo>
                    <a:cubicBezTo>
                      <a:pt x="76" y="69"/>
                      <a:pt x="76" y="69"/>
                      <a:pt x="76" y="69"/>
                    </a:cubicBezTo>
                    <a:cubicBezTo>
                      <a:pt x="83" y="63"/>
                      <a:pt x="83" y="63"/>
                      <a:pt x="83" y="63"/>
                    </a:cubicBezTo>
                    <a:cubicBezTo>
                      <a:pt x="102" y="47"/>
                      <a:pt x="112" y="26"/>
                      <a:pt x="112" y="4"/>
                    </a:cubicBezTo>
                    <a:cubicBezTo>
                      <a:pt x="112" y="0"/>
                      <a:pt x="112" y="0"/>
                      <a:pt x="112" y="0"/>
                    </a:cubicBezTo>
                    <a:cubicBezTo>
                      <a:pt x="108" y="0"/>
                      <a:pt x="108" y="0"/>
                      <a:pt x="108" y="0"/>
                    </a:cubicBezTo>
                    <a:cubicBezTo>
                      <a:pt x="86" y="0"/>
                      <a:pt x="65" y="10"/>
                      <a:pt x="50" y="29"/>
                    </a:cubicBezTo>
                    <a:cubicBezTo>
                      <a:pt x="43" y="36"/>
                      <a:pt x="43" y="36"/>
                      <a:pt x="43" y="36"/>
                    </a:cubicBezTo>
                    <a:cubicBezTo>
                      <a:pt x="0" y="36"/>
                      <a:pt x="0" y="36"/>
                      <a:pt x="0" y="36"/>
                    </a:cubicBezTo>
                    <a:cubicBezTo>
                      <a:pt x="0" y="65"/>
                      <a:pt x="0" y="65"/>
                      <a:pt x="0" y="65"/>
                    </a:cubicBezTo>
                    <a:cubicBezTo>
                      <a:pt x="8" y="73"/>
                      <a:pt x="8" y="73"/>
                      <a:pt x="8" y="73"/>
                    </a:cubicBezTo>
                    <a:cubicBezTo>
                      <a:pt x="0" y="93"/>
                      <a:pt x="0" y="93"/>
                      <a:pt x="0" y="93"/>
                    </a:cubicBezTo>
                    <a:lnTo>
                      <a:pt x="19" y="112"/>
                    </a:lnTo>
                    <a:close/>
                    <a:moveTo>
                      <a:pt x="9" y="91"/>
                    </a:moveTo>
                    <a:cubicBezTo>
                      <a:pt x="14" y="79"/>
                      <a:pt x="14" y="79"/>
                      <a:pt x="14" y="79"/>
                    </a:cubicBezTo>
                    <a:cubicBezTo>
                      <a:pt x="33" y="98"/>
                      <a:pt x="33" y="98"/>
                      <a:pt x="33" y="98"/>
                    </a:cubicBezTo>
                    <a:cubicBezTo>
                      <a:pt x="21" y="103"/>
                      <a:pt x="21" y="103"/>
                      <a:pt x="21" y="103"/>
                    </a:cubicBezTo>
                    <a:lnTo>
                      <a:pt x="9" y="91"/>
                    </a:lnTo>
                    <a:close/>
                    <a:moveTo>
                      <a:pt x="68" y="104"/>
                    </a:moveTo>
                    <a:cubicBezTo>
                      <a:pt x="50" y="104"/>
                      <a:pt x="50" y="104"/>
                      <a:pt x="50" y="104"/>
                    </a:cubicBezTo>
                    <a:cubicBezTo>
                      <a:pt x="46" y="100"/>
                      <a:pt x="46" y="100"/>
                      <a:pt x="46" y="100"/>
                    </a:cubicBezTo>
                    <a:cubicBezTo>
                      <a:pt x="68" y="77"/>
                      <a:pt x="68" y="77"/>
                      <a:pt x="68" y="77"/>
                    </a:cubicBezTo>
                    <a:lnTo>
                      <a:pt x="68" y="104"/>
                    </a:lnTo>
                    <a:close/>
                    <a:moveTo>
                      <a:pt x="92" y="41"/>
                    </a:moveTo>
                    <a:cubicBezTo>
                      <a:pt x="71" y="20"/>
                      <a:pt x="71" y="20"/>
                      <a:pt x="71" y="20"/>
                    </a:cubicBezTo>
                    <a:cubicBezTo>
                      <a:pt x="81" y="13"/>
                      <a:pt x="92" y="9"/>
                      <a:pt x="104" y="8"/>
                    </a:cubicBezTo>
                    <a:cubicBezTo>
                      <a:pt x="103" y="20"/>
                      <a:pt x="99" y="31"/>
                      <a:pt x="92" y="41"/>
                    </a:cubicBezTo>
                    <a:close/>
                    <a:moveTo>
                      <a:pt x="55" y="34"/>
                    </a:moveTo>
                    <a:cubicBezTo>
                      <a:pt x="58" y="31"/>
                      <a:pt x="61" y="28"/>
                      <a:pt x="64" y="25"/>
                    </a:cubicBezTo>
                    <a:cubicBezTo>
                      <a:pt x="87" y="48"/>
                      <a:pt x="87" y="48"/>
                      <a:pt x="87" y="48"/>
                    </a:cubicBezTo>
                    <a:cubicBezTo>
                      <a:pt x="84" y="51"/>
                      <a:pt x="81" y="54"/>
                      <a:pt x="78" y="57"/>
                    </a:cubicBezTo>
                    <a:cubicBezTo>
                      <a:pt x="40" y="94"/>
                      <a:pt x="40" y="94"/>
                      <a:pt x="40" y="94"/>
                    </a:cubicBezTo>
                    <a:cubicBezTo>
                      <a:pt x="18" y="72"/>
                      <a:pt x="18" y="72"/>
                      <a:pt x="18" y="72"/>
                    </a:cubicBezTo>
                    <a:lnTo>
                      <a:pt x="55" y="34"/>
                    </a:lnTo>
                    <a:close/>
                    <a:moveTo>
                      <a:pt x="8" y="44"/>
                    </a:moveTo>
                    <a:cubicBezTo>
                      <a:pt x="35" y="44"/>
                      <a:pt x="35" y="44"/>
                      <a:pt x="35" y="44"/>
                    </a:cubicBezTo>
                    <a:cubicBezTo>
                      <a:pt x="12" y="66"/>
                      <a:pt x="12" y="66"/>
                      <a:pt x="12" y="66"/>
                    </a:cubicBezTo>
                    <a:cubicBezTo>
                      <a:pt x="8" y="62"/>
                      <a:pt x="8" y="62"/>
                      <a:pt x="8" y="62"/>
                    </a:cubicBezTo>
                    <a:lnTo>
                      <a:pt x="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sp>
            <p:nvSpPr>
              <p:cNvPr id="37" name="Oval 6"/>
              <p:cNvSpPr>
                <a:spLocks noChangeArrowheads="1"/>
              </p:cNvSpPr>
              <p:nvPr/>
            </p:nvSpPr>
            <p:spPr bwMode="auto">
              <a:xfrm>
                <a:off x="482" y="2169"/>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grpSp>
      </p:grpSp>
      <p:sp>
        <p:nvSpPr>
          <p:cNvPr id="38" name="Text Placeholder 2"/>
          <p:cNvSpPr txBox="1">
            <a:spLocks/>
          </p:cNvSpPr>
          <p:nvPr/>
        </p:nvSpPr>
        <p:spPr>
          <a:xfrm>
            <a:off x="3488840" y="1970825"/>
            <a:ext cx="8493436" cy="4800494"/>
          </a:xfrm>
          <a:prstGeom prst="rect">
            <a:avLst/>
          </a:prstGeom>
        </p:spPr>
        <p:txBody>
          <a:bodyPr lIns="0" tIns="0" rIns="0" bIns="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768" indent="-342768" defTabSz="932384">
              <a:lnSpc>
                <a:spcPct val="100000"/>
              </a:lnSpc>
              <a:spcBef>
                <a:spcPts val="800"/>
              </a:spcBef>
              <a:buSzPct val="100000"/>
            </a:pPr>
            <a:r>
              <a:rPr lang="en-US" sz="1632" dirty="0">
                <a:solidFill>
                  <a:schemeClr val="tx1"/>
                </a:solidFill>
                <a:latin typeface="+mn-lt"/>
              </a:rPr>
              <a:t>Windows 10 is an easy conversation starter.  Massive migration already, +350M devices on Windows 10!</a:t>
            </a:r>
          </a:p>
          <a:p>
            <a:pPr marL="342768" indent="-342768" defTabSz="932384">
              <a:lnSpc>
                <a:spcPct val="100000"/>
              </a:lnSpc>
              <a:spcBef>
                <a:spcPts val="800"/>
              </a:spcBef>
              <a:buSzPct val="100000"/>
            </a:pPr>
            <a:r>
              <a:rPr lang="en-US" sz="1632" dirty="0">
                <a:solidFill>
                  <a:schemeClr val="tx1"/>
                </a:solidFill>
                <a:latin typeface="+mn-lt"/>
              </a:rPr>
              <a:t>Windows 7 and Windows 8 customers, will want to migrate for better security features in Windows 10</a:t>
            </a:r>
          </a:p>
          <a:p>
            <a:pPr marL="342768" indent="-342768" defTabSz="932384">
              <a:lnSpc>
                <a:spcPct val="100000"/>
              </a:lnSpc>
              <a:spcBef>
                <a:spcPts val="800"/>
              </a:spcBef>
              <a:buSzPct val="100000"/>
            </a:pPr>
            <a:r>
              <a:rPr lang="en-US" sz="1632" dirty="0">
                <a:solidFill>
                  <a:schemeClr val="tx1"/>
                </a:solidFill>
                <a:latin typeface="+mn-lt"/>
              </a:rPr>
              <a:t>POCs and Pilots will demonstrate ease of migration + device and application compatibility.  (Funding available via Windows Accelerate for qualifying customers)</a:t>
            </a:r>
          </a:p>
          <a:p>
            <a:pPr marL="342768" indent="-342768" defTabSz="932384">
              <a:lnSpc>
                <a:spcPct val="100000"/>
              </a:lnSpc>
              <a:spcBef>
                <a:spcPts val="800"/>
              </a:spcBef>
              <a:buSzPct val="100000"/>
            </a:pPr>
            <a:r>
              <a:rPr lang="en-US" sz="1632" dirty="0">
                <a:solidFill>
                  <a:schemeClr val="tx1"/>
                </a:solidFill>
                <a:latin typeface="+mn-lt"/>
              </a:rPr>
              <a:t>Before customers can move to Window 10, larger customers will need the Nov 2015 updated version of SCCM (more partner revenue).</a:t>
            </a:r>
          </a:p>
          <a:p>
            <a:pPr marL="342768" indent="-342768" defTabSz="932384">
              <a:lnSpc>
                <a:spcPct val="100000"/>
              </a:lnSpc>
              <a:spcBef>
                <a:spcPts val="800"/>
              </a:spcBef>
              <a:buSzPct val="100000"/>
            </a:pPr>
            <a:r>
              <a:rPr lang="en-US" sz="1632" dirty="0">
                <a:solidFill>
                  <a:schemeClr val="tx1"/>
                </a:solidFill>
                <a:latin typeface="+mn-lt"/>
              </a:rPr>
              <a:t>While deployment is automated, easier and faster, customers still need your expertise</a:t>
            </a:r>
          </a:p>
          <a:p>
            <a:pPr marL="749013" lvl="1" indent="-241206" defTabSz="932384">
              <a:lnSpc>
                <a:spcPct val="100000"/>
              </a:lnSpc>
              <a:spcBef>
                <a:spcPts val="100"/>
              </a:spcBef>
              <a:spcAft>
                <a:spcPts val="300"/>
              </a:spcAft>
              <a:buSzPct val="100000"/>
              <a:buFont typeface="Segoe UI" panose="020B0502040204020203" pitchFamily="34" charset="0"/>
              <a:buChar char="–"/>
            </a:pPr>
            <a:r>
              <a:rPr lang="en-US" sz="1428" dirty="0">
                <a:solidFill>
                  <a:schemeClr val="tx1"/>
                </a:solidFill>
              </a:rPr>
              <a:t>New deployment approach and choices</a:t>
            </a:r>
          </a:p>
          <a:p>
            <a:pPr marL="749013" lvl="1" indent="-241206" defTabSz="932384">
              <a:lnSpc>
                <a:spcPct val="100000"/>
              </a:lnSpc>
              <a:spcBef>
                <a:spcPts val="100"/>
              </a:spcBef>
              <a:spcAft>
                <a:spcPts val="300"/>
              </a:spcAft>
              <a:buSzPct val="100000"/>
              <a:buFont typeface="Segoe UI" panose="020B0502040204020203" pitchFamily="34" charset="0"/>
              <a:buChar char="–"/>
            </a:pPr>
            <a:r>
              <a:rPr lang="en-US" sz="1428" dirty="0">
                <a:solidFill>
                  <a:schemeClr val="tx1"/>
                </a:solidFill>
              </a:rPr>
              <a:t>New licensing options</a:t>
            </a:r>
          </a:p>
          <a:p>
            <a:pPr marL="749013" lvl="1" indent="-241206" defTabSz="932384">
              <a:lnSpc>
                <a:spcPct val="100000"/>
              </a:lnSpc>
              <a:spcBef>
                <a:spcPts val="100"/>
              </a:spcBef>
              <a:spcAft>
                <a:spcPts val="300"/>
              </a:spcAft>
              <a:buSzPct val="100000"/>
              <a:buFont typeface="Segoe UI" panose="020B0502040204020203" pitchFamily="34" charset="0"/>
              <a:buChar char="–"/>
            </a:pPr>
            <a:r>
              <a:rPr lang="en-US" sz="1428" dirty="0">
                <a:solidFill>
                  <a:schemeClr val="tx1"/>
                </a:solidFill>
              </a:rPr>
              <a:t>Upgrade Analytics Service device assessment and pilot waves</a:t>
            </a:r>
          </a:p>
          <a:p>
            <a:pPr marL="749013" lvl="1" indent="-241206" defTabSz="932384">
              <a:lnSpc>
                <a:spcPct val="100000"/>
              </a:lnSpc>
              <a:spcBef>
                <a:spcPts val="100"/>
              </a:spcBef>
              <a:spcAft>
                <a:spcPts val="300"/>
              </a:spcAft>
              <a:buSzPct val="100000"/>
              <a:buFont typeface="Segoe UI" panose="020B0502040204020203" pitchFamily="34" charset="0"/>
              <a:buChar char="–"/>
            </a:pPr>
            <a:r>
              <a:rPr lang="en-US" sz="1428" dirty="0">
                <a:solidFill>
                  <a:schemeClr val="tx1"/>
                </a:solidFill>
              </a:rPr>
              <a:t>Expertise in automated deployment, provisioning scripts, network load</a:t>
            </a:r>
          </a:p>
          <a:p>
            <a:pPr marL="749013" lvl="1" indent="-241206" defTabSz="932384">
              <a:lnSpc>
                <a:spcPct val="100000"/>
              </a:lnSpc>
              <a:spcBef>
                <a:spcPts val="100"/>
              </a:spcBef>
              <a:spcAft>
                <a:spcPts val="300"/>
              </a:spcAft>
              <a:buSzPct val="100000"/>
              <a:buFont typeface="Segoe UI" panose="020B0502040204020203" pitchFamily="34" charset="0"/>
              <a:buChar char="–"/>
            </a:pPr>
            <a:r>
              <a:rPr lang="en-US" sz="1428" dirty="0">
                <a:solidFill>
                  <a:schemeClr val="tx1"/>
                </a:solidFill>
              </a:rPr>
              <a:t>Program/Change management</a:t>
            </a:r>
          </a:p>
          <a:p>
            <a:pPr marL="342768" indent="-342768" defTabSz="932384">
              <a:lnSpc>
                <a:spcPct val="100000"/>
              </a:lnSpc>
              <a:spcBef>
                <a:spcPts val="800"/>
              </a:spcBef>
              <a:buSzPct val="100000"/>
            </a:pPr>
            <a:r>
              <a:rPr lang="en-US" sz="1632" dirty="0">
                <a:solidFill>
                  <a:schemeClr val="tx1"/>
                </a:solidFill>
                <a:latin typeface="+mn-lt"/>
              </a:rPr>
              <a:t> Because deployments are faster and easier, consider up-sell, cross-sell, and new customer opportunities</a:t>
            </a:r>
          </a:p>
        </p:txBody>
      </p:sp>
      <p:sp>
        <p:nvSpPr>
          <p:cNvPr id="7" name="Rectangle 6"/>
          <p:cNvSpPr/>
          <p:nvPr/>
        </p:nvSpPr>
        <p:spPr bwMode="auto">
          <a:xfrm>
            <a:off x="9341553" y="297769"/>
            <a:ext cx="685606" cy="1193961"/>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0999716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a:stretch>
            <a:fillRect/>
          </a:stretch>
        </p:blipFill>
        <p:spPr>
          <a:xfrm>
            <a:off x="9473599" y="145045"/>
            <a:ext cx="2686551" cy="1239237"/>
          </a:xfrm>
          <a:prstGeom prst="rect">
            <a:avLst/>
          </a:prstGeom>
        </p:spPr>
      </p:pic>
      <p:sp>
        <p:nvSpPr>
          <p:cNvPr id="2" name="Title 1"/>
          <p:cNvSpPr>
            <a:spLocks noGrp="1"/>
          </p:cNvSpPr>
          <p:nvPr>
            <p:ph type="title"/>
          </p:nvPr>
        </p:nvSpPr>
        <p:spPr/>
        <p:txBody>
          <a:bodyPr/>
          <a:lstStyle/>
          <a:p>
            <a:r>
              <a:rPr lang="en-US" sz="2400" dirty="0"/>
              <a:t>Partner revenue…</a:t>
            </a:r>
            <a:br>
              <a:rPr lang="en-US" sz="3598" dirty="0"/>
            </a:br>
            <a:r>
              <a:rPr lang="en-US" sz="3598" dirty="0"/>
              <a:t>POC, Pilot, SCCM Prep and Deployment Projects</a:t>
            </a:r>
          </a:p>
        </p:txBody>
      </p:sp>
      <p:pic>
        <p:nvPicPr>
          <p:cNvPr id="29" name="Picture 28"/>
          <p:cNvPicPr>
            <a:picLocks noChangeAspect="1"/>
          </p:cNvPicPr>
          <p:nvPr/>
        </p:nvPicPr>
        <p:blipFill rotWithShape="1">
          <a:blip r:embed="rId4"/>
          <a:srcRect t="30438" r="83332"/>
          <a:stretch/>
        </p:blipFill>
        <p:spPr>
          <a:xfrm>
            <a:off x="463903" y="2586313"/>
            <a:ext cx="2760705" cy="3942202"/>
          </a:xfrm>
          <a:prstGeom prst="rect">
            <a:avLst/>
          </a:prstGeom>
        </p:spPr>
      </p:pic>
      <p:sp>
        <p:nvSpPr>
          <p:cNvPr id="32" name="TextBox 31"/>
          <p:cNvSpPr txBox="1"/>
          <p:nvPr/>
        </p:nvSpPr>
        <p:spPr>
          <a:xfrm>
            <a:off x="484410" y="4574789"/>
            <a:ext cx="2661357" cy="549398"/>
          </a:xfrm>
          <a:prstGeom prst="rect">
            <a:avLst/>
          </a:prstGeom>
          <a:noFill/>
          <a:ln w="19050">
            <a:noFill/>
          </a:ln>
        </p:spPr>
        <p:txBody>
          <a:bodyPr wrap="none" lIns="182828" tIns="0" rIns="0" bIns="0" rtlCol="0" anchor="ctr">
            <a:noAutofit/>
          </a:bodyPr>
          <a:lstStyle/>
          <a:p>
            <a:pPr defTabSz="914049">
              <a:lnSpc>
                <a:spcPct val="80000"/>
              </a:lnSpc>
            </a:pPr>
            <a:r>
              <a:rPr lang="en-US" sz="1598" kern="0" dirty="0">
                <a:solidFill>
                  <a:schemeClr val="bg1"/>
                </a:solidFill>
                <a:latin typeface="Segoe UI" panose="020B0502040204020203" pitchFamily="34" charset="0"/>
                <a:cs typeface="Segoe UI" panose="020B0502040204020203" pitchFamily="34" charset="0"/>
              </a:rPr>
              <a:t>20–30% margin</a:t>
            </a:r>
          </a:p>
        </p:txBody>
      </p:sp>
      <p:grpSp>
        <p:nvGrpSpPr>
          <p:cNvPr id="4" name="Group 3"/>
          <p:cNvGrpSpPr/>
          <p:nvPr/>
        </p:nvGrpSpPr>
        <p:grpSpPr>
          <a:xfrm>
            <a:off x="464621" y="1567908"/>
            <a:ext cx="2760705" cy="939357"/>
            <a:chOff x="462988" y="1567361"/>
            <a:chExt cx="2761488" cy="939623"/>
          </a:xfrm>
        </p:grpSpPr>
        <p:grpSp>
          <p:nvGrpSpPr>
            <p:cNvPr id="3" name="Group 2"/>
            <p:cNvGrpSpPr/>
            <p:nvPr/>
          </p:nvGrpSpPr>
          <p:grpSpPr>
            <a:xfrm>
              <a:off x="462988" y="2300283"/>
              <a:ext cx="2761488" cy="206701"/>
              <a:chOff x="462988" y="2269356"/>
              <a:chExt cx="2761488" cy="270970"/>
            </a:xfrm>
          </p:grpSpPr>
          <p:sp>
            <p:nvSpPr>
              <p:cNvPr id="25" name="Freeform 30"/>
              <p:cNvSpPr/>
              <p:nvPr/>
            </p:nvSpPr>
            <p:spPr bwMode="auto">
              <a:xfrm rot="10800000">
                <a:off x="1526137" y="2269356"/>
                <a:ext cx="500403" cy="270970"/>
              </a:xfrm>
              <a:custGeom>
                <a:avLst/>
                <a:gdLst>
                  <a:gd name="connsiteX0" fmla="*/ 339548 w 679095"/>
                  <a:gd name="connsiteY0" fmla="*/ 0 h 585427"/>
                  <a:gd name="connsiteX1" fmla="*/ 679095 w 679095"/>
                  <a:gd name="connsiteY1" fmla="*/ 585427 h 585427"/>
                  <a:gd name="connsiteX2" fmla="*/ 579135 w 679095"/>
                  <a:gd name="connsiteY2" fmla="*/ 585427 h 585427"/>
                  <a:gd name="connsiteX3" fmla="*/ 339548 w 679095"/>
                  <a:gd name="connsiteY3" fmla="*/ 172345 h 585427"/>
                  <a:gd name="connsiteX4" fmla="*/ 99960 w 679095"/>
                  <a:gd name="connsiteY4" fmla="*/ 585427 h 585427"/>
                  <a:gd name="connsiteX5" fmla="*/ 0 w 679095"/>
                  <a:gd name="connsiteY5" fmla="*/ 585427 h 585427"/>
                  <a:gd name="connsiteX6" fmla="*/ 339548 w 679095"/>
                  <a:gd name="connsiteY6" fmla="*/ 0 h 58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095" h="585427">
                    <a:moveTo>
                      <a:pt x="339548" y="0"/>
                    </a:moveTo>
                    <a:lnTo>
                      <a:pt x="679095" y="585427"/>
                    </a:lnTo>
                    <a:lnTo>
                      <a:pt x="579135" y="585427"/>
                    </a:lnTo>
                    <a:lnTo>
                      <a:pt x="339548" y="172345"/>
                    </a:lnTo>
                    <a:lnTo>
                      <a:pt x="99960" y="585427"/>
                    </a:lnTo>
                    <a:lnTo>
                      <a:pt x="0" y="585427"/>
                    </a:lnTo>
                    <a:lnTo>
                      <a:pt x="339548"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p:cNvCxnSpPr/>
              <p:nvPr/>
            </p:nvCxnSpPr>
            <p:spPr>
              <a:xfrm>
                <a:off x="1979419" y="2288407"/>
                <a:ext cx="1245057" cy="0"/>
              </a:xfrm>
              <a:prstGeom prst="line">
                <a:avLst/>
              </a:prstGeom>
              <a:ln w="38100" cap="sq">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62988" y="2288407"/>
                <a:ext cx="1133842" cy="0"/>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462988" y="1567361"/>
              <a:ext cx="2761488" cy="554155"/>
            </a:xfrm>
            <a:prstGeom prst="rect">
              <a:avLst/>
            </a:prstGeom>
            <a:noFill/>
          </p:spPr>
          <p:txBody>
            <a:bodyPr wrap="square" lIns="0" tIns="0" rIns="0" bIns="0" rtlCol="0">
              <a:spAutoFit/>
            </a:bodyPr>
            <a:lstStyle/>
            <a:p>
              <a:pPr algn="ctr" defTabSz="914049">
                <a:spcAft>
                  <a:spcPts val="600"/>
                </a:spcAft>
              </a:pPr>
              <a:r>
                <a:rPr lang="en-US" b="1" kern="0" dirty="0">
                  <a:solidFill>
                    <a:schemeClr val="accent2"/>
                  </a:solidFill>
                  <a:ea typeface="Segoe UI" pitchFamily="34" charset="0"/>
                </a:rPr>
                <a:t>Windows 10 momentum/</a:t>
              </a:r>
              <a:br>
                <a:rPr lang="en-US" b="1" kern="0" dirty="0">
                  <a:solidFill>
                    <a:schemeClr val="accent2"/>
                  </a:solidFill>
                  <a:ea typeface="Segoe UI" pitchFamily="34" charset="0"/>
                </a:rPr>
              </a:br>
              <a:r>
                <a:rPr lang="en-US" b="1" kern="0" dirty="0">
                  <a:solidFill>
                    <a:schemeClr val="accent2"/>
                  </a:solidFill>
                  <a:ea typeface="Segoe UI" pitchFamily="34" charset="0"/>
                </a:rPr>
                <a:t>customer interest</a:t>
              </a:r>
            </a:p>
          </p:txBody>
        </p:sp>
      </p:grpSp>
      <p:grpSp>
        <p:nvGrpSpPr>
          <p:cNvPr id="6" name="Group 5"/>
          <p:cNvGrpSpPr/>
          <p:nvPr/>
        </p:nvGrpSpPr>
        <p:grpSpPr>
          <a:xfrm>
            <a:off x="464620" y="2596467"/>
            <a:ext cx="2762029" cy="1973938"/>
            <a:chOff x="462987" y="2596211"/>
            <a:chExt cx="2762812" cy="1974498"/>
          </a:xfrm>
        </p:grpSpPr>
        <p:sp>
          <p:nvSpPr>
            <p:cNvPr id="30" name="Rectangle 29"/>
            <p:cNvSpPr/>
            <p:nvPr/>
          </p:nvSpPr>
          <p:spPr bwMode="auto">
            <a:xfrm>
              <a:off x="462988" y="2596211"/>
              <a:ext cx="2761488" cy="197449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462987" y="3402046"/>
              <a:ext cx="2762812" cy="682655"/>
            </a:xfrm>
            <a:prstGeom prst="rect">
              <a:avLst/>
            </a:prstGeom>
            <a:noFill/>
          </p:spPr>
          <p:txBody>
            <a:bodyPr wrap="square" lIns="182828" tIns="182828" rIns="45706" bIns="45706" rtlCol="0">
              <a:spAutoFit/>
            </a:bodyPr>
            <a:lstStyle/>
            <a:p>
              <a:pPr defTabSz="914049">
                <a:lnSpc>
                  <a:spcPct val="90000"/>
                </a:lnSpc>
                <a:spcAft>
                  <a:spcPts val="600"/>
                </a:spcAft>
              </a:pPr>
              <a:r>
                <a:rPr lang="en-US" sz="1598" b="1" kern="0" spc="-30" dirty="0">
                  <a:solidFill>
                    <a:schemeClr val="accent2"/>
                  </a:solidFill>
                  <a:ea typeface="Segoe UI" pitchFamily="34" charset="0"/>
                  <a:cs typeface="Segoe UI" pitchFamily="34" charset="0"/>
                </a:rPr>
                <a:t>POC, PILOT, SCCM PREP &amp; DEPLOYMENT PROJECTS</a:t>
              </a:r>
            </a:p>
          </p:txBody>
        </p:sp>
        <p:grpSp>
          <p:nvGrpSpPr>
            <p:cNvPr id="22" name="Group 4"/>
            <p:cNvGrpSpPr>
              <a:grpSpLocks noChangeAspect="1"/>
            </p:cNvGrpSpPr>
            <p:nvPr/>
          </p:nvGrpSpPr>
          <p:grpSpPr bwMode="auto">
            <a:xfrm>
              <a:off x="1559717" y="2751046"/>
              <a:ext cx="568030" cy="570346"/>
              <a:chOff x="368" y="2072"/>
              <a:chExt cx="245" cy="246"/>
            </a:xfrm>
            <a:solidFill>
              <a:schemeClr val="accent2"/>
            </a:solidFill>
          </p:grpSpPr>
          <p:sp>
            <p:nvSpPr>
              <p:cNvPr id="23" name="Freeform 5"/>
              <p:cNvSpPr>
                <a:spLocks noEditPoints="1"/>
              </p:cNvSpPr>
              <p:nvPr/>
            </p:nvSpPr>
            <p:spPr bwMode="auto">
              <a:xfrm>
                <a:off x="368" y="2072"/>
                <a:ext cx="245" cy="246"/>
              </a:xfrm>
              <a:custGeom>
                <a:avLst/>
                <a:gdLst>
                  <a:gd name="T0" fmla="*/ 19 w 112"/>
                  <a:gd name="T1" fmla="*/ 112 h 112"/>
                  <a:gd name="T2" fmla="*/ 39 w 112"/>
                  <a:gd name="T3" fmla="*/ 104 h 112"/>
                  <a:gd name="T4" fmla="*/ 47 w 112"/>
                  <a:gd name="T5" fmla="*/ 112 h 112"/>
                  <a:gd name="T6" fmla="*/ 76 w 112"/>
                  <a:gd name="T7" fmla="*/ 112 h 112"/>
                  <a:gd name="T8" fmla="*/ 76 w 112"/>
                  <a:gd name="T9" fmla="*/ 69 h 112"/>
                  <a:gd name="T10" fmla="*/ 83 w 112"/>
                  <a:gd name="T11" fmla="*/ 63 h 112"/>
                  <a:gd name="T12" fmla="*/ 112 w 112"/>
                  <a:gd name="T13" fmla="*/ 4 h 112"/>
                  <a:gd name="T14" fmla="*/ 112 w 112"/>
                  <a:gd name="T15" fmla="*/ 0 h 112"/>
                  <a:gd name="T16" fmla="*/ 108 w 112"/>
                  <a:gd name="T17" fmla="*/ 0 h 112"/>
                  <a:gd name="T18" fmla="*/ 50 w 112"/>
                  <a:gd name="T19" fmla="*/ 29 h 112"/>
                  <a:gd name="T20" fmla="*/ 43 w 112"/>
                  <a:gd name="T21" fmla="*/ 36 h 112"/>
                  <a:gd name="T22" fmla="*/ 0 w 112"/>
                  <a:gd name="T23" fmla="*/ 36 h 112"/>
                  <a:gd name="T24" fmla="*/ 0 w 112"/>
                  <a:gd name="T25" fmla="*/ 65 h 112"/>
                  <a:gd name="T26" fmla="*/ 8 w 112"/>
                  <a:gd name="T27" fmla="*/ 73 h 112"/>
                  <a:gd name="T28" fmla="*/ 0 w 112"/>
                  <a:gd name="T29" fmla="*/ 93 h 112"/>
                  <a:gd name="T30" fmla="*/ 19 w 112"/>
                  <a:gd name="T31" fmla="*/ 112 h 112"/>
                  <a:gd name="T32" fmla="*/ 9 w 112"/>
                  <a:gd name="T33" fmla="*/ 91 h 112"/>
                  <a:gd name="T34" fmla="*/ 14 w 112"/>
                  <a:gd name="T35" fmla="*/ 79 h 112"/>
                  <a:gd name="T36" fmla="*/ 33 w 112"/>
                  <a:gd name="T37" fmla="*/ 98 h 112"/>
                  <a:gd name="T38" fmla="*/ 21 w 112"/>
                  <a:gd name="T39" fmla="*/ 103 h 112"/>
                  <a:gd name="T40" fmla="*/ 9 w 112"/>
                  <a:gd name="T41" fmla="*/ 91 h 112"/>
                  <a:gd name="T42" fmla="*/ 68 w 112"/>
                  <a:gd name="T43" fmla="*/ 104 h 112"/>
                  <a:gd name="T44" fmla="*/ 50 w 112"/>
                  <a:gd name="T45" fmla="*/ 104 h 112"/>
                  <a:gd name="T46" fmla="*/ 46 w 112"/>
                  <a:gd name="T47" fmla="*/ 100 h 112"/>
                  <a:gd name="T48" fmla="*/ 68 w 112"/>
                  <a:gd name="T49" fmla="*/ 77 h 112"/>
                  <a:gd name="T50" fmla="*/ 68 w 112"/>
                  <a:gd name="T51" fmla="*/ 104 h 112"/>
                  <a:gd name="T52" fmla="*/ 92 w 112"/>
                  <a:gd name="T53" fmla="*/ 41 h 112"/>
                  <a:gd name="T54" fmla="*/ 71 w 112"/>
                  <a:gd name="T55" fmla="*/ 20 h 112"/>
                  <a:gd name="T56" fmla="*/ 104 w 112"/>
                  <a:gd name="T57" fmla="*/ 8 h 112"/>
                  <a:gd name="T58" fmla="*/ 92 w 112"/>
                  <a:gd name="T59" fmla="*/ 41 h 112"/>
                  <a:gd name="T60" fmla="*/ 55 w 112"/>
                  <a:gd name="T61" fmla="*/ 34 h 112"/>
                  <a:gd name="T62" fmla="*/ 64 w 112"/>
                  <a:gd name="T63" fmla="*/ 25 h 112"/>
                  <a:gd name="T64" fmla="*/ 87 w 112"/>
                  <a:gd name="T65" fmla="*/ 48 h 112"/>
                  <a:gd name="T66" fmla="*/ 78 w 112"/>
                  <a:gd name="T67" fmla="*/ 57 h 112"/>
                  <a:gd name="T68" fmla="*/ 40 w 112"/>
                  <a:gd name="T69" fmla="*/ 94 h 112"/>
                  <a:gd name="T70" fmla="*/ 18 w 112"/>
                  <a:gd name="T71" fmla="*/ 72 h 112"/>
                  <a:gd name="T72" fmla="*/ 55 w 112"/>
                  <a:gd name="T73" fmla="*/ 34 h 112"/>
                  <a:gd name="T74" fmla="*/ 8 w 112"/>
                  <a:gd name="T75" fmla="*/ 44 h 112"/>
                  <a:gd name="T76" fmla="*/ 35 w 112"/>
                  <a:gd name="T77" fmla="*/ 44 h 112"/>
                  <a:gd name="T78" fmla="*/ 12 w 112"/>
                  <a:gd name="T79" fmla="*/ 66 h 112"/>
                  <a:gd name="T80" fmla="*/ 8 w 112"/>
                  <a:gd name="T81" fmla="*/ 62 h 112"/>
                  <a:gd name="T82" fmla="*/ 8 w 112"/>
                  <a:gd name="T83" fmla="*/ 4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2" h="112">
                    <a:moveTo>
                      <a:pt x="19" y="112"/>
                    </a:moveTo>
                    <a:cubicBezTo>
                      <a:pt x="39" y="104"/>
                      <a:pt x="39" y="104"/>
                      <a:pt x="39" y="104"/>
                    </a:cubicBezTo>
                    <a:cubicBezTo>
                      <a:pt x="47" y="112"/>
                      <a:pt x="47" y="112"/>
                      <a:pt x="47" y="112"/>
                    </a:cubicBezTo>
                    <a:cubicBezTo>
                      <a:pt x="76" y="112"/>
                      <a:pt x="76" y="112"/>
                      <a:pt x="76" y="112"/>
                    </a:cubicBezTo>
                    <a:cubicBezTo>
                      <a:pt x="76" y="69"/>
                      <a:pt x="76" y="69"/>
                      <a:pt x="76" y="69"/>
                    </a:cubicBezTo>
                    <a:cubicBezTo>
                      <a:pt x="83" y="63"/>
                      <a:pt x="83" y="63"/>
                      <a:pt x="83" y="63"/>
                    </a:cubicBezTo>
                    <a:cubicBezTo>
                      <a:pt x="102" y="47"/>
                      <a:pt x="112" y="26"/>
                      <a:pt x="112" y="4"/>
                    </a:cubicBezTo>
                    <a:cubicBezTo>
                      <a:pt x="112" y="0"/>
                      <a:pt x="112" y="0"/>
                      <a:pt x="112" y="0"/>
                    </a:cubicBezTo>
                    <a:cubicBezTo>
                      <a:pt x="108" y="0"/>
                      <a:pt x="108" y="0"/>
                      <a:pt x="108" y="0"/>
                    </a:cubicBezTo>
                    <a:cubicBezTo>
                      <a:pt x="86" y="0"/>
                      <a:pt x="65" y="10"/>
                      <a:pt x="50" y="29"/>
                    </a:cubicBezTo>
                    <a:cubicBezTo>
                      <a:pt x="43" y="36"/>
                      <a:pt x="43" y="36"/>
                      <a:pt x="43" y="36"/>
                    </a:cubicBezTo>
                    <a:cubicBezTo>
                      <a:pt x="0" y="36"/>
                      <a:pt x="0" y="36"/>
                      <a:pt x="0" y="36"/>
                    </a:cubicBezTo>
                    <a:cubicBezTo>
                      <a:pt x="0" y="65"/>
                      <a:pt x="0" y="65"/>
                      <a:pt x="0" y="65"/>
                    </a:cubicBezTo>
                    <a:cubicBezTo>
                      <a:pt x="8" y="73"/>
                      <a:pt x="8" y="73"/>
                      <a:pt x="8" y="73"/>
                    </a:cubicBezTo>
                    <a:cubicBezTo>
                      <a:pt x="0" y="93"/>
                      <a:pt x="0" y="93"/>
                      <a:pt x="0" y="93"/>
                    </a:cubicBezTo>
                    <a:lnTo>
                      <a:pt x="19" y="112"/>
                    </a:lnTo>
                    <a:close/>
                    <a:moveTo>
                      <a:pt x="9" y="91"/>
                    </a:moveTo>
                    <a:cubicBezTo>
                      <a:pt x="14" y="79"/>
                      <a:pt x="14" y="79"/>
                      <a:pt x="14" y="79"/>
                    </a:cubicBezTo>
                    <a:cubicBezTo>
                      <a:pt x="33" y="98"/>
                      <a:pt x="33" y="98"/>
                      <a:pt x="33" y="98"/>
                    </a:cubicBezTo>
                    <a:cubicBezTo>
                      <a:pt x="21" y="103"/>
                      <a:pt x="21" y="103"/>
                      <a:pt x="21" y="103"/>
                    </a:cubicBezTo>
                    <a:lnTo>
                      <a:pt x="9" y="91"/>
                    </a:lnTo>
                    <a:close/>
                    <a:moveTo>
                      <a:pt x="68" y="104"/>
                    </a:moveTo>
                    <a:cubicBezTo>
                      <a:pt x="50" y="104"/>
                      <a:pt x="50" y="104"/>
                      <a:pt x="50" y="104"/>
                    </a:cubicBezTo>
                    <a:cubicBezTo>
                      <a:pt x="46" y="100"/>
                      <a:pt x="46" y="100"/>
                      <a:pt x="46" y="100"/>
                    </a:cubicBezTo>
                    <a:cubicBezTo>
                      <a:pt x="68" y="77"/>
                      <a:pt x="68" y="77"/>
                      <a:pt x="68" y="77"/>
                    </a:cubicBezTo>
                    <a:lnTo>
                      <a:pt x="68" y="104"/>
                    </a:lnTo>
                    <a:close/>
                    <a:moveTo>
                      <a:pt x="92" y="41"/>
                    </a:moveTo>
                    <a:cubicBezTo>
                      <a:pt x="71" y="20"/>
                      <a:pt x="71" y="20"/>
                      <a:pt x="71" y="20"/>
                    </a:cubicBezTo>
                    <a:cubicBezTo>
                      <a:pt x="81" y="13"/>
                      <a:pt x="92" y="9"/>
                      <a:pt x="104" y="8"/>
                    </a:cubicBezTo>
                    <a:cubicBezTo>
                      <a:pt x="103" y="20"/>
                      <a:pt x="99" y="31"/>
                      <a:pt x="92" y="41"/>
                    </a:cubicBezTo>
                    <a:close/>
                    <a:moveTo>
                      <a:pt x="55" y="34"/>
                    </a:moveTo>
                    <a:cubicBezTo>
                      <a:pt x="58" y="31"/>
                      <a:pt x="61" y="28"/>
                      <a:pt x="64" y="25"/>
                    </a:cubicBezTo>
                    <a:cubicBezTo>
                      <a:pt x="87" y="48"/>
                      <a:pt x="87" y="48"/>
                      <a:pt x="87" y="48"/>
                    </a:cubicBezTo>
                    <a:cubicBezTo>
                      <a:pt x="84" y="51"/>
                      <a:pt x="81" y="54"/>
                      <a:pt x="78" y="57"/>
                    </a:cubicBezTo>
                    <a:cubicBezTo>
                      <a:pt x="40" y="94"/>
                      <a:pt x="40" y="94"/>
                      <a:pt x="40" y="94"/>
                    </a:cubicBezTo>
                    <a:cubicBezTo>
                      <a:pt x="18" y="72"/>
                      <a:pt x="18" y="72"/>
                      <a:pt x="18" y="72"/>
                    </a:cubicBezTo>
                    <a:lnTo>
                      <a:pt x="55" y="34"/>
                    </a:lnTo>
                    <a:close/>
                    <a:moveTo>
                      <a:pt x="8" y="44"/>
                    </a:moveTo>
                    <a:cubicBezTo>
                      <a:pt x="35" y="44"/>
                      <a:pt x="35" y="44"/>
                      <a:pt x="35" y="44"/>
                    </a:cubicBezTo>
                    <a:cubicBezTo>
                      <a:pt x="12" y="66"/>
                      <a:pt x="12" y="66"/>
                      <a:pt x="12" y="66"/>
                    </a:cubicBezTo>
                    <a:cubicBezTo>
                      <a:pt x="8" y="62"/>
                      <a:pt x="8" y="62"/>
                      <a:pt x="8" y="62"/>
                    </a:cubicBezTo>
                    <a:lnTo>
                      <a:pt x="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sp>
            <p:nvSpPr>
              <p:cNvPr id="24" name="Oval 6"/>
              <p:cNvSpPr>
                <a:spLocks noChangeArrowheads="1"/>
              </p:cNvSpPr>
              <p:nvPr/>
            </p:nvSpPr>
            <p:spPr bwMode="auto">
              <a:xfrm>
                <a:off x="482" y="2169"/>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grpSp>
      </p:grpSp>
      <p:sp>
        <p:nvSpPr>
          <p:cNvPr id="88" name="Rectangle 87"/>
          <p:cNvSpPr/>
          <p:nvPr/>
        </p:nvSpPr>
        <p:spPr bwMode="auto">
          <a:xfrm>
            <a:off x="9341553" y="297769"/>
            <a:ext cx="685606" cy="1193961"/>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0" name="Object 9"/>
          <p:cNvGraphicFramePr>
            <a:graphicFrameLocks noChangeAspect="1"/>
          </p:cNvGraphicFramePr>
          <p:nvPr>
            <p:extLst/>
          </p:nvPr>
        </p:nvGraphicFramePr>
        <p:xfrm>
          <a:off x="3410001" y="2618770"/>
          <a:ext cx="8866570" cy="3946813"/>
        </p:xfrm>
        <a:graphic>
          <a:graphicData uri="http://schemas.openxmlformats.org/presentationml/2006/ole">
            <mc:AlternateContent xmlns:mc="http://schemas.openxmlformats.org/markup-compatibility/2006">
              <mc:Choice xmlns:v="urn:schemas-microsoft-com:vml" Requires="v">
                <p:oleObj spid="_x0000_s20486" name="Worksheet" r:id="rId5" imgW="8694455" imgH="3870897" progId="Excel.Sheet.12">
                  <p:embed/>
                </p:oleObj>
              </mc:Choice>
              <mc:Fallback>
                <p:oleObj name="Worksheet" r:id="rId5" imgW="8694455" imgH="3870897" progId="Excel.Sheet.12">
                  <p:embed/>
                  <p:pic>
                    <p:nvPicPr>
                      <p:cNvPr id="10" name="Object 9"/>
                      <p:cNvPicPr/>
                      <p:nvPr/>
                    </p:nvPicPr>
                    <p:blipFill>
                      <a:blip r:embed="rId6"/>
                      <a:stretch>
                        <a:fillRect/>
                      </a:stretch>
                    </p:blipFill>
                    <p:spPr>
                      <a:xfrm>
                        <a:off x="3410001" y="2618770"/>
                        <a:ext cx="8866570" cy="3946813"/>
                      </a:xfrm>
                      <a:prstGeom prst="rect">
                        <a:avLst/>
                      </a:prstGeom>
                      <a:noFill/>
                    </p:spPr>
                  </p:pic>
                </p:oleObj>
              </mc:Fallback>
            </mc:AlternateContent>
          </a:graphicData>
        </a:graphic>
      </p:graphicFrame>
      <p:sp>
        <p:nvSpPr>
          <p:cNvPr id="5" name="TextBox 4"/>
          <p:cNvSpPr txBox="1"/>
          <p:nvPr/>
        </p:nvSpPr>
        <p:spPr>
          <a:xfrm>
            <a:off x="3028643" y="6543568"/>
            <a:ext cx="9500426" cy="470840"/>
          </a:xfrm>
          <a:prstGeom prst="rect">
            <a:avLst/>
          </a:prstGeom>
          <a:noFill/>
        </p:spPr>
        <p:txBody>
          <a:bodyPr wrap="square" lIns="186494" tIns="149196" rIns="186494" bIns="149196" rtlCol="0">
            <a:spAutoFit/>
          </a:bodyPr>
          <a:lstStyle/>
          <a:p>
            <a:pPr defTabSz="932597">
              <a:lnSpc>
                <a:spcPct val="90000"/>
              </a:lnSpc>
              <a:spcAft>
                <a:spcPts val="612"/>
              </a:spcAft>
            </a:pPr>
            <a:r>
              <a:rPr lang="en-US" sz="1224" kern="0" dirty="0">
                <a:solidFill>
                  <a:srgbClr val="000000"/>
                </a:solidFill>
              </a:rPr>
              <a:t>Note:  Revenue and margin values are based on partner interviews, and will vary by partner, geography, and local market conditions.</a:t>
            </a:r>
          </a:p>
        </p:txBody>
      </p:sp>
    </p:spTree>
    <p:extLst>
      <p:ext uri="{BB962C8B-B14F-4D97-AF65-F5344CB8AC3E}">
        <p14:creationId xmlns:p14="http://schemas.microsoft.com/office/powerpoint/2010/main" val="3286347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9473599" y="145045"/>
            <a:ext cx="2686551" cy="1239237"/>
          </a:xfrm>
          <a:prstGeom prst="rect">
            <a:avLst/>
          </a:prstGeom>
        </p:spPr>
      </p:pic>
      <p:sp>
        <p:nvSpPr>
          <p:cNvPr id="2" name="Title 1"/>
          <p:cNvSpPr>
            <a:spLocks noGrp="1"/>
          </p:cNvSpPr>
          <p:nvPr>
            <p:ph type="title"/>
          </p:nvPr>
        </p:nvSpPr>
        <p:spPr/>
        <p:txBody>
          <a:bodyPr/>
          <a:lstStyle/>
          <a:p>
            <a:r>
              <a:rPr lang="en-US" sz="2400" dirty="0"/>
              <a:t>Partner revenue…</a:t>
            </a:r>
            <a:br>
              <a:rPr lang="en-US" sz="3598" dirty="0"/>
            </a:br>
            <a:r>
              <a:rPr lang="en-US" sz="3598" dirty="0"/>
              <a:t>Device and Accessories HW/SW sale</a:t>
            </a:r>
          </a:p>
        </p:txBody>
      </p:sp>
      <p:pic>
        <p:nvPicPr>
          <p:cNvPr id="23" name="Picture 22"/>
          <p:cNvPicPr>
            <a:picLocks noChangeAspect="1"/>
          </p:cNvPicPr>
          <p:nvPr/>
        </p:nvPicPr>
        <p:blipFill rotWithShape="1">
          <a:blip r:embed="rId3"/>
          <a:srcRect t="30438" r="83332"/>
          <a:stretch/>
        </p:blipFill>
        <p:spPr>
          <a:xfrm>
            <a:off x="463903" y="2577691"/>
            <a:ext cx="2760705" cy="3942202"/>
          </a:xfrm>
          <a:prstGeom prst="rect">
            <a:avLst/>
          </a:prstGeom>
        </p:spPr>
      </p:pic>
      <p:grpSp>
        <p:nvGrpSpPr>
          <p:cNvPr id="5" name="Group 4"/>
          <p:cNvGrpSpPr/>
          <p:nvPr/>
        </p:nvGrpSpPr>
        <p:grpSpPr>
          <a:xfrm>
            <a:off x="484410" y="4574791"/>
            <a:ext cx="2661357" cy="1028233"/>
            <a:chOff x="482784" y="4575094"/>
            <a:chExt cx="2662112" cy="1028525"/>
          </a:xfrm>
        </p:grpSpPr>
        <p:sp>
          <p:nvSpPr>
            <p:cNvPr id="39" name="TextBox 38"/>
            <p:cNvSpPr txBox="1"/>
            <p:nvPr/>
          </p:nvSpPr>
          <p:spPr>
            <a:xfrm>
              <a:off x="482784" y="4575094"/>
              <a:ext cx="2662112" cy="549554"/>
            </a:xfrm>
            <a:prstGeom prst="rect">
              <a:avLst/>
            </a:prstGeom>
            <a:noFill/>
            <a:ln w="19050">
              <a:noFill/>
            </a:ln>
          </p:spPr>
          <p:txBody>
            <a:bodyPr wrap="none" lIns="182828" tIns="0" rIns="0" bIns="0" rtlCol="0" anchor="ctr">
              <a:noAutofit/>
            </a:bodyPr>
            <a:lstStyle/>
            <a:p>
              <a:pPr defTabSz="914049">
                <a:lnSpc>
                  <a:spcPct val="80000"/>
                </a:lnSpc>
              </a:pPr>
              <a:r>
                <a:rPr lang="en-US" sz="1598" kern="0" dirty="0">
                  <a:solidFill>
                    <a:schemeClr val="bg1"/>
                  </a:solidFill>
                  <a:latin typeface="Segoe UI" panose="020B0502040204020203" pitchFamily="34" charset="0"/>
                  <a:cs typeface="Segoe UI" panose="020B0502040204020203" pitchFamily="34" charset="0"/>
                </a:rPr>
                <a:t>5–15% margin</a:t>
              </a:r>
            </a:p>
          </p:txBody>
        </p:sp>
        <p:sp>
          <p:nvSpPr>
            <p:cNvPr id="40" name="TextBox 39"/>
            <p:cNvSpPr txBox="1"/>
            <p:nvPr/>
          </p:nvSpPr>
          <p:spPr>
            <a:xfrm>
              <a:off x="482784" y="5054065"/>
              <a:ext cx="2662112" cy="549554"/>
            </a:xfrm>
            <a:prstGeom prst="rect">
              <a:avLst/>
            </a:prstGeom>
            <a:noFill/>
            <a:ln w="19050">
              <a:noFill/>
            </a:ln>
          </p:spPr>
          <p:txBody>
            <a:bodyPr wrap="square" lIns="182828" tIns="0" rIns="0" bIns="0" rtlCol="0" anchor="ctr">
              <a:noAutofit/>
            </a:bodyPr>
            <a:lstStyle/>
            <a:p>
              <a:pPr defTabSz="914049">
                <a:lnSpc>
                  <a:spcPct val="80000"/>
                </a:lnSpc>
              </a:pPr>
              <a:r>
                <a:rPr lang="en-US" sz="1598" kern="0" dirty="0">
                  <a:solidFill>
                    <a:schemeClr val="bg1"/>
                  </a:solidFill>
                  <a:latin typeface="Segoe UI" panose="020B0502040204020203" pitchFamily="34" charset="0"/>
                  <a:cs typeface="Segoe UI" panose="020B0502040204020203" pitchFamily="34" charset="0"/>
                </a:rPr>
                <a:t>20–30% margin bundled as monthly managed service</a:t>
              </a:r>
            </a:p>
          </p:txBody>
        </p:sp>
      </p:grpSp>
      <p:grpSp>
        <p:nvGrpSpPr>
          <p:cNvPr id="4" name="Group 3"/>
          <p:cNvGrpSpPr/>
          <p:nvPr/>
        </p:nvGrpSpPr>
        <p:grpSpPr>
          <a:xfrm>
            <a:off x="464620" y="2596467"/>
            <a:ext cx="2762029" cy="1973938"/>
            <a:chOff x="462987" y="2596211"/>
            <a:chExt cx="2762812" cy="1974498"/>
          </a:xfrm>
        </p:grpSpPr>
        <p:sp>
          <p:nvSpPr>
            <p:cNvPr id="24" name="Rectangle 23"/>
            <p:cNvSpPr/>
            <p:nvPr/>
          </p:nvSpPr>
          <p:spPr bwMode="auto">
            <a:xfrm>
              <a:off x="462988" y="2596211"/>
              <a:ext cx="2761488" cy="1974498"/>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462987" y="3402046"/>
              <a:ext cx="2762812" cy="682655"/>
            </a:xfrm>
            <a:prstGeom prst="rect">
              <a:avLst/>
            </a:prstGeom>
            <a:noFill/>
          </p:spPr>
          <p:txBody>
            <a:bodyPr wrap="square" lIns="182828" tIns="182828" rIns="45706" bIns="45706" rtlCol="0">
              <a:spAutoFit/>
            </a:bodyPr>
            <a:lstStyle/>
            <a:p>
              <a:pPr defTabSz="914049">
                <a:lnSpc>
                  <a:spcPct val="90000"/>
                </a:lnSpc>
                <a:spcAft>
                  <a:spcPts val="600"/>
                </a:spcAft>
              </a:pPr>
              <a:r>
                <a:rPr lang="en-US" sz="1598" b="1" kern="0" spc="-30" dirty="0">
                  <a:solidFill>
                    <a:schemeClr val="accent2"/>
                  </a:solidFill>
                  <a:ea typeface="Segoe UI" pitchFamily="34" charset="0"/>
                  <a:cs typeface="Segoe UI" pitchFamily="34" charset="0"/>
                </a:rPr>
                <a:t>DEVICES &amp; ACCESSORIES</a:t>
              </a:r>
              <a:br>
                <a:rPr lang="en-US" sz="1598" b="1" kern="0" spc="-30" dirty="0">
                  <a:solidFill>
                    <a:schemeClr val="accent2"/>
                  </a:solidFill>
                  <a:ea typeface="Segoe UI" pitchFamily="34" charset="0"/>
                  <a:cs typeface="Segoe UI" pitchFamily="34" charset="0"/>
                </a:rPr>
              </a:br>
              <a:r>
                <a:rPr lang="en-US" sz="1598" b="1" kern="0" spc="-30" dirty="0">
                  <a:solidFill>
                    <a:schemeClr val="accent2"/>
                  </a:solidFill>
                  <a:ea typeface="Segoe UI" pitchFamily="34" charset="0"/>
                  <a:cs typeface="Segoe UI" pitchFamily="34" charset="0"/>
                </a:rPr>
                <a:t>HW/SW RESALE </a:t>
              </a:r>
            </a:p>
          </p:txBody>
        </p:sp>
        <p:sp>
          <p:nvSpPr>
            <p:cNvPr id="41" name="Freeform 10"/>
            <p:cNvSpPr>
              <a:spLocks noEditPoints="1"/>
            </p:cNvSpPr>
            <p:nvPr/>
          </p:nvSpPr>
          <p:spPr bwMode="auto">
            <a:xfrm>
              <a:off x="1490809" y="2705114"/>
              <a:ext cx="705846" cy="535736"/>
            </a:xfrm>
            <a:custGeom>
              <a:avLst/>
              <a:gdLst>
                <a:gd name="T0" fmla="*/ 243 w 278"/>
                <a:gd name="T1" fmla="*/ 0 h 211"/>
                <a:gd name="T2" fmla="*/ 35 w 278"/>
                <a:gd name="T3" fmla="*/ 0 h 211"/>
                <a:gd name="T4" fmla="*/ 35 w 278"/>
                <a:gd name="T5" fmla="*/ 132 h 211"/>
                <a:gd name="T6" fmla="*/ 0 w 278"/>
                <a:gd name="T7" fmla="*/ 193 h 211"/>
                <a:gd name="T8" fmla="*/ 0 w 278"/>
                <a:gd name="T9" fmla="*/ 211 h 211"/>
                <a:gd name="T10" fmla="*/ 278 w 278"/>
                <a:gd name="T11" fmla="*/ 211 h 211"/>
                <a:gd name="T12" fmla="*/ 278 w 278"/>
                <a:gd name="T13" fmla="*/ 193 h 211"/>
                <a:gd name="T14" fmla="*/ 243 w 278"/>
                <a:gd name="T15" fmla="*/ 132 h 211"/>
                <a:gd name="T16" fmla="*/ 243 w 278"/>
                <a:gd name="T17" fmla="*/ 0 h 211"/>
                <a:gd name="T18" fmla="*/ 226 w 278"/>
                <a:gd name="T19" fmla="*/ 123 h 211"/>
                <a:gd name="T20" fmla="*/ 52 w 278"/>
                <a:gd name="T21" fmla="*/ 123 h 211"/>
                <a:gd name="T22" fmla="*/ 52 w 278"/>
                <a:gd name="T23" fmla="*/ 18 h 211"/>
                <a:gd name="T24" fmla="*/ 226 w 278"/>
                <a:gd name="T25" fmla="*/ 18 h 211"/>
                <a:gd name="T26" fmla="*/ 226 w 278"/>
                <a:gd name="T27" fmla="*/ 123 h 211"/>
                <a:gd name="T28" fmla="*/ 259 w 278"/>
                <a:gd name="T29" fmla="*/ 193 h 211"/>
                <a:gd name="T30" fmla="*/ 19 w 278"/>
                <a:gd name="T31" fmla="*/ 193 h 211"/>
                <a:gd name="T32" fmla="*/ 50 w 278"/>
                <a:gd name="T33" fmla="*/ 141 h 211"/>
                <a:gd name="T34" fmla="*/ 228 w 278"/>
                <a:gd name="T35" fmla="*/ 141 h 211"/>
                <a:gd name="T36" fmla="*/ 259 w 278"/>
                <a:gd name="T37" fmla="*/ 19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8" h="211">
                  <a:moveTo>
                    <a:pt x="243" y="0"/>
                  </a:moveTo>
                  <a:lnTo>
                    <a:pt x="35" y="0"/>
                  </a:lnTo>
                  <a:lnTo>
                    <a:pt x="35" y="132"/>
                  </a:lnTo>
                  <a:lnTo>
                    <a:pt x="0" y="193"/>
                  </a:lnTo>
                  <a:lnTo>
                    <a:pt x="0" y="211"/>
                  </a:lnTo>
                  <a:lnTo>
                    <a:pt x="278" y="211"/>
                  </a:lnTo>
                  <a:lnTo>
                    <a:pt x="278" y="193"/>
                  </a:lnTo>
                  <a:lnTo>
                    <a:pt x="243" y="132"/>
                  </a:lnTo>
                  <a:lnTo>
                    <a:pt x="243" y="0"/>
                  </a:lnTo>
                  <a:close/>
                  <a:moveTo>
                    <a:pt x="226" y="123"/>
                  </a:moveTo>
                  <a:lnTo>
                    <a:pt x="52" y="123"/>
                  </a:lnTo>
                  <a:lnTo>
                    <a:pt x="52" y="18"/>
                  </a:lnTo>
                  <a:lnTo>
                    <a:pt x="226" y="18"/>
                  </a:lnTo>
                  <a:lnTo>
                    <a:pt x="226" y="123"/>
                  </a:lnTo>
                  <a:close/>
                  <a:moveTo>
                    <a:pt x="259" y="193"/>
                  </a:moveTo>
                  <a:lnTo>
                    <a:pt x="19" y="193"/>
                  </a:lnTo>
                  <a:lnTo>
                    <a:pt x="50" y="141"/>
                  </a:lnTo>
                  <a:lnTo>
                    <a:pt x="228" y="141"/>
                  </a:lnTo>
                  <a:lnTo>
                    <a:pt x="259" y="193"/>
                  </a:lnTo>
                  <a:close/>
                </a:path>
              </a:pathLst>
            </a:custGeom>
            <a:solidFill>
              <a:schemeClr val="accent2"/>
            </a:solidFill>
            <a:ln>
              <a:noFill/>
            </a:ln>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grpSp>
      <p:sp>
        <p:nvSpPr>
          <p:cNvPr id="42" name="Text Placeholder 2"/>
          <p:cNvSpPr txBox="1">
            <a:spLocks/>
          </p:cNvSpPr>
          <p:nvPr/>
        </p:nvSpPr>
        <p:spPr>
          <a:xfrm>
            <a:off x="3528249" y="1964493"/>
            <a:ext cx="8634268" cy="4219268"/>
          </a:xfrm>
          <a:prstGeom prst="rect">
            <a:avLst/>
          </a:prstGeom>
        </p:spPr>
        <p:txBody>
          <a:bodyPr lIns="0" tIns="0" rIns="0" bIns="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768" indent="-342768" defTabSz="932384">
              <a:lnSpc>
                <a:spcPct val="100000"/>
              </a:lnSpc>
              <a:spcBef>
                <a:spcPts val="800"/>
              </a:spcBef>
              <a:buSzPct val="100000"/>
            </a:pPr>
            <a:r>
              <a:rPr lang="en-US" sz="1836" dirty="0">
                <a:solidFill>
                  <a:schemeClr val="tx1"/>
                </a:solidFill>
                <a:latin typeface="+mn-lt"/>
              </a:rPr>
              <a:t>Device Refresh is another great opportunity to engage customers around Windows 10 deployment</a:t>
            </a:r>
          </a:p>
          <a:p>
            <a:pPr marL="749013" lvl="1" indent="-241206" defTabSz="932384">
              <a:lnSpc>
                <a:spcPct val="100000"/>
              </a:lnSpc>
              <a:spcBef>
                <a:spcPts val="100"/>
              </a:spcBef>
              <a:spcAft>
                <a:spcPts val="300"/>
              </a:spcAft>
              <a:buSzPct val="100000"/>
              <a:buFont typeface="Segoe UI" panose="020B0502040204020203" pitchFamily="34" charset="0"/>
              <a:buChar char="–"/>
            </a:pPr>
            <a:r>
              <a:rPr lang="en-US" sz="1428" dirty="0">
                <a:solidFill>
                  <a:schemeClr val="tx1"/>
                </a:solidFill>
              </a:rPr>
              <a:t>Aging devices purchased for the XP End of Support wave are now due for refresh</a:t>
            </a:r>
          </a:p>
          <a:p>
            <a:pPr marL="749013" lvl="1" indent="-241206" defTabSz="932384">
              <a:lnSpc>
                <a:spcPct val="100000"/>
              </a:lnSpc>
              <a:spcBef>
                <a:spcPts val="100"/>
              </a:spcBef>
              <a:spcAft>
                <a:spcPts val="300"/>
              </a:spcAft>
              <a:buSzPct val="100000"/>
              <a:buFont typeface="Segoe UI" panose="020B0502040204020203" pitchFamily="34" charset="0"/>
              <a:buChar char="–"/>
            </a:pPr>
            <a:r>
              <a:rPr lang="en-US" sz="1428" dirty="0">
                <a:solidFill>
                  <a:schemeClr val="tx1"/>
                </a:solidFill>
              </a:rPr>
              <a:t>Intel estimates 400M devices more than 4 years old, ready for refresh</a:t>
            </a:r>
          </a:p>
          <a:p>
            <a:pPr marL="342768" indent="-342768" defTabSz="932384">
              <a:lnSpc>
                <a:spcPct val="100000"/>
              </a:lnSpc>
              <a:spcBef>
                <a:spcPts val="800"/>
              </a:spcBef>
              <a:buSzPct val="100000"/>
            </a:pPr>
            <a:r>
              <a:rPr lang="en-US" sz="1836" dirty="0">
                <a:solidFill>
                  <a:schemeClr val="tx1"/>
                </a:solidFill>
                <a:latin typeface="+mn-lt"/>
              </a:rPr>
              <a:t>New devices and form factors do so much more and take advantage of new Windows 10 features</a:t>
            </a:r>
          </a:p>
          <a:p>
            <a:pPr marL="749013" lvl="1" indent="-241206" defTabSz="932384">
              <a:lnSpc>
                <a:spcPct val="100000"/>
              </a:lnSpc>
              <a:spcBef>
                <a:spcPts val="100"/>
              </a:spcBef>
              <a:spcAft>
                <a:spcPts val="300"/>
              </a:spcAft>
              <a:buSzPct val="100000"/>
              <a:buFont typeface="Segoe UI" panose="020B0502040204020203" pitchFamily="34" charset="0"/>
              <a:buChar char="–"/>
            </a:pPr>
            <a:r>
              <a:rPr lang="en-US" sz="1428" dirty="0">
                <a:solidFill>
                  <a:schemeClr val="tx1"/>
                </a:solidFill>
              </a:rPr>
              <a:t>Windows Hello, Pen &amp; Ink, Touch-Screen, Light-Weight, Longer Battery, </a:t>
            </a:r>
            <a:r>
              <a:rPr lang="en-US" sz="1428" dirty="0" err="1">
                <a:solidFill>
                  <a:schemeClr val="tx1"/>
                </a:solidFill>
              </a:rPr>
              <a:t>etc</a:t>
            </a:r>
            <a:r>
              <a:rPr lang="en-US" sz="1428" dirty="0">
                <a:solidFill>
                  <a:schemeClr val="tx1"/>
                </a:solidFill>
              </a:rPr>
              <a:t>…</a:t>
            </a:r>
          </a:p>
          <a:p>
            <a:pPr marL="342768" indent="-342768" defTabSz="932384">
              <a:lnSpc>
                <a:spcPct val="100000"/>
              </a:lnSpc>
              <a:spcBef>
                <a:spcPts val="800"/>
              </a:spcBef>
              <a:buSzPct val="100000"/>
            </a:pPr>
            <a:r>
              <a:rPr lang="en-US" sz="1836" dirty="0">
                <a:solidFill>
                  <a:schemeClr val="tx1"/>
                </a:solidFill>
                <a:latin typeface="+mn-lt"/>
              </a:rPr>
              <a:t>Windows 10 Pro Devices typically have a </a:t>
            </a:r>
            <a:r>
              <a:rPr lang="en-US" sz="1836" b="1" dirty="0">
                <a:solidFill>
                  <a:schemeClr val="tx1"/>
                </a:solidFill>
                <a:latin typeface="+mn-lt"/>
              </a:rPr>
              <a:t>high gross sales value</a:t>
            </a:r>
            <a:r>
              <a:rPr lang="en-US" sz="1836" dirty="0">
                <a:solidFill>
                  <a:schemeClr val="tx1"/>
                </a:solidFill>
                <a:latin typeface="+mn-lt"/>
              </a:rPr>
              <a:t>, which more than makes up for the smaller margins associated</a:t>
            </a:r>
          </a:p>
          <a:p>
            <a:pPr marL="342768" indent="-342768" defTabSz="932384">
              <a:lnSpc>
                <a:spcPct val="100000"/>
              </a:lnSpc>
              <a:spcBef>
                <a:spcPts val="800"/>
              </a:spcBef>
              <a:buSzPct val="100000"/>
            </a:pPr>
            <a:r>
              <a:rPr lang="en-US" sz="1836" dirty="0">
                <a:solidFill>
                  <a:schemeClr val="tx1"/>
                </a:solidFill>
                <a:latin typeface="+mn-lt"/>
              </a:rPr>
              <a:t>Partners we have talked to typically captured higher total sales margins of 20-30% in small and mid-market customers </a:t>
            </a:r>
            <a:r>
              <a:rPr lang="en-US" sz="1836" b="1" dirty="0">
                <a:solidFill>
                  <a:schemeClr val="tx1"/>
                </a:solidFill>
                <a:latin typeface="+mn-lt"/>
              </a:rPr>
              <a:t>by bundling premium devices, break-fix, and warranty</a:t>
            </a:r>
            <a:r>
              <a:rPr lang="en-US" sz="1836" dirty="0">
                <a:solidFill>
                  <a:schemeClr val="tx1"/>
                </a:solidFill>
                <a:latin typeface="+mn-lt"/>
              </a:rPr>
              <a:t> as part of a managed services package - e.g. $50/month for a Surface Book</a:t>
            </a:r>
          </a:p>
          <a:p>
            <a:pPr marL="342768" indent="-342768" defTabSz="932384">
              <a:lnSpc>
                <a:spcPct val="100000"/>
              </a:lnSpc>
              <a:spcBef>
                <a:spcPts val="800"/>
              </a:spcBef>
              <a:buSzPct val="100000"/>
            </a:pPr>
            <a:r>
              <a:rPr lang="en-US" sz="1836" dirty="0">
                <a:solidFill>
                  <a:schemeClr val="tx1"/>
                </a:solidFill>
                <a:latin typeface="+mn-lt"/>
              </a:rPr>
              <a:t>Distributor &amp; OEM financing packages minimize the capital investment for partners and customers</a:t>
            </a:r>
          </a:p>
        </p:txBody>
      </p:sp>
      <p:grpSp>
        <p:nvGrpSpPr>
          <p:cNvPr id="3" name="Group 2"/>
          <p:cNvGrpSpPr/>
          <p:nvPr/>
        </p:nvGrpSpPr>
        <p:grpSpPr>
          <a:xfrm>
            <a:off x="464621" y="1567908"/>
            <a:ext cx="2760705" cy="939357"/>
            <a:chOff x="462988" y="1567361"/>
            <a:chExt cx="2761488" cy="939623"/>
          </a:xfrm>
        </p:grpSpPr>
        <p:grpSp>
          <p:nvGrpSpPr>
            <p:cNvPr id="47" name="Group 46"/>
            <p:cNvGrpSpPr/>
            <p:nvPr/>
          </p:nvGrpSpPr>
          <p:grpSpPr>
            <a:xfrm>
              <a:off x="462988" y="2300283"/>
              <a:ext cx="2761488" cy="206701"/>
              <a:chOff x="462988" y="2269356"/>
              <a:chExt cx="2761488" cy="270970"/>
            </a:xfrm>
          </p:grpSpPr>
          <p:sp>
            <p:nvSpPr>
              <p:cNvPr id="48" name="Freeform 30"/>
              <p:cNvSpPr/>
              <p:nvPr/>
            </p:nvSpPr>
            <p:spPr bwMode="auto">
              <a:xfrm rot="10800000">
                <a:off x="1526137" y="2269356"/>
                <a:ext cx="500403" cy="270970"/>
              </a:xfrm>
              <a:custGeom>
                <a:avLst/>
                <a:gdLst>
                  <a:gd name="connsiteX0" fmla="*/ 339548 w 679095"/>
                  <a:gd name="connsiteY0" fmla="*/ 0 h 585427"/>
                  <a:gd name="connsiteX1" fmla="*/ 679095 w 679095"/>
                  <a:gd name="connsiteY1" fmla="*/ 585427 h 585427"/>
                  <a:gd name="connsiteX2" fmla="*/ 579135 w 679095"/>
                  <a:gd name="connsiteY2" fmla="*/ 585427 h 585427"/>
                  <a:gd name="connsiteX3" fmla="*/ 339548 w 679095"/>
                  <a:gd name="connsiteY3" fmla="*/ 172345 h 585427"/>
                  <a:gd name="connsiteX4" fmla="*/ 99960 w 679095"/>
                  <a:gd name="connsiteY4" fmla="*/ 585427 h 585427"/>
                  <a:gd name="connsiteX5" fmla="*/ 0 w 679095"/>
                  <a:gd name="connsiteY5" fmla="*/ 585427 h 585427"/>
                  <a:gd name="connsiteX6" fmla="*/ 339548 w 679095"/>
                  <a:gd name="connsiteY6" fmla="*/ 0 h 58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095" h="585427">
                    <a:moveTo>
                      <a:pt x="339548" y="0"/>
                    </a:moveTo>
                    <a:lnTo>
                      <a:pt x="679095" y="585427"/>
                    </a:lnTo>
                    <a:lnTo>
                      <a:pt x="579135" y="585427"/>
                    </a:lnTo>
                    <a:lnTo>
                      <a:pt x="339548" y="172345"/>
                    </a:lnTo>
                    <a:lnTo>
                      <a:pt x="99960" y="585427"/>
                    </a:lnTo>
                    <a:lnTo>
                      <a:pt x="0" y="585427"/>
                    </a:lnTo>
                    <a:lnTo>
                      <a:pt x="339548"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9" name="Straight Connector 48"/>
              <p:cNvCxnSpPr/>
              <p:nvPr/>
            </p:nvCxnSpPr>
            <p:spPr>
              <a:xfrm>
                <a:off x="1979419" y="2288407"/>
                <a:ext cx="1245057" cy="0"/>
              </a:xfrm>
              <a:prstGeom prst="line">
                <a:avLst/>
              </a:prstGeom>
              <a:ln w="38100" cap="sq">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462988" y="2288407"/>
                <a:ext cx="1133842" cy="0"/>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462988" y="1567361"/>
              <a:ext cx="2761488" cy="565187"/>
            </a:xfrm>
            <a:prstGeom prst="rect">
              <a:avLst/>
            </a:prstGeom>
            <a:noFill/>
          </p:spPr>
          <p:txBody>
            <a:bodyPr wrap="square" lIns="0" tIns="0" rIns="0" bIns="0" rtlCol="0">
              <a:spAutoFit/>
            </a:bodyPr>
            <a:lstStyle/>
            <a:p>
              <a:pPr algn="ctr" defTabSz="914049">
                <a:spcAft>
                  <a:spcPts val="600"/>
                </a:spcAft>
              </a:pPr>
              <a:r>
                <a:rPr lang="en-US" b="1" kern="0" dirty="0">
                  <a:solidFill>
                    <a:schemeClr val="accent2"/>
                  </a:solidFill>
                  <a:ea typeface="Segoe UI" pitchFamily="34" charset="0"/>
                </a:rPr>
                <a:t>Device </a:t>
              </a:r>
              <a:br>
                <a:rPr lang="en-US" b="1" kern="0" dirty="0">
                  <a:solidFill>
                    <a:schemeClr val="accent2"/>
                  </a:solidFill>
                  <a:ea typeface="Segoe UI" pitchFamily="34" charset="0"/>
                </a:rPr>
              </a:br>
              <a:r>
                <a:rPr lang="en-US" b="1" kern="0" dirty="0">
                  <a:solidFill>
                    <a:schemeClr val="accent2"/>
                  </a:solidFill>
                  <a:ea typeface="Segoe UI" pitchFamily="34" charset="0"/>
                </a:rPr>
                <a:t>refresh</a:t>
              </a:r>
            </a:p>
          </p:txBody>
        </p:sp>
      </p:grpSp>
      <p:sp>
        <p:nvSpPr>
          <p:cNvPr id="85" name="Rectangle 84"/>
          <p:cNvSpPr/>
          <p:nvPr/>
        </p:nvSpPr>
        <p:spPr bwMode="auto">
          <a:xfrm>
            <a:off x="9798621" y="297769"/>
            <a:ext cx="685606" cy="1193961"/>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98382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9473599" y="145045"/>
            <a:ext cx="2686551" cy="1239237"/>
          </a:xfrm>
          <a:prstGeom prst="rect">
            <a:avLst/>
          </a:prstGeom>
        </p:spPr>
      </p:pic>
      <p:sp>
        <p:nvSpPr>
          <p:cNvPr id="2" name="Title 1"/>
          <p:cNvSpPr>
            <a:spLocks noGrp="1"/>
          </p:cNvSpPr>
          <p:nvPr>
            <p:ph type="title"/>
          </p:nvPr>
        </p:nvSpPr>
        <p:spPr/>
        <p:txBody>
          <a:bodyPr/>
          <a:lstStyle/>
          <a:p>
            <a:r>
              <a:rPr lang="en-US" sz="2400" dirty="0"/>
              <a:t>Partner revenue…</a:t>
            </a:r>
            <a:br>
              <a:rPr lang="en-US" sz="3598" dirty="0"/>
            </a:br>
            <a:r>
              <a:rPr lang="en-US" sz="3598" dirty="0"/>
              <a:t>Device and Accessories HW/SW sale</a:t>
            </a:r>
          </a:p>
        </p:txBody>
      </p:sp>
      <p:pic>
        <p:nvPicPr>
          <p:cNvPr id="18" name="Picture 17"/>
          <p:cNvPicPr>
            <a:picLocks noChangeAspect="1"/>
          </p:cNvPicPr>
          <p:nvPr/>
        </p:nvPicPr>
        <p:blipFill rotWithShape="1">
          <a:blip r:embed="rId4"/>
          <a:srcRect t="30438" r="83332"/>
          <a:stretch/>
        </p:blipFill>
        <p:spPr>
          <a:xfrm>
            <a:off x="463903" y="2577691"/>
            <a:ext cx="2760705" cy="3942202"/>
          </a:xfrm>
          <a:prstGeom prst="rect">
            <a:avLst/>
          </a:prstGeom>
        </p:spPr>
      </p:pic>
      <p:grpSp>
        <p:nvGrpSpPr>
          <p:cNvPr id="5" name="Group 4"/>
          <p:cNvGrpSpPr/>
          <p:nvPr/>
        </p:nvGrpSpPr>
        <p:grpSpPr>
          <a:xfrm>
            <a:off x="484410" y="4574791"/>
            <a:ext cx="2661357" cy="1028233"/>
            <a:chOff x="482784" y="4575094"/>
            <a:chExt cx="2662112" cy="1028525"/>
          </a:xfrm>
        </p:grpSpPr>
        <p:sp>
          <p:nvSpPr>
            <p:cNvPr id="21" name="TextBox 20"/>
            <p:cNvSpPr txBox="1"/>
            <p:nvPr/>
          </p:nvSpPr>
          <p:spPr>
            <a:xfrm>
              <a:off x="482784" y="4575094"/>
              <a:ext cx="2662112" cy="549554"/>
            </a:xfrm>
            <a:prstGeom prst="rect">
              <a:avLst/>
            </a:prstGeom>
            <a:noFill/>
            <a:ln w="19050">
              <a:noFill/>
            </a:ln>
          </p:spPr>
          <p:txBody>
            <a:bodyPr wrap="none" lIns="182828" tIns="0" rIns="0" bIns="0" rtlCol="0" anchor="ctr">
              <a:noAutofit/>
            </a:bodyPr>
            <a:lstStyle/>
            <a:p>
              <a:pPr defTabSz="914049">
                <a:lnSpc>
                  <a:spcPct val="80000"/>
                </a:lnSpc>
              </a:pPr>
              <a:r>
                <a:rPr lang="en-US" sz="1598" kern="0" dirty="0">
                  <a:solidFill>
                    <a:schemeClr val="bg1"/>
                  </a:solidFill>
                  <a:latin typeface="Segoe UI" panose="020B0502040204020203" pitchFamily="34" charset="0"/>
                  <a:cs typeface="Segoe UI" panose="020B0502040204020203" pitchFamily="34" charset="0"/>
                </a:rPr>
                <a:t>5–15% margin</a:t>
              </a:r>
            </a:p>
          </p:txBody>
        </p:sp>
        <p:sp>
          <p:nvSpPr>
            <p:cNvPr id="38" name="TextBox 37"/>
            <p:cNvSpPr txBox="1"/>
            <p:nvPr/>
          </p:nvSpPr>
          <p:spPr>
            <a:xfrm>
              <a:off x="482784" y="5054065"/>
              <a:ext cx="2662112" cy="549554"/>
            </a:xfrm>
            <a:prstGeom prst="rect">
              <a:avLst/>
            </a:prstGeom>
            <a:noFill/>
            <a:ln w="19050">
              <a:noFill/>
            </a:ln>
          </p:spPr>
          <p:txBody>
            <a:bodyPr wrap="square" lIns="182828" tIns="0" rIns="0" bIns="0" rtlCol="0" anchor="ctr">
              <a:noAutofit/>
            </a:bodyPr>
            <a:lstStyle/>
            <a:p>
              <a:pPr defTabSz="914049">
                <a:lnSpc>
                  <a:spcPct val="80000"/>
                </a:lnSpc>
              </a:pPr>
              <a:r>
                <a:rPr lang="en-US" sz="1598" kern="0" dirty="0">
                  <a:solidFill>
                    <a:schemeClr val="bg1"/>
                  </a:solidFill>
                  <a:latin typeface="Segoe UI" panose="020B0502040204020203" pitchFamily="34" charset="0"/>
                  <a:cs typeface="Segoe UI" panose="020B0502040204020203" pitchFamily="34" charset="0"/>
                </a:rPr>
                <a:t>20–30% margin bundled as monthly managed service</a:t>
              </a:r>
            </a:p>
          </p:txBody>
        </p:sp>
      </p:grpSp>
      <p:grpSp>
        <p:nvGrpSpPr>
          <p:cNvPr id="4" name="Group 3"/>
          <p:cNvGrpSpPr/>
          <p:nvPr/>
        </p:nvGrpSpPr>
        <p:grpSpPr>
          <a:xfrm>
            <a:off x="464620" y="2596467"/>
            <a:ext cx="2762029" cy="1973938"/>
            <a:chOff x="462987" y="2596211"/>
            <a:chExt cx="2762812" cy="1974498"/>
          </a:xfrm>
        </p:grpSpPr>
        <p:sp>
          <p:nvSpPr>
            <p:cNvPr id="19" name="Rectangle 18"/>
            <p:cNvSpPr/>
            <p:nvPr/>
          </p:nvSpPr>
          <p:spPr bwMode="auto">
            <a:xfrm>
              <a:off x="462988" y="2596211"/>
              <a:ext cx="2761488" cy="1974498"/>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462987" y="3402046"/>
              <a:ext cx="2762812" cy="682655"/>
            </a:xfrm>
            <a:prstGeom prst="rect">
              <a:avLst/>
            </a:prstGeom>
            <a:noFill/>
          </p:spPr>
          <p:txBody>
            <a:bodyPr wrap="square" lIns="182828" tIns="182828" rIns="45706" bIns="45706" rtlCol="0">
              <a:spAutoFit/>
            </a:bodyPr>
            <a:lstStyle/>
            <a:p>
              <a:pPr defTabSz="914049">
                <a:lnSpc>
                  <a:spcPct val="90000"/>
                </a:lnSpc>
                <a:spcAft>
                  <a:spcPts val="600"/>
                </a:spcAft>
              </a:pPr>
              <a:r>
                <a:rPr lang="en-US" sz="1598" b="1" kern="0" spc="-30" dirty="0">
                  <a:solidFill>
                    <a:schemeClr val="accent2"/>
                  </a:solidFill>
                  <a:ea typeface="Segoe UI" pitchFamily="34" charset="0"/>
                  <a:cs typeface="Segoe UI" pitchFamily="34" charset="0"/>
                </a:rPr>
                <a:t>DEVICES &amp; ACCESSORIES</a:t>
              </a:r>
              <a:br>
                <a:rPr lang="en-US" sz="1598" b="1" kern="0" spc="-30" dirty="0">
                  <a:solidFill>
                    <a:schemeClr val="accent2"/>
                  </a:solidFill>
                  <a:ea typeface="Segoe UI" pitchFamily="34" charset="0"/>
                  <a:cs typeface="Segoe UI" pitchFamily="34" charset="0"/>
                </a:rPr>
              </a:br>
              <a:r>
                <a:rPr lang="en-US" sz="1598" b="1" kern="0" spc="-30" dirty="0">
                  <a:solidFill>
                    <a:schemeClr val="accent2"/>
                  </a:solidFill>
                  <a:ea typeface="Segoe UI" pitchFamily="34" charset="0"/>
                  <a:cs typeface="Segoe UI" pitchFamily="34" charset="0"/>
                </a:rPr>
                <a:t>HW/SW RESALE </a:t>
              </a:r>
            </a:p>
          </p:txBody>
        </p:sp>
        <p:sp>
          <p:nvSpPr>
            <p:cNvPr id="29" name="Freeform 10"/>
            <p:cNvSpPr>
              <a:spLocks noEditPoints="1"/>
            </p:cNvSpPr>
            <p:nvPr/>
          </p:nvSpPr>
          <p:spPr bwMode="auto">
            <a:xfrm>
              <a:off x="1490809" y="2705114"/>
              <a:ext cx="705846" cy="535736"/>
            </a:xfrm>
            <a:custGeom>
              <a:avLst/>
              <a:gdLst>
                <a:gd name="T0" fmla="*/ 243 w 278"/>
                <a:gd name="T1" fmla="*/ 0 h 211"/>
                <a:gd name="T2" fmla="*/ 35 w 278"/>
                <a:gd name="T3" fmla="*/ 0 h 211"/>
                <a:gd name="T4" fmla="*/ 35 w 278"/>
                <a:gd name="T5" fmla="*/ 132 h 211"/>
                <a:gd name="T6" fmla="*/ 0 w 278"/>
                <a:gd name="T7" fmla="*/ 193 h 211"/>
                <a:gd name="T8" fmla="*/ 0 w 278"/>
                <a:gd name="T9" fmla="*/ 211 h 211"/>
                <a:gd name="T10" fmla="*/ 278 w 278"/>
                <a:gd name="T11" fmla="*/ 211 h 211"/>
                <a:gd name="T12" fmla="*/ 278 w 278"/>
                <a:gd name="T13" fmla="*/ 193 h 211"/>
                <a:gd name="T14" fmla="*/ 243 w 278"/>
                <a:gd name="T15" fmla="*/ 132 h 211"/>
                <a:gd name="T16" fmla="*/ 243 w 278"/>
                <a:gd name="T17" fmla="*/ 0 h 211"/>
                <a:gd name="T18" fmla="*/ 226 w 278"/>
                <a:gd name="T19" fmla="*/ 123 h 211"/>
                <a:gd name="T20" fmla="*/ 52 w 278"/>
                <a:gd name="T21" fmla="*/ 123 h 211"/>
                <a:gd name="T22" fmla="*/ 52 w 278"/>
                <a:gd name="T23" fmla="*/ 18 h 211"/>
                <a:gd name="T24" fmla="*/ 226 w 278"/>
                <a:gd name="T25" fmla="*/ 18 h 211"/>
                <a:gd name="T26" fmla="*/ 226 w 278"/>
                <a:gd name="T27" fmla="*/ 123 h 211"/>
                <a:gd name="T28" fmla="*/ 259 w 278"/>
                <a:gd name="T29" fmla="*/ 193 h 211"/>
                <a:gd name="T30" fmla="*/ 19 w 278"/>
                <a:gd name="T31" fmla="*/ 193 h 211"/>
                <a:gd name="T32" fmla="*/ 50 w 278"/>
                <a:gd name="T33" fmla="*/ 141 h 211"/>
                <a:gd name="T34" fmla="*/ 228 w 278"/>
                <a:gd name="T35" fmla="*/ 141 h 211"/>
                <a:gd name="T36" fmla="*/ 259 w 278"/>
                <a:gd name="T37" fmla="*/ 19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8" h="211">
                  <a:moveTo>
                    <a:pt x="243" y="0"/>
                  </a:moveTo>
                  <a:lnTo>
                    <a:pt x="35" y="0"/>
                  </a:lnTo>
                  <a:lnTo>
                    <a:pt x="35" y="132"/>
                  </a:lnTo>
                  <a:lnTo>
                    <a:pt x="0" y="193"/>
                  </a:lnTo>
                  <a:lnTo>
                    <a:pt x="0" y="211"/>
                  </a:lnTo>
                  <a:lnTo>
                    <a:pt x="278" y="211"/>
                  </a:lnTo>
                  <a:lnTo>
                    <a:pt x="278" y="193"/>
                  </a:lnTo>
                  <a:lnTo>
                    <a:pt x="243" y="132"/>
                  </a:lnTo>
                  <a:lnTo>
                    <a:pt x="243" y="0"/>
                  </a:lnTo>
                  <a:close/>
                  <a:moveTo>
                    <a:pt x="226" y="123"/>
                  </a:moveTo>
                  <a:lnTo>
                    <a:pt x="52" y="123"/>
                  </a:lnTo>
                  <a:lnTo>
                    <a:pt x="52" y="18"/>
                  </a:lnTo>
                  <a:lnTo>
                    <a:pt x="226" y="18"/>
                  </a:lnTo>
                  <a:lnTo>
                    <a:pt x="226" y="123"/>
                  </a:lnTo>
                  <a:close/>
                  <a:moveTo>
                    <a:pt x="259" y="193"/>
                  </a:moveTo>
                  <a:lnTo>
                    <a:pt x="19" y="193"/>
                  </a:lnTo>
                  <a:lnTo>
                    <a:pt x="50" y="141"/>
                  </a:lnTo>
                  <a:lnTo>
                    <a:pt x="228" y="141"/>
                  </a:lnTo>
                  <a:lnTo>
                    <a:pt x="259" y="193"/>
                  </a:lnTo>
                  <a:close/>
                </a:path>
              </a:pathLst>
            </a:custGeom>
            <a:solidFill>
              <a:schemeClr val="accent2"/>
            </a:solidFill>
            <a:ln>
              <a:noFill/>
            </a:ln>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grpSp>
      <p:grpSp>
        <p:nvGrpSpPr>
          <p:cNvPr id="3" name="Group 2"/>
          <p:cNvGrpSpPr/>
          <p:nvPr/>
        </p:nvGrpSpPr>
        <p:grpSpPr>
          <a:xfrm>
            <a:off x="464621" y="1567908"/>
            <a:ext cx="2760705" cy="939357"/>
            <a:chOff x="462988" y="1567361"/>
            <a:chExt cx="2761488" cy="939623"/>
          </a:xfrm>
        </p:grpSpPr>
        <p:grpSp>
          <p:nvGrpSpPr>
            <p:cNvPr id="39" name="Group 38"/>
            <p:cNvGrpSpPr/>
            <p:nvPr/>
          </p:nvGrpSpPr>
          <p:grpSpPr>
            <a:xfrm>
              <a:off x="462988" y="2300283"/>
              <a:ext cx="2761488" cy="206701"/>
              <a:chOff x="462988" y="2269356"/>
              <a:chExt cx="2761488" cy="270970"/>
            </a:xfrm>
          </p:grpSpPr>
          <p:sp>
            <p:nvSpPr>
              <p:cNvPr id="40" name="Freeform 30"/>
              <p:cNvSpPr/>
              <p:nvPr/>
            </p:nvSpPr>
            <p:spPr bwMode="auto">
              <a:xfrm rot="10800000">
                <a:off x="1526137" y="2269356"/>
                <a:ext cx="500403" cy="270970"/>
              </a:xfrm>
              <a:custGeom>
                <a:avLst/>
                <a:gdLst>
                  <a:gd name="connsiteX0" fmla="*/ 339548 w 679095"/>
                  <a:gd name="connsiteY0" fmla="*/ 0 h 585427"/>
                  <a:gd name="connsiteX1" fmla="*/ 679095 w 679095"/>
                  <a:gd name="connsiteY1" fmla="*/ 585427 h 585427"/>
                  <a:gd name="connsiteX2" fmla="*/ 579135 w 679095"/>
                  <a:gd name="connsiteY2" fmla="*/ 585427 h 585427"/>
                  <a:gd name="connsiteX3" fmla="*/ 339548 w 679095"/>
                  <a:gd name="connsiteY3" fmla="*/ 172345 h 585427"/>
                  <a:gd name="connsiteX4" fmla="*/ 99960 w 679095"/>
                  <a:gd name="connsiteY4" fmla="*/ 585427 h 585427"/>
                  <a:gd name="connsiteX5" fmla="*/ 0 w 679095"/>
                  <a:gd name="connsiteY5" fmla="*/ 585427 h 585427"/>
                  <a:gd name="connsiteX6" fmla="*/ 339548 w 679095"/>
                  <a:gd name="connsiteY6" fmla="*/ 0 h 58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095" h="585427">
                    <a:moveTo>
                      <a:pt x="339548" y="0"/>
                    </a:moveTo>
                    <a:lnTo>
                      <a:pt x="679095" y="585427"/>
                    </a:lnTo>
                    <a:lnTo>
                      <a:pt x="579135" y="585427"/>
                    </a:lnTo>
                    <a:lnTo>
                      <a:pt x="339548" y="172345"/>
                    </a:lnTo>
                    <a:lnTo>
                      <a:pt x="99960" y="585427"/>
                    </a:lnTo>
                    <a:lnTo>
                      <a:pt x="0" y="585427"/>
                    </a:lnTo>
                    <a:lnTo>
                      <a:pt x="339548"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1" name="Straight Connector 40"/>
              <p:cNvCxnSpPr/>
              <p:nvPr/>
            </p:nvCxnSpPr>
            <p:spPr>
              <a:xfrm>
                <a:off x="1979419" y="2288407"/>
                <a:ext cx="1245057" cy="0"/>
              </a:xfrm>
              <a:prstGeom prst="line">
                <a:avLst/>
              </a:prstGeom>
              <a:ln w="38100" cap="sq">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462988" y="2288407"/>
                <a:ext cx="1133842" cy="0"/>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462988" y="1567361"/>
              <a:ext cx="2761488" cy="565187"/>
            </a:xfrm>
            <a:prstGeom prst="rect">
              <a:avLst/>
            </a:prstGeom>
            <a:noFill/>
          </p:spPr>
          <p:txBody>
            <a:bodyPr wrap="square" lIns="0" tIns="0" rIns="0" bIns="0" rtlCol="0">
              <a:spAutoFit/>
            </a:bodyPr>
            <a:lstStyle/>
            <a:p>
              <a:pPr algn="ctr" defTabSz="914049">
                <a:spcAft>
                  <a:spcPts val="600"/>
                </a:spcAft>
              </a:pPr>
              <a:r>
                <a:rPr lang="en-US" b="1" kern="0" dirty="0">
                  <a:solidFill>
                    <a:schemeClr val="accent2"/>
                  </a:solidFill>
                  <a:ea typeface="Segoe UI" pitchFamily="34" charset="0"/>
                </a:rPr>
                <a:t>Device </a:t>
              </a:r>
              <a:br>
                <a:rPr lang="en-US" b="1" kern="0" dirty="0">
                  <a:solidFill>
                    <a:schemeClr val="accent2"/>
                  </a:solidFill>
                  <a:ea typeface="Segoe UI" pitchFamily="34" charset="0"/>
                </a:rPr>
              </a:br>
              <a:r>
                <a:rPr lang="en-US" b="1" kern="0" dirty="0">
                  <a:solidFill>
                    <a:schemeClr val="accent2"/>
                  </a:solidFill>
                  <a:ea typeface="Segoe UI" pitchFamily="34" charset="0"/>
                </a:rPr>
                <a:t>refresh</a:t>
              </a:r>
            </a:p>
          </p:txBody>
        </p:sp>
      </p:grpSp>
      <p:sp>
        <p:nvSpPr>
          <p:cNvPr id="84" name="Rectangle 83"/>
          <p:cNvSpPr/>
          <p:nvPr/>
        </p:nvSpPr>
        <p:spPr bwMode="auto">
          <a:xfrm>
            <a:off x="9798621" y="297769"/>
            <a:ext cx="685606" cy="1193961"/>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Object 5"/>
          <p:cNvGraphicFramePr>
            <a:graphicFrameLocks noChangeAspect="1"/>
          </p:cNvGraphicFramePr>
          <p:nvPr>
            <p:extLst/>
          </p:nvPr>
        </p:nvGraphicFramePr>
        <p:xfrm>
          <a:off x="3339658" y="2625150"/>
          <a:ext cx="8866570" cy="3038625"/>
        </p:xfrm>
        <a:graphic>
          <a:graphicData uri="http://schemas.openxmlformats.org/presentationml/2006/ole">
            <mc:AlternateContent xmlns:mc="http://schemas.openxmlformats.org/markup-compatibility/2006">
              <mc:Choice xmlns:v="urn:schemas-microsoft-com:vml" Requires="v">
                <p:oleObj spid="_x0000_s21510" name="Worksheet" r:id="rId5" imgW="8694455" imgH="2979286" progId="Excel.Sheet.12">
                  <p:embed/>
                </p:oleObj>
              </mc:Choice>
              <mc:Fallback>
                <p:oleObj name="Worksheet" r:id="rId5" imgW="8694455" imgH="2979286" progId="Excel.Sheet.12">
                  <p:embed/>
                  <p:pic>
                    <p:nvPicPr>
                      <p:cNvPr id="6" name="Object 5"/>
                      <p:cNvPicPr/>
                      <p:nvPr/>
                    </p:nvPicPr>
                    <p:blipFill>
                      <a:blip r:embed="rId6"/>
                      <a:stretch>
                        <a:fillRect/>
                      </a:stretch>
                    </p:blipFill>
                    <p:spPr>
                      <a:xfrm>
                        <a:off x="3339658" y="2625150"/>
                        <a:ext cx="8866570" cy="3038625"/>
                      </a:xfrm>
                      <a:prstGeom prst="rect">
                        <a:avLst/>
                      </a:prstGeom>
                    </p:spPr>
                  </p:pic>
                </p:oleObj>
              </mc:Fallback>
            </mc:AlternateContent>
          </a:graphicData>
        </a:graphic>
      </p:graphicFrame>
      <p:sp>
        <p:nvSpPr>
          <p:cNvPr id="22" name="TextBox 21"/>
          <p:cNvSpPr txBox="1"/>
          <p:nvPr/>
        </p:nvSpPr>
        <p:spPr>
          <a:xfrm>
            <a:off x="3028643" y="6577434"/>
            <a:ext cx="9500426" cy="470840"/>
          </a:xfrm>
          <a:prstGeom prst="rect">
            <a:avLst/>
          </a:prstGeom>
          <a:noFill/>
        </p:spPr>
        <p:txBody>
          <a:bodyPr wrap="square" lIns="186494" tIns="149196" rIns="186494" bIns="149196" rtlCol="0">
            <a:spAutoFit/>
          </a:bodyPr>
          <a:lstStyle/>
          <a:p>
            <a:pPr defTabSz="932597">
              <a:lnSpc>
                <a:spcPct val="90000"/>
              </a:lnSpc>
              <a:spcAft>
                <a:spcPts val="612"/>
              </a:spcAft>
            </a:pPr>
            <a:r>
              <a:rPr lang="en-US" sz="1224" kern="0" dirty="0">
                <a:solidFill>
                  <a:srgbClr val="000000"/>
                </a:solidFill>
              </a:rPr>
              <a:t>Note:  Revenue and margin values are based on partner interviews, and will vary by partner, geography, and local market conditions.</a:t>
            </a:r>
          </a:p>
        </p:txBody>
      </p:sp>
    </p:spTree>
    <p:extLst>
      <p:ext uri="{BB962C8B-B14F-4D97-AF65-F5344CB8AC3E}">
        <p14:creationId xmlns:p14="http://schemas.microsoft.com/office/powerpoint/2010/main" val="362521595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9473599" y="145045"/>
            <a:ext cx="2686551" cy="1239237"/>
          </a:xfrm>
          <a:prstGeom prst="rect">
            <a:avLst/>
          </a:prstGeom>
        </p:spPr>
      </p:pic>
      <p:sp>
        <p:nvSpPr>
          <p:cNvPr id="2" name="Title 1"/>
          <p:cNvSpPr>
            <a:spLocks noGrp="1"/>
          </p:cNvSpPr>
          <p:nvPr>
            <p:ph type="title"/>
          </p:nvPr>
        </p:nvSpPr>
        <p:spPr>
          <a:xfrm>
            <a:off x="274639" y="295275"/>
            <a:ext cx="11889564" cy="917575"/>
          </a:xfrm>
        </p:spPr>
        <p:txBody>
          <a:bodyPr/>
          <a:lstStyle/>
          <a:p>
            <a:r>
              <a:rPr lang="en-US" sz="2400" dirty="0"/>
              <a:t>Partner revenue…</a:t>
            </a:r>
            <a:br>
              <a:rPr lang="en-US" sz="3598" dirty="0"/>
            </a:br>
            <a:r>
              <a:rPr lang="en-US" sz="3598" dirty="0"/>
              <a:t>New Windows Projects: Security, and Lifecycle </a:t>
            </a:r>
            <a:br>
              <a:rPr lang="en-US" sz="3598" dirty="0"/>
            </a:br>
            <a:r>
              <a:rPr lang="en-US" sz="3598" dirty="0"/>
              <a:t>Management</a:t>
            </a:r>
          </a:p>
        </p:txBody>
      </p:sp>
      <p:pic>
        <p:nvPicPr>
          <p:cNvPr id="14" name="Picture 13"/>
          <p:cNvPicPr>
            <a:picLocks noChangeAspect="1"/>
          </p:cNvPicPr>
          <p:nvPr/>
        </p:nvPicPr>
        <p:blipFill rotWithShape="1">
          <a:blip r:embed="rId3"/>
          <a:srcRect t="30438" r="83332"/>
          <a:stretch/>
        </p:blipFill>
        <p:spPr>
          <a:xfrm>
            <a:off x="463903" y="2577691"/>
            <a:ext cx="2760705" cy="3942202"/>
          </a:xfrm>
          <a:prstGeom prst="rect">
            <a:avLst/>
          </a:prstGeom>
        </p:spPr>
      </p:pic>
      <p:sp>
        <p:nvSpPr>
          <p:cNvPr id="17" name="TextBox 16"/>
          <p:cNvSpPr txBox="1"/>
          <p:nvPr/>
        </p:nvSpPr>
        <p:spPr>
          <a:xfrm>
            <a:off x="484410" y="4574789"/>
            <a:ext cx="2661357" cy="549398"/>
          </a:xfrm>
          <a:prstGeom prst="rect">
            <a:avLst/>
          </a:prstGeom>
          <a:noFill/>
          <a:ln w="19050">
            <a:noFill/>
          </a:ln>
        </p:spPr>
        <p:txBody>
          <a:bodyPr wrap="none" lIns="182828" tIns="0" rIns="0" bIns="0" rtlCol="0" anchor="ctr">
            <a:noAutofit/>
          </a:bodyPr>
          <a:lstStyle/>
          <a:p>
            <a:pPr defTabSz="914049">
              <a:lnSpc>
                <a:spcPct val="80000"/>
              </a:lnSpc>
            </a:pPr>
            <a:r>
              <a:rPr lang="en-US" sz="1598" kern="0" dirty="0">
                <a:solidFill>
                  <a:schemeClr val="bg1"/>
                </a:solidFill>
                <a:latin typeface="Segoe UI" panose="020B0502040204020203" pitchFamily="34" charset="0"/>
                <a:cs typeface="Segoe UI" panose="020B0502040204020203" pitchFamily="34" charset="0"/>
              </a:rPr>
              <a:t>30–40% margin</a:t>
            </a:r>
          </a:p>
        </p:txBody>
      </p:sp>
      <p:grpSp>
        <p:nvGrpSpPr>
          <p:cNvPr id="3" name="Group 2"/>
          <p:cNvGrpSpPr/>
          <p:nvPr/>
        </p:nvGrpSpPr>
        <p:grpSpPr>
          <a:xfrm>
            <a:off x="464620" y="2596467"/>
            <a:ext cx="2762029" cy="1973938"/>
            <a:chOff x="462987" y="2596211"/>
            <a:chExt cx="2762812" cy="1974498"/>
          </a:xfrm>
        </p:grpSpPr>
        <p:sp>
          <p:nvSpPr>
            <p:cNvPr id="15" name="Rectangle 14"/>
            <p:cNvSpPr/>
            <p:nvPr/>
          </p:nvSpPr>
          <p:spPr bwMode="auto">
            <a:xfrm>
              <a:off x="462988" y="2596211"/>
              <a:ext cx="2761488" cy="1974498"/>
            </a:xfrm>
            <a:prstGeom prst="rect">
              <a:avLst/>
            </a:prstGeom>
            <a:solidFill>
              <a:srgbClr val="D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462987" y="3402046"/>
              <a:ext cx="2762812" cy="908567"/>
            </a:xfrm>
            <a:prstGeom prst="rect">
              <a:avLst/>
            </a:prstGeom>
            <a:noFill/>
          </p:spPr>
          <p:txBody>
            <a:bodyPr wrap="square" lIns="182828" tIns="182828" rIns="45706" bIns="45706" rtlCol="0">
              <a:spAutoFit/>
            </a:bodyPr>
            <a:lstStyle/>
            <a:p>
              <a:pPr defTabSz="914049">
                <a:lnSpc>
                  <a:spcPct val="90000"/>
                </a:lnSpc>
                <a:spcAft>
                  <a:spcPts val="600"/>
                </a:spcAft>
              </a:pPr>
              <a:r>
                <a:rPr lang="en-US" sz="1598" b="1" kern="0" spc="-30" dirty="0">
                  <a:solidFill>
                    <a:schemeClr val="accent2"/>
                  </a:solidFill>
                  <a:ea typeface="Segoe UI" pitchFamily="34" charset="0"/>
                  <a:cs typeface="Segoe UI" pitchFamily="34" charset="0"/>
                </a:rPr>
                <a:t>NEW WINDOWS PROJECTS: SECURITY AND LIFECYCLE MANAGEMENT</a:t>
              </a:r>
            </a:p>
          </p:txBody>
        </p:sp>
        <p:grpSp>
          <p:nvGrpSpPr>
            <p:cNvPr id="25" name="Group 27"/>
            <p:cNvGrpSpPr>
              <a:grpSpLocks noChangeAspect="1"/>
            </p:cNvGrpSpPr>
            <p:nvPr/>
          </p:nvGrpSpPr>
          <p:grpSpPr bwMode="auto">
            <a:xfrm>
              <a:off x="1534119" y="2772302"/>
              <a:ext cx="620550" cy="488362"/>
              <a:chOff x="3112" y="1509"/>
              <a:chExt cx="338" cy="266"/>
            </a:xfrm>
            <a:solidFill>
              <a:schemeClr val="accent2"/>
            </a:solidFill>
          </p:grpSpPr>
          <p:sp>
            <p:nvSpPr>
              <p:cNvPr id="26" name="Freeform 28"/>
              <p:cNvSpPr>
                <a:spLocks noEditPoints="1"/>
              </p:cNvSpPr>
              <p:nvPr/>
            </p:nvSpPr>
            <p:spPr bwMode="auto">
              <a:xfrm>
                <a:off x="3311" y="1611"/>
                <a:ext cx="139" cy="164"/>
              </a:xfrm>
              <a:custGeom>
                <a:avLst/>
                <a:gdLst>
                  <a:gd name="T0" fmla="*/ 56 w 64"/>
                  <a:gd name="T1" fmla="*/ 31 h 75"/>
                  <a:gd name="T2" fmla="*/ 56 w 64"/>
                  <a:gd name="T3" fmla="*/ 25 h 75"/>
                  <a:gd name="T4" fmla="*/ 32 w 64"/>
                  <a:gd name="T5" fmla="*/ 0 h 75"/>
                  <a:gd name="T6" fmla="*/ 7 w 64"/>
                  <a:gd name="T7" fmla="*/ 25 h 75"/>
                  <a:gd name="T8" fmla="*/ 7 w 64"/>
                  <a:gd name="T9" fmla="*/ 31 h 75"/>
                  <a:gd name="T10" fmla="*/ 0 w 64"/>
                  <a:gd name="T11" fmla="*/ 31 h 75"/>
                  <a:gd name="T12" fmla="*/ 0 w 64"/>
                  <a:gd name="T13" fmla="*/ 75 h 75"/>
                  <a:gd name="T14" fmla="*/ 64 w 64"/>
                  <a:gd name="T15" fmla="*/ 75 h 75"/>
                  <a:gd name="T16" fmla="*/ 64 w 64"/>
                  <a:gd name="T17" fmla="*/ 31 h 75"/>
                  <a:gd name="T18" fmla="*/ 56 w 64"/>
                  <a:gd name="T19" fmla="*/ 31 h 75"/>
                  <a:gd name="T20" fmla="*/ 15 w 64"/>
                  <a:gd name="T21" fmla="*/ 25 h 75"/>
                  <a:gd name="T22" fmla="*/ 32 w 64"/>
                  <a:gd name="T23" fmla="*/ 8 h 75"/>
                  <a:gd name="T24" fmla="*/ 48 w 64"/>
                  <a:gd name="T25" fmla="*/ 25 h 75"/>
                  <a:gd name="T26" fmla="*/ 48 w 64"/>
                  <a:gd name="T27" fmla="*/ 31 h 75"/>
                  <a:gd name="T28" fmla="*/ 15 w 64"/>
                  <a:gd name="T29" fmla="*/ 31 h 75"/>
                  <a:gd name="T30" fmla="*/ 15 w 64"/>
                  <a:gd name="T31" fmla="*/ 25 h 75"/>
                  <a:gd name="T32" fmla="*/ 56 w 64"/>
                  <a:gd name="T33" fmla="*/ 67 h 75"/>
                  <a:gd name="T34" fmla="*/ 8 w 64"/>
                  <a:gd name="T35" fmla="*/ 67 h 75"/>
                  <a:gd name="T36" fmla="*/ 8 w 64"/>
                  <a:gd name="T37" fmla="*/ 39 h 75"/>
                  <a:gd name="T38" fmla="*/ 56 w 64"/>
                  <a:gd name="T39" fmla="*/ 39 h 75"/>
                  <a:gd name="T40" fmla="*/ 56 w 64"/>
                  <a:gd name="T41"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75">
                    <a:moveTo>
                      <a:pt x="56" y="31"/>
                    </a:moveTo>
                    <a:cubicBezTo>
                      <a:pt x="56" y="25"/>
                      <a:pt x="56" y="25"/>
                      <a:pt x="56" y="25"/>
                    </a:cubicBezTo>
                    <a:cubicBezTo>
                      <a:pt x="56" y="11"/>
                      <a:pt x="45" y="0"/>
                      <a:pt x="32" y="0"/>
                    </a:cubicBezTo>
                    <a:cubicBezTo>
                      <a:pt x="18" y="0"/>
                      <a:pt x="7" y="11"/>
                      <a:pt x="7" y="25"/>
                    </a:cubicBezTo>
                    <a:cubicBezTo>
                      <a:pt x="7" y="31"/>
                      <a:pt x="7" y="31"/>
                      <a:pt x="7" y="31"/>
                    </a:cubicBezTo>
                    <a:cubicBezTo>
                      <a:pt x="0" y="31"/>
                      <a:pt x="0" y="31"/>
                      <a:pt x="0" y="31"/>
                    </a:cubicBezTo>
                    <a:cubicBezTo>
                      <a:pt x="0" y="75"/>
                      <a:pt x="0" y="75"/>
                      <a:pt x="0" y="75"/>
                    </a:cubicBezTo>
                    <a:cubicBezTo>
                      <a:pt x="64" y="75"/>
                      <a:pt x="64" y="75"/>
                      <a:pt x="64" y="75"/>
                    </a:cubicBezTo>
                    <a:cubicBezTo>
                      <a:pt x="64" y="31"/>
                      <a:pt x="64" y="31"/>
                      <a:pt x="64" y="31"/>
                    </a:cubicBezTo>
                    <a:lnTo>
                      <a:pt x="56" y="31"/>
                    </a:lnTo>
                    <a:close/>
                    <a:moveTo>
                      <a:pt x="15" y="25"/>
                    </a:moveTo>
                    <a:cubicBezTo>
                      <a:pt x="15" y="16"/>
                      <a:pt x="22" y="8"/>
                      <a:pt x="32" y="8"/>
                    </a:cubicBezTo>
                    <a:cubicBezTo>
                      <a:pt x="41" y="8"/>
                      <a:pt x="48" y="16"/>
                      <a:pt x="48" y="25"/>
                    </a:cubicBezTo>
                    <a:cubicBezTo>
                      <a:pt x="48" y="31"/>
                      <a:pt x="48" y="31"/>
                      <a:pt x="48" y="31"/>
                    </a:cubicBezTo>
                    <a:cubicBezTo>
                      <a:pt x="15" y="31"/>
                      <a:pt x="15" y="31"/>
                      <a:pt x="15" y="31"/>
                    </a:cubicBezTo>
                    <a:lnTo>
                      <a:pt x="15" y="25"/>
                    </a:lnTo>
                    <a:close/>
                    <a:moveTo>
                      <a:pt x="56" y="67"/>
                    </a:moveTo>
                    <a:cubicBezTo>
                      <a:pt x="8" y="67"/>
                      <a:pt x="8" y="67"/>
                      <a:pt x="8" y="67"/>
                    </a:cubicBezTo>
                    <a:cubicBezTo>
                      <a:pt x="8" y="39"/>
                      <a:pt x="8" y="39"/>
                      <a:pt x="8" y="39"/>
                    </a:cubicBezTo>
                    <a:cubicBezTo>
                      <a:pt x="56" y="39"/>
                      <a:pt x="56" y="39"/>
                      <a:pt x="56" y="39"/>
                    </a:cubicBezTo>
                    <a:lnTo>
                      <a:pt x="5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sp>
            <p:nvSpPr>
              <p:cNvPr id="27" name="Freeform 29"/>
              <p:cNvSpPr>
                <a:spLocks noEditPoints="1"/>
              </p:cNvSpPr>
              <p:nvPr/>
            </p:nvSpPr>
            <p:spPr bwMode="auto">
              <a:xfrm>
                <a:off x="3112" y="1509"/>
                <a:ext cx="277" cy="244"/>
              </a:xfrm>
              <a:custGeom>
                <a:avLst/>
                <a:gdLst>
                  <a:gd name="T0" fmla="*/ 17 w 277"/>
                  <a:gd name="T1" fmla="*/ 70 h 244"/>
                  <a:gd name="T2" fmla="*/ 260 w 277"/>
                  <a:gd name="T3" fmla="*/ 70 h 244"/>
                  <a:gd name="T4" fmla="*/ 260 w 277"/>
                  <a:gd name="T5" fmla="*/ 89 h 244"/>
                  <a:gd name="T6" fmla="*/ 277 w 277"/>
                  <a:gd name="T7" fmla="*/ 89 h 244"/>
                  <a:gd name="T8" fmla="*/ 277 w 277"/>
                  <a:gd name="T9" fmla="*/ 65 h 244"/>
                  <a:gd name="T10" fmla="*/ 277 w 277"/>
                  <a:gd name="T11" fmla="*/ 52 h 244"/>
                  <a:gd name="T12" fmla="*/ 277 w 277"/>
                  <a:gd name="T13" fmla="*/ 17 h 244"/>
                  <a:gd name="T14" fmla="*/ 126 w 277"/>
                  <a:gd name="T15" fmla="*/ 17 h 244"/>
                  <a:gd name="T16" fmla="*/ 108 w 277"/>
                  <a:gd name="T17" fmla="*/ 0 h 244"/>
                  <a:gd name="T18" fmla="*/ 0 w 277"/>
                  <a:gd name="T19" fmla="*/ 0 h 244"/>
                  <a:gd name="T20" fmla="*/ 0 w 277"/>
                  <a:gd name="T21" fmla="*/ 52 h 244"/>
                  <a:gd name="T22" fmla="*/ 0 w 277"/>
                  <a:gd name="T23" fmla="*/ 61 h 244"/>
                  <a:gd name="T24" fmla="*/ 0 w 277"/>
                  <a:gd name="T25" fmla="*/ 244 h 244"/>
                  <a:gd name="T26" fmla="*/ 182 w 277"/>
                  <a:gd name="T27" fmla="*/ 244 h 244"/>
                  <a:gd name="T28" fmla="*/ 182 w 277"/>
                  <a:gd name="T29" fmla="*/ 227 h 244"/>
                  <a:gd name="T30" fmla="*/ 17 w 277"/>
                  <a:gd name="T31" fmla="*/ 227 h 244"/>
                  <a:gd name="T32" fmla="*/ 17 w 277"/>
                  <a:gd name="T33" fmla="*/ 70 h 244"/>
                  <a:gd name="T34" fmla="*/ 17 w 277"/>
                  <a:gd name="T35" fmla="*/ 17 h 244"/>
                  <a:gd name="T36" fmla="*/ 100 w 277"/>
                  <a:gd name="T37" fmla="*/ 17 h 244"/>
                  <a:gd name="T38" fmla="*/ 117 w 277"/>
                  <a:gd name="T39" fmla="*/ 35 h 244"/>
                  <a:gd name="T40" fmla="*/ 260 w 277"/>
                  <a:gd name="T41" fmla="*/ 35 h 244"/>
                  <a:gd name="T42" fmla="*/ 260 w 277"/>
                  <a:gd name="T43" fmla="*/ 52 h 244"/>
                  <a:gd name="T44" fmla="*/ 17 w 277"/>
                  <a:gd name="T45" fmla="*/ 52 h 244"/>
                  <a:gd name="T46" fmla="*/ 17 w 277"/>
                  <a:gd name="T47" fmla="*/ 1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7" h="244">
                    <a:moveTo>
                      <a:pt x="17" y="70"/>
                    </a:moveTo>
                    <a:lnTo>
                      <a:pt x="260" y="70"/>
                    </a:lnTo>
                    <a:lnTo>
                      <a:pt x="260" y="89"/>
                    </a:lnTo>
                    <a:lnTo>
                      <a:pt x="277" y="89"/>
                    </a:lnTo>
                    <a:lnTo>
                      <a:pt x="277" y="65"/>
                    </a:lnTo>
                    <a:lnTo>
                      <a:pt x="277" y="52"/>
                    </a:lnTo>
                    <a:lnTo>
                      <a:pt x="277" y="17"/>
                    </a:lnTo>
                    <a:lnTo>
                      <a:pt x="126" y="17"/>
                    </a:lnTo>
                    <a:lnTo>
                      <a:pt x="108" y="0"/>
                    </a:lnTo>
                    <a:lnTo>
                      <a:pt x="0" y="0"/>
                    </a:lnTo>
                    <a:lnTo>
                      <a:pt x="0" y="52"/>
                    </a:lnTo>
                    <a:lnTo>
                      <a:pt x="0" y="61"/>
                    </a:lnTo>
                    <a:lnTo>
                      <a:pt x="0" y="244"/>
                    </a:lnTo>
                    <a:lnTo>
                      <a:pt x="182" y="244"/>
                    </a:lnTo>
                    <a:lnTo>
                      <a:pt x="182" y="227"/>
                    </a:lnTo>
                    <a:lnTo>
                      <a:pt x="17" y="227"/>
                    </a:lnTo>
                    <a:lnTo>
                      <a:pt x="17" y="70"/>
                    </a:lnTo>
                    <a:close/>
                    <a:moveTo>
                      <a:pt x="17" y="17"/>
                    </a:moveTo>
                    <a:lnTo>
                      <a:pt x="100" y="17"/>
                    </a:lnTo>
                    <a:lnTo>
                      <a:pt x="117" y="35"/>
                    </a:lnTo>
                    <a:lnTo>
                      <a:pt x="260" y="35"/>
                    </a:lnTo>
                    <a:lnTo>
                      <a:pt x="260" y="52"/>
                    </a:lnTo>
                    <a:lnTo>
                      <a:pt x="17" y="52"/>
                    </a:lnTo>
                    <a:lnTo>
                      <a:pt x="1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grpSp>
      </p:grpSp>
      <p:sp>
        <p:nvSpPr>
          <p:cNvPr id="28" name="Text Placeholder 2"/>
          <p:cNvSpPr txBox="1">
            <a:spLocks/>
          </p:cNvSpPr>
          <p:nvPr/>
        </p:nvSpPr>
        <p:spPr>
          <a:xfrm>
            <a:off x="3484207" y="2003270"/>
            <a:ext cx="8493436" cy="4617306"/>
          </a:xfrm>
          <a:prstGeom prst="rect">
            <a:avLst/>
          </a:prstGeom>
        </p:spPr>
        <p:txBody>
          <a:bodyPr lIns="0" tIns="0" rIns="0" bIns="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768" indent="-342768" defTabSz="932384">
              <a:lnSpc>
                <a:spcPct val="100000"/>
              </a:lnSpc>
              <a:spcBef>
                <a:spcPts val="800"/>
              </a:spcBef>
              <a:buSzPct val="100000"/>
            </a:pPr>
            <a:r>
              <a:rPr lang="en-US" sz="1836" b="1" dirty="0">
                <a:solidFill>
                  <a:schemeClr val="tx1"/>
                </a:solidFill>
                <a:latin typeface="+mn-lt"/>
              </a:rPr>
              <a:t>New Feature Implementations:  </a:t>
            </a:r>
            <a:r>
              <a:rPr lang="en-US" sz="1836" dirty="0">
                <a:solidFill>
                  <a:schemeClr val="tx1"/>
                </a:solidFill>
                <a:latin typeface="+mn-lt"/>
              </a:rPr>
              <a:t>Windows capabilities and security features allow customers to do more – and your support in implementation of these features adds high value</a:t>
            </a:r>
          </a:p>
          <a:p>
            <a:pPr marL="863268" lvl="1" indent="-306270" defTabSz="932384">
              <a:lnSpc>
                <a:spcPct val="100000"/>
              </a:lnSpc>
              <a:spcBef>
                <a:spcPts val="100"/>
              </a:spcBef>
              <a:spcAft>
                <a:spcPts val="300"/>
              </a:spcAft>
              <a:buSzPct val="100000"/>
              <a:buFont typeface="Segoe UI" panose="020B0502040204020203" pitchFamily="34" charset="0"/>
              <a:buChar char="–"/>
            </a:pPr>
            <a:r>
              <a:rPr lang="en-US" sz="1428" dirty="0">
                <a:solidFill>
                  <a:schemeClr val="tx1"/>
                </a:solidFill>
              </a:rPr>
              <a:t>Data Protection</a:t>
            </a:r>
          </a:p>
          <a:p>
            <a:pPr marL="863268" lvl="1" indent="-306270" defTabSz="932384">
              <a:lnSpc>
                <a:spcPct val="100000"/>
              </a:lnSpc>
              <a:spcBef>
                <a:spcPts val="100"/>
              </a:spcBef>
              <a:spcAft>
                <a:spcPts val="300"/>
              </a:spcAft>
              <a:buSzPct val="100000"/>
              <a:buFont typeface="Segoe UI" panose="020B0502040204020203" pitchFamily="34" charset="0"/>
              <a:buChar char="–"/>
            </a:pPr>
            <a:r>
              <a:rPr lang="en-US" sz="1428" dirty="0">
                <a:solidFill>
                  <a:schemeClr val="tx1"/>
                </a:solidFill>
              </a:rPr>
              <a:t>Passport For Work</a:t>
            </a:r>
          </a:p>
          <a:p>
            <a:pPr marL="863268" lvl="1" indent="-306270" defTabSz="932384">
              <a:lnSpc>
                <a:spcPct val="100000"/>
              </a:lnSpc>
              <a:spcBef>
                <a:spcPts val="100"/>
              </a:spcBef>
              <a:spcAft>
                <a:spcPts val="300"/>
              </a:spcAft>
              <a:buSzPct val="100000"/>
              <a:buFont typeface="Segoe UI" panose="020B0502040204020203" pitchFamily="34" charset="0"/>
              <a:buChar char="–"/>
            </a:pPr>
            <a:r>
              <a:rPr lang="en-US" sz="1428" dirty="0">
                <a:solidFill>
                  <a:schemeClr val="tx1"/>
                </a:solidFill>
              </a:rPr>
              <a:t>Device Guard</a:t>
            </a:r>
          </a:p>
          <a:p>
            <a:pPr marL="863268" lvl="1" indent="-306270" defTabSz="932384">
              <a:lnSpc>
                <a:spcPct val="100000"/>
              </a:lnSpc>
              <a:spcBef>
                <a:spcPts val="100"/>
              </a:spcBef>
              <a:spcAft>
                <a:spcPts val="300"/>
              </a:spcAft>
              <a:buSzPct val="100000"/>
              <a:buFont typeface="Segoe UI" panose="020B0502040204020203" pitchFamily="34" charset="0"/>
              <a:buChar char="–"/>
            </a:pPr>
            <a:r>
              <a:rPr lang="en-US" sz="1428" dirty="0">
                <a:solidFill>
                  <a:schemeClr val="tx1"/>
                </a:solidFill>
              </a:rPr>
              <a:t>Multi-Factor Authentication</a:t>
            </a:r>
            <a:endParaRPr lang="en-US" sz="1836" dirty="0">
              <a:solidFill>
                <a:schemeClr val="tx1"/>
              </a:solidFill>
            </a:endParaRPr>
          </a:p>
          <a:p>
            <a:pPr marL="342768" indent="-342768" defTabSz="932384">
              <a:lnSpc>
                <a:spcPct val="100000"/>
              </a:lnSpc>
              <a:spcBef>
                <a:spcPts val="800"/>
              </a:spcBef>
              <a:buSzPct val="100000"/>
            </a:pPr>
            <a:r>
              <a:rPr lang="en-US" sz="1836" b="1" dirty="0">
                <a:solidFill>
                  <a:schemeClr val="tx1"/>
                </a:solidFill>
                <a:latin typeface="+mn-lt"/>
              </a:rPr>
              <a:t>Security Management</a:t>
            </a:r>
            <a:r>
              <a:rPr lang="en-US" sz="1836" dirty="0">
                <a:solidFill>
                  <a:schemeClr val="tx1"/>
                </a:solidFill>
                <a:latin typeface="+mn-lt"/>
              </a:rPr>
              <a:t> </a:t>
            </a:r>
            <a:r>
              <a:rPr lang="en-US" sz="1836" b="1" dirty="0">
                <a:solidFill>
                  <a:schemeClr val="tx1"/>
                </a:solidFill>
                <a:latin typeface="+mn-lt"/>
              </a:rPr>
              <a:t>Service:</a:t>
            </a:r>
            <a:r>
              <a:rPr lang="en-US" sz="1836" dirty="0">
                <a:solidFill>
                  <a:schemeClr val="tx1"/>
                </a:solidFill>
                <a:latin typeface="+mn-lt"/>
              </a:rPr>
              <a:t>  Security is a high concern for all commercial customers today.   Experts say there are 2 types of company today:  1)  Those who have been hacked, and 2)  Those who don’t know they have been hacked.</a:t>
            </a:r>
            <a:endParaRPr lang="en-US" sz="1836" b="1" dirty="0">
              <a:solidFill>
                <a:schemeClr val="tx1"/>
              </a:solidFill>
              <a:latin typeface="+mn-lt"/>
            </a:endParaRPr>
          </a:p>
          <a:p>
            <a:pPr marL="863268" lvl="1" indent="-306270" defTabSz="932384">
              <a:lnSpc>
                <a:spcPct val="100000"/>
              </a:lnSpc>
              <a:spcBef>
                <a:spcPts val="100"/>
              </a:spcBef>
              <a:spcAft>
                <a:spcPts val="300"/>
              </a:spcAft>
              <a:buSzPct val="100000"/>
              <a:buFont typeface="Segoe UI" panose="020B0502040204020203" pitchFamily="34" charset="0"/>
              <a:buChar char="–"/>
            </a:pPr>
            <a:r>
              <a:rPr lang="en-US" sz="1428" dirty="0">
                <a:solidFill>
                  <a:schemeClr val="tx1"/>
                </a:solidFill>
              </a:rPr>
              <a:t>Windows Defender Advanced Threat Protection</a:t>
            </a:r>
          </a:p>
          <a:p>
            <a:pPr marL="863268" lvl="1" indent="-306270" defTabSz="932384">
              <a:lnSpc>
                <a:spcPct val="100000"/>
              </a:lnSpc>
              <a:spcBef>
                <a:spcPts val="100"/>
              </a:spcBef>
              <a:spcAft>
                <a:spcPts val="300"/>
              </a:spcAft>
              <a:buSzPct val="100000"/>
              <a:buFont typeface="Segoe UI" panose="020B0502040204020203" pitchFamily="34" charset="0"/>
              <a:buChar char="–"/>
            </a:pPr>
            <a:r>
              <a:rPr lang="en-US" sz="1428" dirty="0">
                <a:solidFill>
                  <a:schemeClr val="tx1"/>
                </a:solidFill>
              </a:rPr>
              <a:t>Incident Response Services (Threat Elimination, Breach Assessment, Repair / Prevention)</a:t>
            </a:r>
          </a:p>
          <a:p>
            <a:pPr marL="863268" lvl="1" indent="-306270" defTabSz="932384">
              <a:lnSpc>
                <a:spcPct val="100000"/>
              </a:lnSpc>
              <a:spcBef>
                <a:spcPts val="100"/>
              </a:spcBef>
              <a:spcAft>
                <a:spcPts val="300"/>
              </a:spcAft>
              <a:buSzPct val="100000"/>
              <a:buFont typeface="Segoe UI" panose="020B0502040204020203" pitchFamily="34" charset="0"/>
              <a:buChar char="–"/>
            </a:pPr>
            <a:r>
              <a:rPr lang="en-US" sz="1428" dirty="0">
                <a:solidFill>
                  <a:schemeClr val="tx1"/>
                </a:solidFill>
              </a:rPr>
              <a:t>O365 Security + EMS Security Integration</a:t>
            </a:r>
            <a:endParaRPr lang="en-US" sz="768" dirty="0">
              <a:solidFill>
                <a:schemeClr val="tx1"/>
              </a:solidFill>
            </a:endParaRPr>
          </a:p>
          <a:p>
            <a:pPr marL="342768" indent="-342768" defTabSz="932384">
              <a:lnSpc>
                <a:spcPct val="100000"/>
              </a:lnSpc>
              <a:spcBef>
                <a:spcPts val="800"/>
              </a:spcBef>
              <a:buSzPct val="100000"/>
            </a:pPr>
            <a:r>
              <a:rPr lang="en-US" sz="1836" b="1" dirty="0">
                <a:solidFill>
                  <a:schemeClr val="tx1"/>
                </a:solidFill>
                <a:latin typeface="+mn-lt"/>
              </a:rPr>
              <a:t>Lifecycle Management:  </a:t>
            </a:r>
            <a:r>
              <a:rPr lang="en-US" sz="1836" dirty="0">
                <a:solidFill>
                  <a:schemeClr val="tx1"/>
                </a:solidFill>
                <a:latin typeface="+mn-lt"/>
              </a:rPr>
              <a:t>Windows as a Service, offers opportunities for you to manage patches, and pilot/roll-out of new feature updates on customer applications, networks, PCs and Mobile devices</a:t>
            </a:r>
          </a:p>
        </p:txBody>
      </p:sp>
      <p:sp>
        <p:nvSpPr>
          <p:cNvPr id="13" name="Rectangle 12"/>
          <p:cNvSpPr/>
          <p:nvPr/>
        </p:nvSpPr>
        <p:spPr bwMode="auto">
          <a:xfrm>
            <a:off x="10255692" y="297769"/>
            <a:ext cx="685606" cy="1193961"/>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118180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9473599" y="145045"/>
            <a:ext cx="2686551" cy="1239237"/>
          </a:xfrm>
          <a:prstGeom prst="rect">
            <a:avLst/>
          </a:prstGeom>
        </p:spPr>
      </p:pic>
      <p:sp>
        <p:nvSpPr>
          <p:cNvPr id="2" name="Title 1"/>
          <p:cNvSpPr>
            <a:spLocks noGrp="1"/>
          </p:cNvSpPr>
          <p:nvPr>
            <p:ph type="title"/>
          </p:nvPr>
        </p:nvSpPr>
        <p:spPr>
          <a:xfrm>
            <a:off x="276324" y="295728"/>
            <a:ext cx="11886192" cy="1196003"/>
          </a:xfrm>
        </p:spPr>
        <p:txBody>
          <a:bodyPr/>
          <a:lstStyle/>
          <a:p>
            <a:r>
              <a:rPr lang="en-US" sz="2400" dirty="0">
                <a:gradFill>
                  <a:gsLst>
                    <a:gs pos="1250">
                      <a:srgbClr val="505050"/>
                    </a:gs>
                    <a:gs pos="100000">
                      <a:srgbClr val="505050"/>
                    </a:gs>
                  </a:gsLst>
                  <a:lin ang="5400000" scaled="0"/>
                </a:gradFill>
              </a:rPr>
              <a:t>Partner revenue…</a:t>
            </a:r>
            <a:br>
              <a:rPr lang="en-US" sz="3598" dirty="0">
                <a:gradFill>
                  <a:gsLst>
                    <a:gs pos="1250">
                      <a:srgbClr val="505050"/>
                    </a:gs>
                    <a:gs pos="100000">
                      <a:srgbClr val="505050"/>
                    </a:gs>
                  </a:gsLst>
                  <a:lin ang="5400000" scaled="0"/>
                </a:gradFill>
              </a:rPr>
            </a:br>
            <a:r>
              <a:rPr lang="en-US" sz="3598" dirty="0">
                <a:gradFill>
                  <a:gsLst>
                    <a:gs pos="1250">
                      <a:srgbClr val="505050"/>
                    </a:gs>
                    <a:gs pos="100000">
                      <a:srgbClr val="505050"/>
                    </a:gs>
                  </a:gsLst>
                  <a:lin ang="5400000" scaled="0"/>
                </a:gradFill>
              </a:rPr>
              <a:t>New Windows Projects: Security, and Lifecycle </a:t>
            </a:r>
            <a:br>
              <a:rPr lang="en-US" sz="3598" dirty="0">
                <a:gradFill>
                  <a:gsLst>
                    <a:gs pos="1250">
                      <a:srgbClr val="505050"/>
                    </a:gs>
                    <a:gs pos="100000">
                      <a:srgbClr val="505050"/>
                    </a:gs>
                  </a:gsLst>
                  <a:lin ang="5400000" scaled="0"/>
                </a:gradFill>
              </a:rPr>
            </a:br>
            <a:r>
              <a:rPr lang="en-US" sz="3598" dirty="0">
                <a:gradFill>
                  <a:gsLst>
                    <a:gs pos="1250">
                      <a:srgbClr val="505050"/>
                    </a:gs>
                    <a:gs pos="100000">
                      <a:srgbClr val="505050"/>
                    </a:gs>
                  </a:gsLst>
                  <a:lin ang="5400000" scaled="0"/>
                </a:gradFill>
              </a:rPr>
              <a:t>Management</a:t>
            </a:r>
            <a:endParaRPr lang="en-US" sz="3598" dirty="0"/>
          </a:p>
        </p:txBody>
      </p:sp>
      <p:pic>
        <p:nvPicPr>
          <p:cNvPr id="13" name="Picture 12"/>
          <p:cNvPicPr>
            <a:picLocks noChangeAspect="1"/>
          </p:cNvPicPr>
          <p:nvPr/>
        </p:nvPicPr>
        <p:blipFill rotWithShape="1">
          <a:blip r:embed="rId4"/>
          <a:srcRect t="30438" r="83332"/>
          <a:stretch/>
        </p:blipFill>
        <p:spPr>
          <a:xfrm>
            <a:off x="463903" y="2577691"/>
            <a:ext cx="2760705" cy="3942202"/>
          </a:xfrm>
          <a:prstGeom prst="rect">
            <a:avLst/>
          </a:prstGeom>
        </p:spPr>
      </p:pic>
      <p:sp>
        <p:nvSpPr>
          <p:cNvPr id="16" name="TextBox 15"/>
          <p:cNvSpPr txBox="1"/>
          <p:nvPr/>
        </p:nvSpPr>
        <p:spPr>
          <a:xfrm>
            <a:off x="484410" y="4574789"/>
            <a:ext cx="2661357" cy="549398"/>
          </a:xfrm>
          <a:prstGeom prst="rect">
            <a:avLst/>
          </a:prstGeom>
          <a:noFill/>
          <a:ln w="19050">
            <a:noFill/>
          </a:ln>
        </p:spPr>
        <p:txBody>
          <a:bodyPr wrap="none" lIns="182828" tIns="0" rIns="0" bIns="0" rtlCol="0" anchor="ctr">
            <a:noAutofit/>
          </a:bodyPr>
          <a:lstStyle/>
          <a:p>
            <a:pPr defTabSz="914049">
              <a:lnSpc>
                <a:spcPct val="80000"/>
              </a:lnSpc>
            </a:pPr>
            <a:r>
              <a:rPr lang="en-US" sz="1598" kern="0" dirty="0">
                <a:solidFill>
                  <a:schemeClr val="bg1"/>
                </a:solidFill>
                <a:latin typeface="Segoe UI" panose="020B0502040204020203" pitchFamily="34" charset="0"/>
                <a:cs typeface="Segoe UI" panose="020B0502040204020203" pitchFamily="34" charset="0"/>
              </a:rPr>
              <a:t>30–40% margin</a:t>
            </a:r>
          </a:p>
        </p:txBody>
      </p:sp>
      <p:grpSp>
        <p:nvGrpSpPr>
          <p:cNvPr id="4" name="Group 3"/>
          <p:cNvGrpSpPr/>
          <p:nvPr/>
        </p:nvGrpSpPr>
        <p:grpSpPr>
          <a:xfrm>
            <a:off x="464620" y="2596467"/>
            <a:ext cx="2762029" cy="1973938"/>
            <a:chOff x="462987" y="2596211"/>
            <a:chExt cx="2762812" cy="1974498"/>
          </a:xfrm>
        </p:grpSpPr>
        <p:sp>
          <p:nvSpPr>
            <p:cNvPr id="14" name="Rectangle 13"/>
            <p:cNvSpPr/>
            <p:nvPr/>
          </p:nvSpPr>
          <p:spPr bwMode="auto">
            <a:xfrm>
              <a:off x="462988" y="2596211"/>
              <a:ext cx="2761488" cy="1974498"/>
            </a:xfrm>
            <a:prstGeom prst="rect">
              <a:avLst/>
            </a:prstGeom>
            <a:solidFill>
              <a:srgbClr val="D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462987" y="3402046"/>
              <a:ext cx="2762812" cy="908567"/>
            </a:xfrm>
            <a:prstGeom prst="rect">
              <a:avLst/>
            </a:prstGeom>
            <a:noFill/>
          </p:spPr>
          <p:txBody>
            <a:bodyPr wrap="square" lIns="182828" tIns="182828" rIns="45706" bIns="45706" rtlCol="0">
              <a:spAutoFit/>
            </a:bodyPr>
            <a:lstStyle/>
            <a:p>
              <a:pPr defTabSz="914049">
                <a:lnSpc>
                  <a:spcPct val="90000"/>
                </a:lnSpc>
                <a:spcAft>
                  <a:spcPts val="600"/>
                </a:spcAft>
              </a:pPr>
              <a:r>
                <a:rPr lang="en-US" sz="1598" b="1" kern="0" spc="-30" dirty="0">
                  <a:solidFill>
                    <a:schemeClr val="accent2"/>
                  </a:solidFill>
                  <a:ea typeface="Segoe UI" pitchFamily="34" charset="0"/>
                  <a:cs typeface="Segoe UI" pitchFamily="34" charset="0"/>
                </a:rPr>
                <a:t>NEW WINDOWS PROJECTS: SECURITY AND LIFECYCLE MANAGEMENT</a:t>
              </a:r>
            </a:p>
          </p:txBody>
        </p:sp>
        <p:grpSp>
          <p:nvGrpSpPr>
            <p:cNvPr id="22" name="Group 27"/>
            <p:cNvGrpSpPr>
              <a:grpSpLocks noChangeAspect="1"/>
            </p:cNvGrpSpPr>
            <p:nvPr/>
          </p:nvGrpSpPr>
          <p:grpSpPr bwMode="auto">
            <a:xfrm>
              <a:off x="1534119" y="2772302"/>
              <a:ext cx="620550" cy="488362"/>
              <a:chOff x="3112" y="1509"/>
              <a:chExt cx="338" cy="266"/>
            </a:xfrm>
            <a:solidFill>
              <a:schemeClr val="accent2"/>
            </a:solidFill>
          </p:grpSpPr>
          <p:sp>
            <p:nvSpPr>
              <p:cNvPr id="23" name="Freeform 28"/>
              <p:cNvSpPr>
                <a:spLocks noEditPoints="1"/>
              </p:cNvSpPr>
              <p:nvPr/>
            </p:nvSpPr>
            <p:spPr bwMode="auto">
              <a:xfrm>
                <a:off x="3311" y="1611"/>
                <a:ext cx="139" cy="164"/>
              </a:xfrm>
              <a:custGeom>
                <a:avLst/>
                <a:gdLst>
                  <a:gd name="T0" fmla="*/ 56 w 64"/>
                  <a:gd name="T1" fmla="*/ 31 h 75"/>
                  <a:gd name="T2" fmla="*/ 56 w 64"/>
                  <a:gd name="T3" fmla="*/ 25 h 75"/>
                  <a:gd name="T4" fmla="*/ 32 w 64"/>
                  <a:gd name="T5" fmla="*/ 0 h 75"/>
                  <a:gd name="T6" fmla="*/ 7 w 64"/>
                  <a:gd name="T7" fmla="*/ 25 h 75"/>
                  <a:gd name="T8" fmla="*/ 7 w 64"/>
                  <a:gd name="T9" fmla="*/ 31 h 75"/>
                  <a:gd name="T10" fmla="*/ 0 w 64"/>
                  <a:gd name="T11" fmla="*/ 31 h 75"/>
                  <a:gd name="T12" fmla="*/ 0 w 64"/>
                  <a:gd name="T13" fmla="*/ 75 h 75"/>
                  <a:gd name="T14" fmla="*/ 64 w 64"/>
                  <a:gd name="T15" fmla="*/ 75 h 75"/>
                  <a:gd name="T16" fmla="*/ 64 w 64"/>
                  <a:gd name="T17" fmla="*/ 31 h 75"/>
                  <a:gd name="T18" fmla="*/ 56 w 64"/>
                  <a:gd name="T19" fmla="*/ 31 h 75"/>
                  <a:gd name="T20" fmla="*/ 15 w 64"/>
                  <a:gd name="T21" fmla="*/ 25 h 75"/>
                  <a:gd name="T22" fmla="*/ 32 w 64"/>
                  <a:gd name="T23" fmla="*/ 8 h 75"/>
                  <a:gd name="T24" fmla="*/ 48 w 64"/>
                  <a:gd name="T25" fmla="*/ 25 h 75"/>
                  <a:gd name="T26" fmla="*/ 48 w 64"/>
                  <a:gd name="T27" fmla="*/ 31 h 75"/>
                  <a:gd name="T28" fmla="*/ 15 w 64"/>
                  <a:gd name="T29" fmla="*/ 31 h 75"/>
                  <a:gd name="T30" fmla="*/ 15 w 64"/>
                  <a:gd name="T31" fmla="*/ 25 h 75"/>
                  <a:gd name="T32" fmla="*/ 56 w 64"/>
                  <a:gd name="T33" fmla="*/ 67 h 75"/>
                  <a:gd name="T34" fmla="*/ 8 w 64"/>
                  <a:gd name="T35" fmla="*/ 67 h 75"/>
                  <a:gd name="T36" fmla="*/ 8 w 64"/>
                  <a:gd name="T37" fmla="*/ 39 h 75"/>
                  <a:gd name="T38" fmla="*/ 56 w 64"/>
                  <a:gd name="T39" fmla="*/ 39 h 75"/>
                  <a:gd name="T40" fmla="*/ 56 w 64"/>
                  <a:gd name="T41"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75">
                    <a:moveTo>
                      <a:pt x="56" y="31"/>
                    </a:moveTo>
                    <a:cubicBezTo>
                      <a:pt x="56" y="25"/>
                      <a:pt x="56" y="25"/>
                      <a:pt x="56" y="25"/>
                    </a:cubicBezTo>
                    <a:cubicBezTo>
                      <a:pt x="56" y="11"/>
                      <a:pt x="45" y="0"/>
                      <a:pt x="32" y="0"/>
                    </a:cubicBezTo>
                    <a:cubicBezTo>
                      <a:pt x="18" y="0"/>
                      <a:pt x="7" y="11"/>
                      <a:pt x="7" y="25"/>
                    </a:cubicBezTo>
                    <a:cubicBezTo>
                      <a:pt x="7" y="31"/>
                      <a:pt x="7" y="31"/>
                      <a:pt x="7" y="31"/>
                    </a:cubicBezTo>
                    <a:cubicBezTo>
                      <a:pt x="0" y="31"/>
                      <a:pt x="0" y="31"/>
                      <a:pt x="0" y="31"/>
                    </a:cubicBezTo>
                    <a:cubicBezTo>
                      <a:pt x="0" y="75"/>
                      <a:pt x="0" y="75"/>
                      <a:pt x="0" y="75"/>
                    </a:cubicBezTo>
                    <a:cubicBezTo>
                      <a:pt x="64" y="75"/>
                      <a:pt x="64" y="75"/>
                      <a:pt x="64" y="75"/>
                    </a:cubicBezTo>
                    <a:cubicBezTo>
                      <a:pt x="64" y="31"/>
                      <a:pt x="64" y="31"/>
                      <a:pt x="64" y="31"/>
                    </a:cubicBezTo>
                    <a:lnTo>
                      <a:pt x="56" y="31"/>
                    </a:lnTo>
                    <a:close/>
                    <a:moveTo>
                      <a:pt x="15" y="25"/>
                    </a:moveTo>
                    <a:cubicBezTo>
                      <a:pt x="15" y="16"/>
                      <a:pt x="22" y="8"/>
                      <a:pt x="32" y="8"/>
                    </a:cubicBezTo>
                    <a:cubicBezTo>
                      <a:pt x="41" y="8"/>
                      <a:pt x="48" y="16"/>
                      <a:pt x="48" y="25"/>
                    </a:cubicBezTo>
                    <a:cubicBezTo>
                      <a:pt x="48" y="31"/>
                      <a:pt x="48" y="31"/>
                      <a:pt x="48" y="31"/>
                    </a:cubicBezTo>
                    <a:cubicBezTo>
                      <a:pt x="15" y="31"/>
                      <a:pt x="15" y="31"/>
                      <a:pt x="15" y="31"/>
                    </a:cubicBezTo>
                    <a:lnTo>
                      <a:pt x="15" y="25"/>
                    </a:lnTo>
                    <a:close/>
                    <a:moveTo>
                      <a:pt x="56" y="67"/>
                    </a:moveTo>
                    <a:cubicBezTo>
                      <a:pt x="8" y="67"/>
                      <a:pt x="8" y="67"/>
                      <a:pt x="8" y="67"/>
                    </a:cubicBezTo>
                    <a:cubicBezTo>
                      <a:pt x="8" y="39"/>
                      <a:pt x="8" y="39"/>
                      <a:pt x="8" y="39"/>
                    </a:cubicBezTo>
                    <a:cubicBezTo>
                      <a:pt x="56" y="39"/>
                      <a:pt x="56" y="39"/>
                      <a:pt x="56" y="39"/>
                    </a:cubicBezTo>
                    <a:lnTo>
                      <a:pt x="5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sp>
            <p:nvSpPr>
              <p:cNvPr id="24" name="Freeform 29"/>
              <p:cNvSpPr>
                <a:spLocks noEditPoints="1"/>
              </p:cNvSpPr>
              <p:nvPr/>
            </p:nvSpPr>
            <p:spPr bwMode="auto">
              <a:xfrm>
                <a:off x="3112" y="1509"/>
                <a:ext cx="277" cy="244"/>
              </a:xfrm>
              <a:custGeom>
                <a:avLst/>
                <a:gdLst>
                  <a:gd name="T0" fmla="*/ 17 w 277"/>
                  <a:gd name="T1" fmla="*/ 70 h 244"/>
                  <a:gd name="T2" fmla="*/ 260 w 277"/>
                  <a:gd name="T3" fmla="*/ 70 h 244"/>
                  <a:gd name="T4" fmla="*/ 260 w 277"/>
                  <a:gd name="T5" fmla="*/ 89 h 244"/>
                  <a:gd name="T6" fmla="*/ 277 w 277"/>
                  <a:gd name="T7" fmla="*/ 89 h 244"/>
                  <a:gd name="T8" fmla="*/ 277 w 277"/>
                  <a:gd name="T9" fmla="*/ 65 h 244"/>
                  <a:gd name="T10" fmla="*/ 277 w 277"/>
                  <a:gd name="T11" fmla="*/ 52 h 244"/>
                  <a:gd name="T12" fmla="*/ 277 w 277"/>
                  <a:gd name="T13" fmla="*/ 17 h 244"/>
                  <a:gd name="T14" fmla="*/ 126 w 277"/>
                  <a:gd name="T15" fmla="*/ 17 h 244"/>
                  <a:gd name="T16" fmla="*/ 108 w 277"/>
                  <a:gd name="T17" fmla="*/ 0 h 244"/>
                  <a:gd name="T18" fmla="*/ 0 w 277"/>
                  <a:gd name="T19" fmla="*/ 0 h 244"/>
                  <a:gd name="T20" fmla="*/ 0 w 277"/>
                  <a:gd name="T21" fmla="*/ 52 h 244"/>
                  <a:gd name="T22" fmla="*/ 0 w 277"/>
                  <a:gd name="T23" fmla="*/ 61 h 244"/>
                  <a:gd name="T24" fmla="*/ 0 w 277"/>
                  <a:gd name="T25" fmla="*/ 244 h 244"/>
                  <a:gd name="T26" fmla="*/ 182 w 277"/>
                  <a:gd name="T27" fmla="*/ 244 h 244"/>
                  <a:gd name="T28" fmla="*/ 182 w 277"/>
                  <a:gd name="T29" fmla="*/ 227 h 244"/>
                  <a:gd name="T30" fmla="*/ 17 w 277"/>
                  <a:gd name="T31" fmla="*/ 227 h 244"/>
                  <a:gd name="T32" fmla="*/ 17 w 277"/>
                  <a:gd name="T33" fmla="*/ 70 h 244"/>
                  <a:gd name="T34" fmla="*/ 17 w 277"/>
                  <a:gd name="T35" fmla="*/ 17 h 244"/>
                  <a:gd name="T36" fmla="*/ 100 w 277"/>
                  <a:gd name="T37" fmla="*/ 17 h 244"/>
                  <a:gd name="T38" fmla="*/ 117 w 277"/>
                  <a:gd name="T39" fmla="*/ 35 h 244"/>
                  <a:gd name="T40" fmla="*/ 260 w 277"/>
                  <a:gd name="T41" fmla="*/ 35 h 244"/>
                  <a:gd name="T42" fmla="*/ 260 w 277"/>
                  <a:gd name="T43" fmla="*/ 52 h 244"/>
                  <a:gd name="T44" fmla="*/ 17 w 277"/>
                  <a:gd name="T45" fmla="*/ 52 h 244"/>
                  <a:gd name="T46" fmla="*/ 17 w 277"/>
                  <a:gd name="T47" fmla="*/ 1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7" h="244">
                    <a:moveTo>
                      <a:pt x="17" y="70"/>
                    </a:moveTo>
                    <a:lnTo>
                      <a:pt x="260" y="70"/>
                    </a:lnTo>
                    <a:lnTo>
                      <a:pt x="260" y="89"/>
                    </a:lnTo>
                    <a:lnTo>
                      <a:pt x="277" y="89"/>
                    </a:lnTo>
                    <a:lnTo>
                      <a:pt x="277" y="65"/>
                    </a:lnTo>
                    <a:lnTo>
                      <a:pt x="277" y="52"/>
                    </a:lnTo>
                    <a:lnTo>
                      <a:pt x="277" y="17"/>
                    </a:lnTo>
                    <a:lnTo>
                      <a:pt x="126" y="17"/>
                    </a:lnTo>
                    <a:lnTo>
                      <a:pt x="108" y="0"/>
                    </a:lnTo>
                    <a:lnTo>
                      <a:pt x="0" y="0"/>
                    </a:lnTo>
                    <a:lnTo>
                      <a:pt x="0" y="52"/>
                    </a:lnTo>
                    <a:lnTo>
                      <a:pt x="0" y="61"/>
                    </a:lnTo>
                    <a:lnTo>
                      <a:pt x="0" y="244"/>
                    </a:lnTo>
                    <a:lnTo>
                      <a:pt x="182" y="244"/>
                    </a:lnTo>
                    <a:lnTo>
                      <a:pt x="182" y="227"/>
                    </a:lnTo>
                    <a:lnTo>
                      <a:pt x="17" y="227"/>
                    </a:lnTo>
                    <a:lnTo>
                      <a:pt x="17" y="70"/>
                    </a:lnTo>
                    <a:close/>
                    <a:moveTo>
                      <a:pt x="17" y="17"/>
                    </a:moveTo>
                    <a:lnTo>
                      <a:pt x="100" y="17"/>
                    </a:lnTo>
                    <a:lnTo>
                      <a:pt x="117" y="35"/>
                    </a:lnTo>
                    <a:lnTo>
                      <a:pt x="260" y="35"/>
                    </a:lnTo>
                    <a:lnTo>
                      <a:pt x="260" y="52"/>
                    </a:lnTo>
                    <a:lnTo>
                      <a:pt x="17" y="52"/>
                    </a:lnTo>
                    <a:lnTo>
                      <a:pt x="1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grpSp>
      </p:grpSp>
      <p:sp>
        <p:nvSpPr>
          <p:cNvPr id="17" name="Rectangle 16"/>
          <p:cNvSpPr/>
          <p:nvPr/>
        </p:nvSpPr>
        <p:spPr bwMode="auto">
          <a:xfrm>
            <a:off x="10255692" y="297769"/>
            <a:ext cx="685606" cy="1193961"/>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1" name="Object 10"/>
          <p:cNvGraphicFramePr>
            <a:graphicFrameLocks noChangeAspect="1"/>
          </p:cNvGraphicFramePr>
          <p:nvPr>
            <p:extLst/>
          </p:nvPr>
        </p:nvGraphicFramePr>
        <p:xfrm>
          <a:off x="3437194" y="2596999"/>
          <a:ext cx="8694969" cy="3946813"/>
        </p:xfrm>
        <a:graphic>
          <a:graphicData uri="http://schemas.openxmlformats.org/presentationml/2006/ole">
            <mc:AlternateContent xmlns:mc="http://schemas.openxmlformats.org/markup-compatibility/2006">
              <mc:Choice xmlns:v="urn:schemas-microsoft-com:vml" Requires="v">
                <p:oleObj spid="_x0000_s22534" name="Worksheet" r:id="rId5" imgW="8526886" imgH="3870897" progId="Excel.Sheet.12">
                  <p:embed/>
                </p:oleObj>
              </mc:Choice>
              <mc:Fallback>
                <p:oleObj name="Worksheet" r:id="rId5" imgW="8526886" imgH="3870897" progId="Excel.Sheet.12">
                  <p:embed/>
                  <p:pic>
                    <p:nvPicPr>
                      <p:cNvPr id="11" name="Object 10"/>
                      <p:cNvPicPr/>
                      <p:nvPr/>
                    </p:nvPicPr>
                    <p:blipFill>
                      <a:blip r:embed="rId6"/>
                      <a:stretch>
                        <a:fillRect/>
                      </a:stretch>
                    </p:blipFill>
                    <p:spPr>
                      <a:xfrm>
                        <a:off x="3437194" y="2596999"/>
                        <a:ext cx="8694969" cy="3946813"/>
                      </a:xfrm>
                      <a:prstGeom prst="rect">
                        <a:avLst/>
                      </a:prstGeom>
                    </p:spPr>
                  </p:pic>
                </p:oleObj>
              </mc:Fallback>
            </mc:AlternateContent>
          </a:graphicData>
        </a:graphic>
      </p:graphicFrame>
      <p:sp>
        <p:nvSpPr>
          <p:cNvPr id="18" name="TextBox 17"/>
          <p:cNvSpPr txBox="1"/>
          <p:nvPr/>
        </p:nvSpPr>
        <p:spPr>
          <a:xfrm>
            <a:off x="3028643" y="6577434"/>
            <a:ext cx="9500426" cy="470840"/>
          </a:xfrm>
          <a:prstGeom prst="rect">
            <a:avLst/>
          </a:prstGeom>
          <a:noFill/>
        </p:spPr>
        <p:txBody>
          <a:bodyPr wrap="square" lIns="186494" tIns="149196" rIns="186494" bIns="149196" rtlCol="0">
            <a:spAutoFit/>
          </a:bodyPr>
          <a:lstStyle/>
          <a:p>
            <a:pPr defTabSz="932597">
              <a:lnSpc>
                <a:spcPct val="90000"/>
              </a:lnSpc>
              <a:spcAft>
                <a:spcPts val="612"/>
              </a:spcAft>
            </a:pPr>
            <a:r>
              <a:rPr lang="en-US" sz="1224" kern="0" dirty="0">
                <a:solidFill>
                  <a:srgbClr val="000000"/>
                </a:solidFill>
              </a:rPr>
              <a:t>Note:  Revenue and margin values are based on partner interviews, and will vary by partner, geography, and local market conditions.</a:t>
            </a:r>
          </a:p>
        </p:txBody>
      </p:sp>
    </p:spTree>
    <p:extLst>
      <p:ext uri="{BB962C8B-B14F-4D97-AF65-F5344CB8AC3E}">
        <p14:creationId xmlns:p14="http://schemas.microsoft.com/office/powerpoint/2010/main" val="147120570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473599" y="145045"/>
            <a:ext cx="2686551" cy="1239237"/>
          </a:xfrm>
          <a:prstGeom prst="rect">
            <a:avLst/>
          </a:prstGeom>
        </p:spPr>
      </p:pic>
      <p:sp>
        <p:nvSpPr>
          <p:cNvPr id="2" name="Title 1"/>
          <p:cNvSpPr>
            <a:spLocks noGrp="1"/>
          </p:cNvSpPr>
          <p:nvPr>
            <p:ph type="title"/>
          </p:nvPr>
        </p:nvSpPr>
        <p:spPr/>
        <p:txBody>
          <a:bodyPr/>
          <a:lstStyle/>
          <a:p>
            <a:r>
              <a:rPr lang="en-US" sz="2400" dirty="0"/>
              <a:t>Partner revenue…</a:t>
            </a:r>
            <a:br>
              <a:rPr lang="en-US" sz="3598" dirty="0"/>
            </a:br>
            <a:r>
              <a:rPr lang="en-US" sz="3598" dirty="0"/>
              <a:t>Managed Service (Desktop+) as Monthly </a:t>
            </a:r>
            <a:br>
              <a:rPr lang="en-US" sz="3598" dirty="0"/>
            </a:br>
            <a:r>
              <a:rPr lang="en-US" sz="3598" dirty="0"/>
              <a:t>Recurring Revenue</a:t>
            </a:r>
          </a:p>
        </p:txBody>
      </p:sp>
      <p:pic>
        <p:nvPicPr>
          <p:cNvPr id="19" name="Picture 18"/>
          <p:cNvPicPr>
            <a:picLocks noChangeAspect="1"/>
          </p:cNvPicPr>
          <p:nvPr/>
        </p:nvPicPr>
        <p:blipFill rotWithShape="1">
          <a:blip r:embed="rId3"/>
          <a:srcRect t="30438" r="83332"/>
          <a:stretch/>
        </p:blipFill>
        <p:spPr>
          <a:xfrm>
            <a:off x="463903" y="2577691"/>
            <a:ext cx="2760705" cy="3942202"/>
          </a:xfrm>
          <a:prstGeom prst="rect">
            <a:avLst/>
          </a:prstGeom>
        </p:spPr>
      </p:pic>
      <p:sp>
        <p:nvSpPr>
          <p:cNvPr id="22" name="TextBox 21"/>
          <p:cNvSpPr txBox="1"/>
          <p:nvPr/>
        </p:nvSpPr>
        <p:spPr>
          <a:xfrm>
            <a:off x="484410" y="4574789"/>
            <a:ext cx="2661357" cy="549398"/>
          </a:xfrm>
          <a:prstGeom prst="rect">
            <a:avLst/>
          </a:prstGeom>
          <a:noFill/>
          <a:ln w="19050">
            <a:noFill/>
          </a:ln>
        </p:spPr>
        <p:txBody>
          <a:bodyPr wrap="none" lIns="182828" tIns="0" rIns="0" bIns="0" rtlCol="0" anchor="ctr">
            <a:noAutofit/>
          </a:bodyPr>
          <a:lstStyle/>
          <a:p>
            <a:pPr defTabSz="914049">
              <a:lnSpc>
                <a:spcPct val="80000"/>
              </a:lnSpc>
            </a:pPr>
            <a:r>
              <a:rPr lang="en-US" sz="1598" kern="0" dirty="0">
                <a:solidFill>
                  <a:schemeClr val="bg1"/>
                </a:solidFill>
                <a:latin typeface="Segoe UI" panose="020B0502040204020203" pitchFamily="34" charset="0"/>
                <a:cs typeface="Segoe UI" panose="020B0502040204020203" pitchFamily="34" charset="0"/>
              </a:rPr>
              <a:t>40–50% margin</a:t>
            </a:r>
          </a:p>
        </p:txBody>
      </p:sp>
      <p:grpSp>
        <p:nvGrpSpPr>
          <p:cNvPr id="3" name="Group 2"/>
          <p:cNvGrpSpPr/>
          <p:nvPr/>
        </p:nvGrpSpPr>
        <p:grpSpPr>
          <a:xfrm>
            <a:off x="464620" y="2596467"/>
            <a:ext cx="2762029" cy="1973938"/>
            <a:chOff x="462987" y="2596211"/>
            <a:chExt cx="2762812" cy="1974498"/>
          </a:xfrm>
        </p:grpSpPr>
        <p:sp>
          <p:nvSpPr>
            <p:cNvPr id="20" name="Rectangle 19"/>
            <p:cNvSpPr/>
            <p:nvPr/>
          </p:nvSpPr>
          <p:spPr bwMode="auto">
            <a:xfrm>
              <a:off x="462988" y="2596211"/>
              <a:ext cx="2761488" cy="1974498"/>
            </a:xfrm>
            <a:prstGeom prst="rect">
              <a:avLst/>
            </a:prstGeom>
            <a:solidFill>
              <a:srgbClr val="94B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462987" y="3402046"/>
              <a:ext cx="2762812" cy="908567"/>
            </a:xfrm>
            <a:prstGeom prst="rect">
              <a:avLst/>
            </a:prstGeom>
            <a:noFill/>
          </p:spPr>
          <p:txBody>
            <a:bodyPr wrap="square" lIns="182828" tIns="182828" rIns="45706" bIns="45706" rtlCol="0">
              <a:spAutoFit/>
            </a:bodyPr>
            <a:lstStyle/>
            <a:p>
              <a:pPr defTabSz="914049">
                <a:lnSpc>
                  <a:spcPct val="90000"/>
                </a:lnSpc>
                <a:spcAft>
                  <a:spcPts val="600"/>
                </a:spcAft>
              </a:pPr>
              <a:r>
                <a:rPr lang="en-US" sz="1598" b="1" kern="0" spc="-30" dirty="0">
                  <a:solidFill>
                    <a:schemeClr val="bg1"/>
                  </a:solidFill>
                  <a:ea typeface="Segoe UI" pitchFamily="34" charset="0"/>
                  <a:cs typeface="Segoe UI" pitchFamily="34" charset="0"/>
                </a:rPr>
                <a:t>MANAGED SERVICE (DESKTOP+) MONTHLY RECURRING REVENUE</a:t>
              </a:r>
            </a:p>
          </p:txBody>
        </p:sp>
        <p:grpSp>
          <p:nvGrpSpPr>
            <p:cNvPr id="23" name="Group 13"/>
            <p:cNvGrpSpPr>
              <a:grpSpLocks noChangeAspect="1"/>
            </p:cNvGrpSpPr>
            <p:nvPr/>
          </p:nvGrpSpPr>
          <p:grpSpPr bwMode="auto">
            <a:xfrm>
              <a:off x="1523371" y="2716348"/>
              <a:ext cx="642046" cy="612640"/>
              <a:chOff x="4447" y="1119"/>
              <a:chExt cx="262" cy="250"/>
            </a:xfrm>
          </p:grpSpPr>
          <p:sp>
            <p:nvSpPr>
              <p:cNvPr id="24" name="Line 14"/>
              <p:cNvSpPr>
                <a:spLocks noChangeShapeType="1"/>
              </p:cNvSpPr>
              <p:nvPr/>
            </p:nvSpPr>
            <p:spPr bwMode="auto">
              <a:xfrm>
                <a:off x="4584" y="1183"/>
                <a:ext cx="0" cy="122"/>
              </a:xfrm>
              <a:prstGeom prst="line">
                <a:avLst/>
              </a:prstGeom>
              <a:noFill/>
              <a:ln w="238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sp>
            <p:nvSpPr>
              <p:cNvPr id="30" name="Freeform 15"/>
              <p:cNvSpPr>
                <a:spLocks/>
              </p:cNvSpPr>
              <p:nvPr/>
            </p:nvSpPr>
            <p:spPr bwMode="auto">
              <a:xfrm>
                <a:off x="4460" y="1119"/>
                <a:ext cx="249" cy="250"/>
              </a:xfrm>
              <a:custGeom>
                <a:avLst/>
                <a:gdLst>
                  <a:gd name="T0" fmla="*/ 29 w 134"/>
                  <a:gd name="T1" fmla="*/ 122 h 134"/>
                  <a:gd name="T2" fmla="*/ 67 w 134"/>
                  <a:gd name="T3" fmla="*/ 134 h 134"/>
                  <a:gd name="T4" fmla="*/ 134 w 134"/>
                  <a:gd name="T5" fmla="*/ 67 h 134"/>
                  <a:gd name="T6" fmla="*/ 67 w 134"/>
                  <a:gd name="T7" fmla="*/ 0 h 134"/>
                  <a:gd name="T8" fmla="*/ 0 w 134"/>
                  <a:gd name="T9" fmla="*/ 67 h 134"/>
                  <a:gd name="T10" fmla="*/ 9 w 134"/>
                  <a:gd name="T11" fmla="*/ 102 h 134"/>
                </a:gdLst>
                <a:ahLst/>
                <a:cxnLst>
                  <a:cxn ang="0">
                    <a:pos x="T0" y="T1"/>
                  </a:cxn>
                  <a:cxn ang="0">
                    <a:pos x="T2" y="T3"/>
                  </a:cxn>
                  <a:cxn ang="0">
                    <a:pos x="T4" y="T5"/>
                  </a:cxn>
                  <a:cxn ang="0">
                    <a:pos x="T6" y="T7"/>
                  </a:cxn>
                  <a:cxn ang="0">
                    <a:pos x="T8" y="T9"/>
                  </a:cxn>
                  <a:cxn ang="0">
                    <a:pos x="T10" y="T11"/>
                  </a:cxn>
                </a:cxnLst>
                <a:rect l="0" t="0" r="r" b="b"/>
                <a:pathLst>
                  <a:path w="134" h="134">
                    <a:moveTo>
                      <a:pt x="29" y="122"/>
                    </a:moveTo>
                    <a:cubicBezTo>
                      <a:pt x="39" y="130"/>
                      <a:pt x="53" y="134"/>
                      <a:pt x="67" y="134"/>
                    </a:cubicBezTo>
                    <a:cubicBezTo>
                      <a:pt x="104" y="134"/>
                      <a:pt x="134" y="104"/>
                      <a:pt x="134" y="67"/>
                    </a:cubicBezTo>
                    <a:cubicBezTo>
                      <a:pt x="134" y="30"/>
                      <a:pt x="104" y="0"/>
                      <a:pt x="67" y="0"/>
                    </a:cubicBezTo>
                    <a:cubicBezTo>
                      <a:pt x="30" y="0"/>
                      <a:pt x="0" y="30"/>
                      <a:pt x="0" y="67"/>
                    </a:cubicBezTo>
                    <a:cubicBezTo>
                      <a:pt x="0" y="80"/>
                      <a:pt x="3" y="91"/>
                      <a:pt x="9" y="102"/>
                    </a:cubicBezTo>
                  </a:path>
                </a:pathLst>
              </a:custGeom>
              <a:noFill/>
              <a:ln w="2381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sp>
            <p:nvSpPr>
              <p:cNvPr id="31" name="Freeform 16"/>
              <p:cNvSpPr>
                <a:spLocks/>
              </p:cNvSpPr>
              <p:nvPr/>
            </p:nvSpPr>
            <p:spPr bwMode="auto">
              <a:xfrm>
                <a:off x="4447" y="1281"/>
                <a:ext cx="44" cy="34"/>
              </a:xfrm>
              <a:custGeom>
                <a:avLst/>
                <a:gdLst>
                  <a:gd name="T0" fmla="*/ 44 w 44"/>
                  <a:gd name="T1" fmla="*/ 0 h 34"/>
                  <a:gd name="T2" fmla="*/ 31 w 44"/>
                  <a:gd name="T3" fmla="*/ 34 h 34"/>
                  <a:gd name="T4" fmla="*/ 0 w 44"/>
                  <a:gd name="T5" fmla="*/ 23 h 34"/>
                </a:gdLst>
                <a:ahLst/>
                <a:cxnLst>
                  <a:cxn ang="0">
                    <a:pos x="T0" y="T1"/>
                  </a:cxn>
                  <a:cxn ang="0">
                    <a:pos x="T2" y="T3"/>
                  </a:cxn>
                  <a:cxn ang="0">
                    <a:pos x="T4" y="T5"/>
                  </a:cxn>
                </a:cxnLst>
                <a:rect l="0" t="0" r="r" b="b"/>
                <a:pathLst>
                  <a:path w="44" h="34">
                    <a:moveTo>
                      <a:pt x="44" y="0"/>
                    </a:moveTo>
                    <a:lnTo>
                      <a:pt x="31" y="34"/>
                    </a:lnTo>
                    <a:lnTo>
                      <a:pt x="0" y="23"/>
                    </a:lnTo>
                  </a:path>
                </a:pathLst>
              </a:custGeom>
              <a:noFill/>
              <a:ln w="2381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sp>
            <p:nvSpPr>
              <p:cNvPr id="32" name="Freeform 17"/>
              <p:cNvSpPr>
                <a:spLocks/>
              </p:cNvSpPr>
              <p:nvPr/>
            </p:nvSpPr>
            <p:spPr bwMode="auto">
              <a:xfrm>
                <a:off x="4551" y="1207"/>
                <a:ext cx="67" cy="76"/>
              </a:xfrm>
              <a:custGeom>
                <a:avLst/>
                <a:gdLst>
                  <a:gd name="T0" fmla="*/ 0 w 36"/>
                  <a:gd name="T1" fmla="*/ 41 h 41"/>
                  <a:gd name="T2" fmla="*/ 25 w 36"/>
                  <a:gd name="T3" fmla="*/ 41 h 41"/>
                  <a:gd name="T4" fmla="*/ 36 w 36"/>
                  <a:gd name="T5" fmla="*/ 31 h 41"/>
                  <a:gd name="T6" fmla="*/ 25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5" y="41"/>
                      <a:pt x="25" y="41"/>
                      <a:pt x="25" y="41"/>
                    </a:cubicBezTo>
                    <a:cubicBezTo>
                      <a:pt x="31" y="41"/>
                      <a:pt x="36" y="36"/>
                      <a:pt x="36" y="31"/>
                    </a:cubicBezTo>
                    <a:cubicBezTo>
                      <a:pt x="36" y="25"/>
                      <a:pt x="31" y="20"/>
                      <a:pt x="25"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2381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grpSp>
      </p:grpSp>
      <p:sp>
        <p:nvSpPr>
          <p:cNvPr id="33" name="Text Placeholder 2"/>
          <p:cNvSpPr txBox="1">
            <a:spLocks/>
          </p:cNvSpPr>
          <p:nvPr/>
        </p:nvSpPr>
        <p:spPr>
          <a:xfrm>
            <a:off x="3528391" y="2371965"/>
            <a:ext cx="8493436" cy="4051612"/>
          </a:xfrm>
          <a:prstGeom prst="rect">
            <a:avLst/>
          </a:prstGeom>
        </p:spPr>
        <p:txBody>
          <a:bodyPr lIns="0" tIns="0" rIns="0" bIns="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768" indent="-342768" defTabSz="932384">
              <a:lnSpc>
                <a:spcPct val="100000"/>
              </a:lnSpc>
              <a:spcBef>
                <a:spcPts val="800"/>
              </a:spcBef>
              <a:buSzPct val="100000"/>
            </a:pPr>
            <a:r>
              <a:rPr lang="en-US" sz="2040" dirty="0">
                <a:solidFill>
                  <a:schemeClr val="tx1"/>
                </a:solidFill>
                <a:latin typeface="+mn-lt"/>
              </a:rPr>
              <a:t>Commercial customers are turning to trusted Partners to manage their Desktop Services on a monthly recurring revenue model</a:t>
            </a:r>
          </a:p>
          <a:p>
            <a:pPr marL="863268" lvl="1" indent="-306270" defTabSz="932384">
              <a:lnSpc>
                <a:spcPct val="100000"/>
              </a:lnSpc>
              <a:spcBef>
                <a:spcPts val="100"/>
              </a:spcBef>
              <a:spcAft>
                <a:spcPts val="300"/>
              </a:spcAft>
              <a:buSzPct val="100000"/>
              <a:buFont typeface="Segoe UI" panose="020B0502040204020203" pitchFamily="34" charset="0"/>
              <a:buChar char="–"/>
            </a:pPr>
            <a:r>
              <a:rPr lang="en-US" sz="1632" dirty="0">
                <a:solidFill>
                  <a:schemeClr val="tx1"/>
                </a:solidFill>
              </a:rPr>
              <a:t>Network / Desktop / Application Configuration</a:t>
            </a:r>
          </a:p>
          <a:p>
            <a:pPr marL="863268" lvl="1" indent="-306270" defTabSz="932384">
              <a:lnSpc>
                <a:spcPct val="100000"/>
              </a:lnSpc>
              <a:spcBef>
                <a:spcPts val="100"/>
              </a:spcBef>
              <a:spcAft>
                <a:spcPts val="300"/>
              </a:spcAft>
              <a:buSzPct val="100000"/>
              <a:buFont typeface="Segoe UI" panose="020B0502040204020203" pitchFamily="34" charset="0"/>
              <a:buChar char="–"/>
            </a:pPr>
            <a:r>
              <a:rPr lang="en-US" sz="1632" dirty="0">
                <a:solidFill>
                  <a:schemeClr val="tx1"/>
                </a:solidFill>
              </a:rPr>
              <a:t>Device Management (Patching, Upgrades, Device Refresh, Device Configuration)</a:t>
            </a:r>
          </a:p>
          <a:p>
            <a:pPr marL="863268" lvl="1" indent="-306270" defTabSz="932384">
              <a:lnSpc>
                <a:spcPct val="100000"/>
              </a:lnSpc>
              <a:spcBef>
                <a:spcPts val="100"/>
              </a:spcBef>
              <a:spcAft>
                <a:spcPts val="300"/>
              </a:spcAft>
              <a:buSzPct val="100000"/>
              <a:buFont typeface="Segoe UI" panose="020B0502040204020203" pitchFamily="34" charset="0"/>
              <a:buChar char="–"/>
            </a:pPr>
            <a:r>
              <a:rPr lang="en-US" sz="1632" dirty="0">
                <a:solidFill>
                  <a:schemeClr val="tx1"/>
                </a:solidFill>
              </a:rPr>
              <a:t>Help-Desk Support (1st Level Software + Systems Support)</a:t>
            </a:r>
          </a:p>
          <a:p>
            <a:pPr marL="863268" lvl="1" indent="-306270" defTabSz="932384">
              <a:lnSpc>
                <a:spcPct val="100000"/>
              </a:lnSpc>
              <a:spcBef>
                <a:spcPts val="100"/>
              </a:spcBef>
              <a:spcAft>
                <a:spcPts val="300"/>
              </a:spcAft>
              <a:buSzPct val="100000"/>
              <a:buFont typeface="Segoe UI" panose="020B0502040204020203" pitchFamily="34" charset="0"/>
              <a:buChar char="–"/>
            </a:pPr>
            <a:r>
              <a:rPr lang="en-US" sz="1632" dirty="0">
                <a:solidFill>
                  <a:schemeClr val="tx1"/>
                </a:solidFill>
              </a:rPr>
              <a:t>Break-Fix (2nd Level Root-Cause Analysis, Hardware Support)</a:t>
            </a:r>
          </a:p>
          <a:p>
            <a:pPr marL="863268" lvl="1" indent="-306270" defTabSz="932384">
              <a:lnSpc>
                <a:spcPct val="100000"/>
              </a:lnSpc>
              <a:spcBef>
                <a:spcPts val="100"/>
              </a:spcBef>
              <a:spcAft>
                <a:spcPts val="300"/>
              </a:spcAft>
              <a:buSzPct val="100000"/>
              <a:buFont typeface="Segoe UI" panose="020B0502040204020203" pitchFamily="34" charset="0"/>
              <a:buChar char="–"/>
            </a:pPr>
            <a:r>
              <a:rPr lang="en-US" sz="1632" dirty="0">
                <a:solidFill>
                  <a:schemeClr val="tx1"/>
                </a:solidFill>
              </a:rPr>
              <a:t>Identity Management</a:t>
            </a:r>
          </a:p>
          <a:p>
            <a:pPr marL="342768" indent="-342768" defTabSz="932384">
              <a:lnSpc>
                <a:spcPct val="100000"/>
              </a:lnSpc>
              <a:spcBef>
                <a:spcPts val="800"/>
              </a:spcBef>
              <a:buSzPct val="100000"/>
            </a:pPr>
            <a:r>
              <a:rPr lang="en-US" sz="2040" dirty="0">
                <a:solidFill>
                  <a:schemeClr val="tx1"/>
                </a:solidFill>
                <a:latin typeface="+mn-lt"/>
              </a:rPr>
              <a:t>Successful partners are shifting their business model to prioritize Managed Desktop Services and support the customer demand</a:t>
            </a:r>
          </a:p>
          <a:p>
            <a:pPr marL="863268" lvl="1" indent="-306270" defTabSz="932384">
              <a:lnSpc>
                <a:spcPct val="100000"/>
              </a:lnSpc>
              <a:spcBef>
                <a:spcPts val="100"/>
              </a:spcBef>
              <a:spcAft>
                <a:spcPts val="300"/>
              </a:spcAft>
              <a:buSzPct val="100000"/>
              <a:buFont typeface="Segoe UI" panose="020B0502040204020203" pitchFamily="34" charset="0"/>
              <a:buChar char="–"/>
            </a:pPr>
            <a:r>
              <a:rPr lang="en-US" sz="1632" dirty="0">
                <a:solidFill>
                  <a:schemeClr val="tx1"/>
                </a:solidFill>
              </a:rPr>
              <a:t>Attractive margins of 40-50% (some as high as 60%) are reported as standardizing on Windows 10 lowers the cost of providing these services</a:t>
            </a:r>
          </a:p>
          <a:p>
            <a:pPr marL="863268" lvl="1" indent="-306270" defTabSz="932384">
              <a:lnSpc>
                <a:spcPct val="100000"/>
              </a:lnSpc>
              <a:spcBef>
                <a:spcPts val="100"/>
              </a:spcBef>
              <a:spcAft>
                <a:spcPts val="300"/>
              </a:spcAft>
              <a:buSzPct val="100000"/>
              <a:buFont typeface="Segoe UI" panose="020B0502040204020203" pitchFamily="34" charset="0"/>
              <a:buChar char="–"/>
            </a:pPr>
            <a:r>
              <a:rPr lang="en-US" sz="1632" dirty="0">
                <a:solidFill>
                  <a:schemeClr val="tx1"/>
                </a:solidFill>
              </a:rPr>
              <a:t>Banks are willing to lend more to fund growth once recurring revenues make up the majority of the business revenue stream</a:t>
            </a:r>
          </a:p>
        </p:txBody>
      </p:sp>
      <p:sp>
        <p:nvSpPr>
          <p:cNvPr id="15" name="Rectangle 14"/>
          <p:cNvSpPr/>
          <p:nvPr/>
        </p:nvSpPr>
        <p:spPr bwMode="auto">
          <a:xfrm>
            <a:off x="10712763" y="297769"/>
            <a:ext cx="685606" cy="1193961"/>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5703746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9473599" y="145045"/>
            <a:ext cx="2686551" cy="1239237"/>
          </a:xfrm>
          <a:prstGeom prst="rect">
            <a:avLst/>
          </a:prstGeom>
        </p:spPr>
      </p:pic>
      <p:sp>
        <p:nvSpPr>
          <p:cNvPr id="2" name="Title 1"/>
          <p:cNvSpPr>
            <a:spLocks noGrp="1"/>
          </p:cNvSpPr>
          <p:nvPr>
            <p:ph type="title"/>
          </p:nvPr>
        </p:nvSpPr>
        <p:spPr/>
        <p:txBody>
          <a:bodyPr/>
          <a:lstStyle/>
          <a:p>
            <a:r>
              <a:rPr lang="en-US" sz="2400" dirty="0">
                <a:gradFill>
                  <a:gsLst>
                    <a:gs pos="1250">
                      <a:srgbClr val="505050"/>
                    </a:gs>
                    <a:gs pos="100000">
                      <a:srgbClr val="505050"/>
                    </a:gs>
                  </a:gsLst>
                  <a:lin ang="5400000" scaled="0"/>
                </a:gradFill>
              </a:rPr>
              <a:t>Partner revenue…</a:t>
            </a:r>
            <a:br>
              <a:rPr lang="en-US" sz="3598" dirty="0">
                <a:gradFill>
                  <a:gsLst>
                    <a:gs pos="1250">
                      <a:srgbClr val="505050"/>
                    </a:gs>
                    <a:gs pos="100000">
                      <a:srgbClr val="505050"/>
                    </a:gs>
                  </a:gsLst>
                  <a:lin ang="5400000" scaled="0"/>
                </a:gradFill>
              </a:rPr>
            </a:br>
            <a:r>
              <a:rPr lang="en-US" sz="3598" dirty="0">
                <a:gradFill>
                  <a:gsLst>
                    <a:gs pos="1250">
                      <a:srgbClr val="505050"/>
                    </a:gs>
                    <a:gs pos="100000">
                      <a:srgbClr val="505050"/>
                    </a:gs>
                  </a:gsLst>
                  <a:lin ang="5400000" scaled="0"/>
                </a:gradFill>
              </a:rPr>
              <a:t>Managed Service (Desktop+) as Monthly </a:t>
            </a:r>
            <a:br>
              <a:rPr lang="en-US" sz="3598" dirty="0">
                <a:gradFill>
                  <a:gsLst>
                    <a:gs pos="1250">
                      <a:srgbClr val="505050"/>
                    </a:gs>
                    <a:gs pos="100000">
                      <a:srgbClr val="505050"/>
                    </a:gs>
                  </a:gsLst>
                  <a:lin ang="5400000" scaled="0"/>
                </a:gradFill>
              </a:rPr>
            </a:br>
            <a:r>
              <a:rPr lang="en-US" sz="3598" dirty="0">
                <a:gradFill>
                  <a:gsLst>
                    <a:gs pos="1250">
                      <a:srgbClr val="505050"/>
                    </a:gs>
                    <a:gs pos="100000">
                      <a:srgbClr val="505050"/>
                    </a:gs>
                  </a:gsLst>
                  <a:lin ang="5400000" scaled="0"/>
                </a:gradFill>
              </a:rPr>
              <a:t>Recurring Revenue</a:t>
            </a:r>
            <a:endParaRPr lang="en-US" sz="3598" dirty="0"/>
          </a:p>
        </p:txBody>
      </p:sp>
      <p:pic>
        <p:nvPicPr>
          <p:cNvPr id="18" name="Picture 17"/>
          <p:cNvPicPr>
            <a:picLocks noChangeAspect="1"/>
          </p:cNvPicPr>
          <p:nvPr/>
        </p:nvPicPr>
        <p:blipFill rotWithShape="1">
          <a:blip r:embed="rId4"/>
          <a:srcRect t="30438" r="83332"/>
          <a:stretch/>
        </p:blipFill>
        <p:spPr>
          <a:xfrm>
            <a:off x="464621" y="2577691"/>
            <a:ext cx="2760705" cy="3942202"/>
          </a:xfrm>
          <a:prstGeom prst="rect">
            <a:avLst/>
          </a:prstGeom>
        </p:spPr>
      </p:pic>
      <p:sp>
        <p:nvSpPr>
          <p:cNvPr id="21" name="TextBox 20"/>
          <p:cNvSpPr txBox="1"/>
          <p:nvPr/>
        </p:nvSpPr>
        <p:spPr>
          <a:xfrm>
            <a:off x="484410" y="4574789"/>
            <a:ext cx="2661357" cy="549398"/>
          </a:xfrm>
          <a:prstGeom prst="rect">
            <a:avLst/>
          </a:prstGeom>
          <a:noFill/>
          <a:ln w="19050">
            <a:noFill/>
          </a:ln>
        </p:spPr>
        <p:txBody>
          <a:bodyPr wrap="none" lIns="182828" tIns="0" rIns="0" bIns="0" rtlCol="0" anchor="ctr">
            <a:noAutofit/>
          </a:bodyPr>
          <a:lstStyle/>
          <a:p>
            <a:pPr defTabSz="914049">
              <a:lnSpc>
                <a:spcPct val="80000"/>
              </a:lnSpc>
            </a:pPr>
            <a:r>
              <a:rPr lang="en-US" sz="1598" kern="0" dirty="0">
                <a:solidFill>
                  <a:schemeClr val="bg1"/>
                </a:solidFill>
                <a:latin typeface="Segoe UI" panose="020B0502040204020203" pitchFamily="34" charset="0"/>
                <a:cs typeface="Segoe UI" panose="020B0502040204020203" pitchFamily="34" charset="0"/>
              </a:rPr>
              <a:t>40–50% margin</a:t>
            </a:r>
          </a:p>
        </p:txBody>
      </p:sp>
      <p:grpSp>
        <p:nvGrpSpPr>
          <p:cNvPr id="3" name="Group 2"/>
          <p:cNvGrpSpPr/>
          <p:nvPr/>
        </p:nvGrpSpPr>
        <p:grpSpPr>
          <a:xfrm>
            <a:off x="464620" y="2596467"/>
            <a:ext cx="2762029" cy="1973938"/>
            <a:chOff x="462987" y="2596211"/>
            <a:chExt cx="2762812" cy="1974498"/>
          </a:xfrm>
        </p:grpSpPr>
        <p:sp>
          <p:nvSpPr>
            <p:cNvPr id="19" name="Rectangle 18"/>
            <p:cNvSpPr/>
            <p:nvPr/>
          </p:nvSpPr>
          <p:spPr bwMode="auto">
            <a:xfrm>
              <a:off x="462988" y="2596211"/>
              <a:ext cx="2761488" cy="1974498"/>
            </a:xfrm>
            <a:prstGeom prst="rect">
              <a:avLst/>
            </a:prstGeom>
            <a:solidFill>
              <a:srgbClr val="94B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462987" y="3402046"/>
              <a:ext cx="2762812" cy="908567"/>
            </a:xfrm>
            <a:prstGeom prst="rect">
              <a:avLst/>
            </a:prstGeom>
            <a:noFill/>
          </p:spPr>
          <p:txBody>
            <a:bodyPr wrap="square" lIns="182828" tIns="182828" rIns="45706" bIns="45706" rtlCol="0">
              <a:spAutoFit/>
            </a:bodyPr>
            <a:lstStyle/>
            <a:p>
              <a:pPr defTabSz="914049">
                <a:lnSpc>
                  <a:spcPct val="90000"/>
                </a:lnSpc>
                <a:spcAft>
                  <a:spcPts val="600"/>
                </a:spcAft>
              </a:pPr>
              <a:r>
                <a:rPr lang="en-US" sz="1598" b="1" kern="0" spc="-30" dirty="0">
                  <a:solidFill>
                    <a:schemeClr val="bg1"/>
                  </a:solidFill>
                  <a:ea typeface="Segoe UI" pitchFamily="34" charset="0"/>
                  <a:cs typeface="Segoe UI" pitchFamily="34" charset="0"/>
                </a:rPr>
                <a:t>MANAGED SERVICE (DESKTOP+) MONTHLY RECURRING REVENUE</a:t>
              </a:r>
            </a:p>
          </p:txBody>
        </p:sp>
        <p:grpSp>
          <p:nvGrpSpPr>
            <p:cNvPr id="17" name="Group 13"/>
            <p:cNvGrpSpPr>
              <a:grpSpLocks noChangeAspect="1"/>
            </p:cNvGrpSpPr>
            <p:nvPr/>
          </p:nvGrpSpPr>
          <p:grpSpPr bwMode="auto">
            <a:xfrm>
              <a:off x="1523371" y="2716348"/>
              <a:ext cx="642046" cy="612640"/>
              <a:chOff x="4447" y="1119"/>
              <a:chExt cx="262" cy="250"/>
            </a:xfrm>
          </p:grpSpPr>
          <p:sp>
            <p:nvSpPr>
              <p:cNvPr id="25" name="Line 14"/>
              <p:cNvSpPr>
                <a:spLocks noChangeShapeType="1"/>
              </p:cNvSpPr>
              <p:nvPr/>
            </p:nvSpPr>
            <p:spPr bwMode="auto">
              <a:xfrm>
                <a:off x="4584" y="1183"/>
                <a:ext cx="0" cy="122"/>
              </a:xfrm>
              <a:prstGeom prst="line">
                <a:avLst/>
              </a:prstGeom>
              <a:noFill/>
              <a:ln w="238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sp>
            <p:nvSpPr>
              <p:cNvPr id="26" name="Freeform 15"/>
              <p:cNvSpPr>
                <a:spLocks/>
              </p:cNvSpPr>
              <p:nvPr/>
            </p:nvSpPr>
            <p:spPr bwMode="auto">
              <a:xfrm>
                <a:off x="4460" y="1119"/>
                <a:ext cx="249" cy="250"/>
              </a:xfrm>
              <a:custGeom>
                <a:avLst/>
                <a:gdLst>
                  <a:gd name="T0" fmla="*/ 29 w 134"/>
                  <a:gd name="T1" fmla="*/ 122 h 134"/>
                  <a:gd name="T2" fmla="*/ 67 w 134"/>
                  <a:gd name="T3" fmla="*/ 134 h 134"/>
                  <a:gd name="T4" fmla="*/ 134 w 134"/>
                  <a:gd name="T5" fmla="*/ 67 h 134"/>
                  <a:gd name="T6" fmla="*/ 67 w 134"/>
                  <a:gd name="T7" fmla="*/ 0 h 134"/>
                  <a:gd name="T8" fmla="*/ 0 w 134"/>
                  <a:gd name="T9" fmla="*/ 67 h 134"/>
                  <a:gd name="T10" fmla="*/ 9 w 134"/>
                  <a:gd name="T11" fmla="*/ 102 h 134"/>
                </a:gdLst>
                <a:ahLst/>
                <a:cxnLst>
                  <a:cxn ang="0">
                    <a:pos x="T0" y="T1"/>
                  </a:cxn>
                  <a:cxn ang="0">
                    <a:pos x="T2" y="T3"/>
                  </a:cxn>
                  <a:cxn ang="0">
                    <a:pos x="T4" y="T5"/>
                  </a:cxn>
                  <a:cxn ang="0">
                    <a:pos x="T6" y="T7"/>
                  </a:cxn>
                  <a:cxn ang="0">
                    <a:pos x="T8" y="T9"/>
                  </a:cxn>
                  <a:cxn ang="0">
                    <a:pos x="T10" y="T11"/>
                  </a:cxn>
                </a:cxnLst>
                <a:rect l="0" t="0" r="r" b="b"/>
                <a:pathLst>
                  <a:path w="134" h="134">
                    <a:moveTo>
                      <a:pt x="29" y="122"/>
                    </a:moveTo>
                    <a:cubicBezTo>
                      <a:pt x="39" y="130"/>
                      <a:pt x="53" y="134"/>
                      <a:pt x="67" y="134"/>
                    </a:cubicBezTo>
                    <a:cubicBezTo>
                      <a:pt x="104" y="134"/>
                      <a:pt x="134" y="104"/>
                      <a:pt x="134" y="67"/>
                    </a:cubicBezTo>
                    <a:cubicBezTo>
                      <a:pt x="134" y="30"/>
                      <a:pt x="104" y="0"/>
                      <a:pt x="67" y="0"/>
                    </a:cubicBezTo>
                    <a:cubicBezTo>
                      <a:pt x="30" y="0"/>
                      <a:pt x="0" y="30"/>
                      <a:pt x="0" y="67"/>
                    </a:cubicBezTo>
                    <a:cubicBezTo>
                      <a:pt x="0" y="80"/>
                      <a:pt x="3" y="91"/>
                      <a:pt x="9" y="102"/>
                    </a:cubicBezTo>
                  </a:path>
                </a:pathLst>
              </a:custGeom>
              <a:noFill/>
              <a:ln w="2381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sp>
            <p:nvSpPr>
              <p:cNvPr id="27" name="Freeform 16"/>
              <p:cNvSpPr>
                <a:spLocks/>
              </p:cNvSpPr>
              <p:nvPr/>
            </p:nvSpPr>
            <p:spPr bwMode="auto">
              <a:xfrm>
                <a:off x="4447" y="1281"/>
                <a:ext cx="44" cy="34"/>
              </a:xfrm>
              <a:custGeom>
                <a:avLst/>
                <a:gdLst>
                  <a:gd name="T0" fmla="*/ 44 w 44"/>
                  <a:gd name="T1" fmla="*/ 0 h 34"/>
                  <a:gd name="T2" fmla="*/ 31 w 44"/>
                  <a:gd name="T3" fmla="*/ 34 h 34"/>
                  <a:gd name="T4" fmla="*/ 0 w 44"/>
                  <a:gd name="T5" fmla="*/ 23 h 34"/>
                </a:gdLst>
                <a:ahLst/>
                <a:cxnLst>
                  <a:cxn ang="0">
                    <a:pos x="T0" y="T1"/>
                  </a:cxn>
                  <a:cxn ang="0">
                    <a:pos x="T2" y="T3"/>
                  </a:cxn>
                  <a:cxn ang="0">
                    <a:pos x="T4" y="T5"/>
                  </a:cxn>
                </a:cxnLst>
                <a:rect l="0" t="0" r="r" b="b"/>
                <a:pathLst>
                  <a:path w="44" h="34">
                    <a:moveTo>
                      <a:pt x="44" y="0"/>
                    </a:moveTo>
                    <a:lnTo>
                      <a:pt x="31" y="34"/>
                    </a:lnTo>
                    <a:lnTo>
                      <a:pt x="0" y="23"/>
                    </a:lnTo>
                  </a:path>
                </a:pathLst>
              </a:custGeom>
              <a:noFill/>
              <a:ln w="2381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sp>
            <p:nvSpPr>
              <p:cNvPr id="28" name="Freeform 17"/>
              <p:cNvSpPr>
                <a:spLocks/>
              </p:cNvSpPr>
              <p:nvPr/>
            </p:nvSpPr>
            <p:spPr bwMode="auto">
              <a:xfrm>
                <a:off x="4551" y="1207"/>
                <a:ext cx="67" cy="76"/>
              </a:xfrm>
              <a:custGeom>
                <a:avLst/>
                <a:gdLst>
                  <a:gd name="T0" fmla="*/ 0 w 36"/>
                  <a:gd name="T1" fmla="*/ 41 h 41"/>
                  <a:gd name="T2" fmla="*/ 25 w 36"/>
                  <a:gd name="T3" fmla="*/ 41 h 41"/>
                  <a:gd name="T4" fmla="*/ 36 w 36"/>
                  <a:gd name="T5" fmla="*/ 31 h 41"/>
                  <a:gd name="T6" fmla="*/ 25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5" y="41"/>
                      <a:pt x="25" y="41"/>
                      <a:pt x="25" y="41"/>
                    </a:cubicBezTo>
                    <a:cubicBezTo>
                      <a:pt x="31" y="41"/>
                      <a:pt x="36" y="36"/>
                      <a:pt x="36" y="31"/>
                    </a:cubicBezTo>
                    <a:cubicBezTo>
                      <a:pt x="36" y="25"/>
                      <a:pt x="31" y="20"/>
                      <a:pt x="25"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2381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grpSp>
      </p:grpSp>
      <p:sp>
        <p:nvSpPr>
          <p:cNvPr id="15" name="Rectangle 14"/>
          <p:cNvSpPr/>
          <p:nvPr/>
        </p:nvSpPr>
        <p:spPr bwMode="auto">
          <a:xfrm>
            <a:off x="10712763" y="297769"/>
            <a:ext cx="685606" cy="1193961"/>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4" name="Object 3"/>
          <p:cNvGraphicFramePr>
            <a:graphicFrameLocks noChangeAspect="1"/>
          </p:cNvGraphicFramePr>
          <p:nvPr>
            <p:extLst/>
          </p:nvPr>
        </p:nvGraphicFramePr>
        <p:xfrm>
          <a:off x="3391730" y="2600713"/>
          <a:ext cx="8758105" cy="2735896"/>
        </p:xfrm>
        <a:graphic>
          <a:graphicData uri="http://schemas.openxmlformats.org/presentationml/2006/ole">
            <mc:AlternateContent xmlns:mc="http://schemas.openxmlformats.org/markup-compatibility/2006">
              <mc:Choice xmlns:v="urn:schemas-microsoft-com:vml" Requires="v">
                <p:oleObj spid="_x0000_s23558" name="Worksheet" r:id="rId5" imgW="8587705" imgH="2682082" progId="Excel.Sheet.12">
                  <p:embed/>
                </p:oleObj>
              </mc:Choice>
              <mc:Fallback>
                <p:oleObj name="Worksheet" r:id="rId5" imgW="8587705" imgH="2682082" progId="Excel.Sheet.12">
                  <p:embed/>
                  <p:pic>
                    <p:nvPicPr>
                      <p:cNvPr id="4" name="Object 3"/>
                      <p:cNvPicPr/>
                      <p:nvPr/>
                    </p:nvPicPr>
                    <p:blipFill>
                      <a:blip r:embed="rId6"/>
                      <a:stretch>
                        <a:fillRect/>
                      </a:stretch>
                    </p:blipFill>
                    <p:spPr>
                      <a:xfrm>
                        <a:off x="3391730" y="2600713"/>
                        <a:ext cx="8758105" cy="2735896"/>
                      </a:xfrm>
                      <a:prstGeom prst="rect">
                        <a:avLst/>
                      </a:prstGeom>
                    </p:spPr>
                  </p:pic>
                </p:oleObj>
              </mc:Fallback>
            </mc:AlternateContent>
          </a:graphicData>
        </a:graphic>
      </p:graphicFrame>
      <p:sp>
        <p:nvSpPr>
          <p:cNvPr id="16" name="TextBox 15"/>
          <p:cNvSpPr txBox="1"/>
          <p:nvPr/>
        </p:nvSpPr>
        <p:spPr>
          <a:xfrm>
            <a:off x="3028643" y="6577434"/>
            <a:ext cx="9500426" cy="470840"/>
          </a:xfrm>
          <a:prstGeom prst="rect">
            <a:avLst/>
          </a:prstGeom>
          <a:noFill/>
        </p:spPr>
        <p:txBody>
          <a:bodyPr wrap="square" lIns="186494" tIns="149196" rIns="186494" bIns="149196" rtlCol="0">
            <a:spAutoFit/>
          </a:bodyPr>
          <a:lstStyle/>
          <a:p>
            <a:pPr defTabSz="932597">
              <a:lnSpc>
                <a:spcPct val="90000"/>
              </a:lnSpc>
              <a:spcAft>
                <a:spcPts val="612"/>
              </a:spcAft>
            </a:pPr>
            <a:r>
              <a:rPr lang="en-US" sz="1224" kern="0" dirty="0">
                <a:solidFill>
                  <a:srgbClr val="000000"/>
                </a:solidFill>
              </a:rPr>
              <a:t>Note:  Revenue and margin values are based on partner interviews, and will vary by partner, geography, and local market conditions.</a:t>
            </a:r>
          </a:p>
        </p:txBody>
      </p:sp>
    </p:spTree>
    <p:extLst>
      <p:ext uri="{BB962C8B-B14F-4D97-AF65-F5344CB8AC3E}">
        <p14:creationId xmlns:p14="http://schemas.microsoft.com/office/powerpoint/2010/main" val="17530774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spc="-104" dirty="0">
                <a:solidFill>
                  <a:srgbClr val="505050"/>
                </a:solidFill>
              </a:rPr>
              <a:t>Moving In-place</a:t>
            </a:r>
          </a:p>
        </p:txBody>
      </p:sp>
      <p:pic>
        <p:nvPicPr>
          <p:cNvPr id="9" name="Picture 8"/>
          <p:cNvPicPr>
            <a:picLocks noChangeAspect="1"/>
          </p:cNvPicPr>
          <p:nvPr/>
        </p:nvPicPr>
        <p:blipFill>
          <a:blip r:embed="rId3"/>
          <a:stretch>
            <a:fillRect/>
          </a:stretch>
        </p:blipFill>
        <p:spPr>
          <a:xfrm>
            <a:off x="375728" y="1213175"/>
            <a:ext cx="5951313" cy="3719571"/>
          </a:xfrm>
          <a:prstGeom prst="rect">
            <a:avLst/>
          </a:prstGeom>
        </p:spPr>
      </p:pic>
      <p:pic>
        <p:nvPicPr>
          <p:cNvPr id="11" name="Picture 10"/>
          <p:cNvPicPr>
            <a:picLocks noChangeAspect="1"/>
          </p:cNvPicPr>
          <p:nvPr/>
        </p:nvPicPr>
        <p:blipFill>
          <a:blip r:embed="rId4"/>
          <a:stretch>
            <a:fillRect/>
          </a:stretch>
        </p:blipFill>
        <p:spPr>
          <a:xfrm>
            <a:off x="5500455" y="2780180"/>
            <a:ext cx="5952866" cy="3720542"/>
          </a:xfrm>
          <a:prstGeom prst="rect">
            <a:avLst/>
          </a:prstGeom>
        </p:spPr>
      </p:pic>
      <p:sp>
        <p:nvSpPr>
          <p:cNvPr id="13" name="TextBox 12"/>
          <p:cNvSpPr txBox="1"/>
          <p:nvPr/>
        </p:nvSpPr>
        <p:spPr>
          <a:xfrm>
            <a:off x="221531" y="4812441"/>
            <a:ext cx="3863675" cy="690942"/>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800" dirty="0">
                <a:solidFill>
                  <a:srgbClr val="505050"/>
                </a:solidFill>
              </a:rPr>
              <a:t>SCCM 2016</a:t>
            </a:r>
          </a:p>
        </p:txBody>
      </p:sp>
      <p:sp>
        <p:nvSpPr>
          <p:cNvPr id="14" name="TextBox 13"/>
          <p:cNvSpPr txBox="1"/>
          <p:nvPr/>
        </p:nvSpPr>
        <p:spPr>
          <a:xfrm>
            <a:off x="7208799" y="2248646"/>
            <a:ext cx="4443878" cy="690942"/>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800" dirty="0">
                <a:solidFill>
                  <a:srgbClr val="505050"/>
                </a:solidFill>
              </a:rPr>
              <a:t>MDT 2013 Update 2</a:t>
            </a:r>
          </a:p>
        </p:txBody>
      </p:sp>
      <p:pic>
        <p:nvPicPr>
          <p:cNvPr id="7" name="Picture 6"/>
          <p:cNvPicPr>
            <a:picLocks noChangeAspect="1"/>
          </p:cNvPicPr>
          <p:nvPr/>
        </p:nvPicPr>
        <p:blipFill>
          <a:blip r:embed="rId5"/>
          <a:stretch>
            <a:fillRect/>
          </a:stretch>
        </p:blipFill>
        <p:spPr>
          <a:xfrm>
            <a:off x="9723437" y="124188"/>
            <a:ext cx="2608738" cy="526053"/>
          </a:xfrm>
          <a:prstGeom prst="rect">
            <a:avLst/>
          </a:prstGeom>
        </p:spPr>
      </p:pic>
      <p:sp>
        <p:nvSpPr>
          <p:cNvPr id="8" name="Rectangle 7"/>
          <p:cNvSpPr/>
          <p:nvPr/>
        </p:nvSpPr>
        <p:spPr bwMode="auto">
          <a:xfrm>
            <a:off x="9686385" y="352455"/>
            <a:ext cx="959072" cy="354300"/>
          </a:xfrm>
          <a:prstGeom prst="rect">
            <a:avLst/>
          </a:prstGeom>
          <a:noFill/>
          <a:ln w="762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7045633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9473599" y="145045"/>
            <a:ext cx="2686551" cy="1239237"/>
          </a:xfrm>
          <a:prstGeom prst="rect">
            <a:avLst/>
          </a:prstGeom>
        </p:spPr>
      </p:pic>
      <p:sp>
        <p:nvSpPr>
          <p:cNvPr id="2" name="Title 1"/>
          <p:cNvSpPr>
            <a:spLocks noGrp="1"/>
          </p:cNvSpPr>
          <p:nvPr>
            <p:ph type="title"/>
          </p:nvPr>
        </p:nvSpPr>
        <p:spPr>
          <a:xfrm>
            <a:off x="276324" y="295730"/>
            <a:ext cx="11886192" cy="1710641"/>
          </a:xfrm>
        </p:spPr>
        <p:txBody>
          <a:bodyPr/>
          <a:lstStyle/>
          <a:p>
            <a:r>
              <a:rPr lang="en-US" sz="2400" dirty="0"/>
              <a:t>Partner revenue…</a:t>
            </a:r>
            <a:br>
              <a:rPr lang="en-US" sz="2400" dirty="0"/>
            </a:br>
            <a:r>
              <a:rPr lang="en-US" sz="3598" dirty="0"/>
              <a:t>Office 365, EMS and Azure AD: </a:t>
            </a:r>
            <a:br>
              <a:rPr lang="en-US" sz="3598" dirty="0"/>
            </a:br>
            <a:r>
              <a:rPr lang="en-US" sz="3598" dirty="0"/>
              <a:t>Implementation and Recurring Revenues</a:t>
            </a:r>
          </a:p>
        </p:txBody>
      </p:sp>
      <p:pic>
        <p:nvPicPr>
          <p:cNvPr id="16" name="Picture 15"/>
          <p:cNvPicPr>
            <a:picLocks noChangeAspect="1"/>
          </p:cNvPicPr>
          <p:nvPr/>
        </p:nvPicPr>
        <p:blipFill rotWithShape="1">
          <a:blip r:embed="rId3"/>
          <a:srcRect t="30438" r="83332"/>
          <a:stretch/>
        </p:blipFill>
        <p:spPr>
          <a:xfrm>
            <a:off x="464621" y="2577691"/>
            <a:ext cx="2760705" cy="3942202"/>
          </a:xfrm>
          <a:prstGeom prst="rect">
            <a:avLst/>
          </a:prstGeom>
        </p:spPr>
      </p:pic>
      <p:sp>
        <p:nvSpPr>
          <p:cNvPr id="26" name="TextBox 25"/>
          <p:cNvSpPr txBox="1"/>
          <p:nvPr/>
        </p:nvSpPr>
        <p:spPr>
          <a:xfrm>
            <a:off x="484410" y="4574789"/>
            <a:ext cx="2661357" cy="549398"/>
          </a:xfrm>
          <a:prstGeom prst="rect">
            <a:avLst/>
          </a:prstGeom>
          <a:noFill/>
          <a:ln w="19050">
            <a:noFill/>
          </a:ln>
        </p:spPr>
        <p:txBody>
          <a:bodyPr wrap="none" lIns="182828" tIns="0" rIns="0" bIns="0" rtlCol="0" anchor="ctr">
            <a:noAutofit/>
          </a:bodyPr>
          <a:lstStyle/>
          <a:p>
            <a:pPr defTabSz="914049">
              <a:lnSpc>
                <a:spcPct val="80000"/>
              </a:lnSpc>
            </a:pPr>
            <a:r>
              <a:rPr lang="en-US" sz="1598" kern="0" dirty="0">
                <a:solidFill>
                  <a:schemeClr val="bg1"/>
                </a:solidFill>
                <a:latin typeface="Segoe UI" panose="020B0502040204020203" pitchFamily="34" charset="0"/>
                <a:cs typeface="Segoe UI" panose="020B0502040204020203" pitchFamily="34" charset="0"/>
              </a:rPr>
              <a:t>30–40% margin</a:t>
            </a:r>
          </a:p>
        </p:txBody>
      </p:sp>
      <p:grpSp>
        <p:nvGrpSpPr>
          <p:cNvPr id="4" name="Group 3"/>
          <p:cNvGrpSpPr/>
          <p:nvPr/>
        </p:nvGrpSpPr>
        <p:grpSpPr>
          <a:xfrm>
            <a:off x="464621" y="2596467"/>
            <a:ext cx="2760705" cy="1973938"/>
            <a:chOff x="462988" y="2596211"/>
            <a:chExt cx="2761488" cy="1974498"/>
          </a:xfrm>
        </p:grpSpPr>
        <p:sp>
          <p:nvSpPr>
            <p:cNvPr id="17" name="Rectangle 16"/>
            <p:cNvSpPr/>
            <p:nvPr/>
          </p:nvSpPr>
          <p:spPr bwMode="auto">
            <a:xfrm>
              <a:off x="462988" y="2596211"/>
              <a:ext cx="2761488" cy="1974498"/>
            </a:xfrm>
            <a:prstGeom prst="rect">
              <a:avLst/>
            </a:prstGeom>
            <a:solidFill>
              <a:srgbClr val="0B7E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solidFill>
                  <a:schemeClr val="bg1"/>
                </a:solidFill>
                <a:ea typeface="Segoe UI" pitchFamily="34" charset="0"/>
                <a:cs typeface="Segoe UI" pitchFamily="34" charset="0"/>
              </a:endParaRPr>
            </a:p>
          </p:txBody>
        </p:sp>
        <p:grpSp>
          <p:nvGrpSpPr>
            <p:cNvPr id="27" name="Group 20"/>
            <p:cNvGrpSpPr>
              <a:grpSpLocks noChangeAspect="1"/>
            </p:cNvGrpSpPr>
            <p:nvPr/>
          </p:nvGrpSpPr>
          <p:grpSpPr bwMode="auto">
            <a:xfrm>
              <a:off x="1533750" y="2756716"/>
              <a:ext cx="621288" cy="532892"/>
              <a:chOff x="5877" y="839"/>
              <a:chExt cx="246" cy="211"/>
            </a:xfrm>
          </p:grpSpPr>
          <p:sp>
            <p:nvSpPr>
              <p:cNvPr id="28" name="Freeform 21"/>
              <p:cNvSpPr>
                <a:spLocks noEditPoints="1"/>
              </p:cNvSpPr>
              <p:nvPr/>
            </p:nvSpPr>
            <p:spPr bwMode="auto">
              <a:xfrm>
                <a:off x="5877" y="839"/>
                <a:ext cx="246" cy="211"/>
              </a:xfrm>
              <a:custGeom>
                <a:avLst/>
                <a:gdLst>
                  <a:gd name="T0" fmla="*/ 246 w 246"/>
                  <a:gd name="T1" fmla="*/ 18 h 211"/>
                  <a:gd name="T2" fmla="*/ 246 w 246"/>
                  <a:gd name="T3" fmla="*/ 9 h 211"/>
                  <a:gd name="T4" fmla="*/ 246 w 246"/>
                  <a:gd name="T5" fmla="*/ 0 h 211"/>
                  <a:gd name="T6" fmla="*/ 0 w 246"/>
                  <a:gd name="T7" fmla="*/ 0 h 211"/>
                  <a:gd name="T8" fmla="*/ 0 w 246"/>
                  <a:gd name="T9" fmla="*/ 9 h 211"/>
                  <a:gd name="T10" fmla="*/ 0 w 246"/>
                  <a:gd name="T11" fmla="*/ 18 h 211"/>
                  <a:gd name="T12" fmla="*/ 0 w 246"/>
                  <a:gd name="T13" fmla="*/ 193 h 211"/>
                  <a:gd name="T14" fmla="*/ 0 w 246"/>
                  <a:gd name="T15" fmla="*/ 202 h 211"/>
                  <a:gd name="T16" fmla="*/ 0 w 246"/>
                  <a:gd name="T17" fmla="*/ 211 h 211"/>
                  <a:gd name="T18" fmla="*/ 228 w 246"/>
                  <a:gd name="T19" fmla="*/ 211 h 211"/>
                  <a:gd name="T20" fmla="*/ 237 w 246"/>
                  <a:gd name="T21" fmla="*/ 211 h 211"/>
                  <a:gd name="T22" fmla="*/ 246 w 246"/>
                  <a:gd name="T23" fmla="*/ 211 h 211"/>
                  <a:gd name="T24" fmla="*/ 246 w 246"/>
                  <a:gd name="T25" fmla="*/ 18 h 211"/>
                  <a:gd name="T26" fmla="*/ 228 w 246"/>
                  <a:gd name="T27" fmla="*/ 18 h 211"/>
                  <a:gd name="T28" fmla="*/ 228 w 246"/>
                  <a:gd name="T29" fmla="*/ 53 h 211"/>
                  <a:gd name="T30" fmla="*/ 18 w 246"/>
                  <a:gd name="T31" fmla="*/ 53 h 211"/>
                  <a:gd name="T32" fmla="*/ 18 w 246"/>
                  <a:gd name="T33" fmla="*/ 18 h 211"/>
                  <a:gd name="T34" fmla="*/ 228 w 246"/>
                  <a:gd name="T35" fmla="*/ 18 h 211"/>
                  <a:gd name="T36" fmla="*/ 18 w 246"/>
                  <a:gd name="T37" fmla="*/ 193 h 211"/>
                  <a:gd name="T38" fmla="*/ 18 w 246"/>
                  <a:gd name="T39" fmla="*/ 70 h 211"/>
                  <a:gd name="T40" fmla="*/ 228 w 246"/>
                  <a:gd name="T41" fmla="*/ 70 h 211"/>
                  <a:gd name="T42" fmla="*/ 228 w 246"/>
                  <a:gd name="T43" fmla="*/ 193 h 211"/>
                  <a:gd name="T44" fmla="*/ 18 w 246"/>
                  <a:gd name="T45" fmla="*/ 19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6" h="211">
                    <a:moveTo>
                      <a:pt x="246" y="18"/>
                    </a:moveTo>
                    <a:lnTo>
                      <a:pt x="246" y="9"/>
                    </a:lnTo>
                    <a:lnTo>
                      <a:pt x="246" y="0"/>
                    </a:lnTo>
                    <a:lnTo>
                      <a:pt x="0" y="0"/>
                    </a:lnTo>
                    <a:lnTo>
                      <a:pt x="0" y="9"/>
                    </a:lnTo>
                    <a:lnTo>
                      <a:pt x="0" y="18"/>
                    </a:lnTo>
                    <a:lnTo>
                      <a:pt x="0" y="193"/>
                    </a:lnTo>
                    <a:lnTo>
                      <a:pt x="0" y="202"/>
                    </a:lnTo>
                    <a:lnTo>
                      <a:pt x="0" y="211"/>
                    </a:lnTo>
                    <a:lnTo>
                      <a:pt x="228" y="211"/>
                    </a:lnTo>
                    <a:lnTo>
                      <a:pt x="237" y="211"/>
                    </a:lnTo>
                    <a:lnTo>
                      <a:pt x="246" y="211"/>
                    </a:lnTo>
                    <a:lnTo>
                      <a:pt x="246" y="18"/>
                    </a:lnTo>
                    <a:close/>
                    <a:moveTo>
                      <a:pt x="228" y="18"/>
                    </a:moveTo>
                    <a:lnTo>
                      <a:pt x="228" y="53"/>
                    </a:lnTo>
                    <a:lnTo>
                      <a:pt x="18" y="53"/>
                    </a:lnTo>
                    <a:lnTo>
                      <a:pt x="18" y="18"/>
                    </a:lnTo>
                    <a:lnTo>
                      <a:pt x="228" y="18"/>
                    </a:lnTo>
                    <a:close/>
                    <a:moveTo>
                      <a:pt x="18" y="193"/>
                    </a:moveTo>
                    <a:lnTo>
                      <a:pt x="18" y="70"/>
                    </a:lnTo>
                    <a:lnTo>
                      <a:pt x="228" y="70"/>
                    </a:lnTo>
                    <a:lnTo>
                      <a:pt x="228" y="193"/>
                    </a:lnTo>
                    <a:lnTo>
                      <a:pt x="18" y="1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sp>
            <p:nvSpPr>
              <p:cNvPr id="29" name="Oval 22"/>
              <p:cNvSpPr>
                <a:spLocks noChangeArrowheads="1"/>
              </p:cNvSpPr>
              <p:nvPr/>
            </p:nvSpPr>
            <p:spPr bwMode="auto">
              <a:xfrm>
                <a:off x="6070" y="865"/>
                <a:ext cx="18" cy="1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sp>
            <p:nvSpPr>
              <p:cNvPr id="33" name="Oval 23"/>
              <p:cNvSpPr>
                <a:spLocks noChangeArrowheads="1"/>
              </p:cNvSpPr>
              <p:nvPr/>
            </p:nvSpPr>
            <p:spPr bwMode="auto">
              <a:xfrm>
                <a:off x="6044" y="865"/>
                <a:ext cx="17" cy="1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sp>
            <p:nvSpPr>
              <p:cNvPr id="34" name="Oval 24"/>
              <p:cNvSpPr>
                <a:spLocks noChangeArrowheads="1"/>
              </p:cNvSpPr>
              <p:nvPr/>
            </p:nvSpPr>
            <p:spPr bwMode="auto">
              <a:xfrm>
                <a:off x="6018" y="865"/>
                <a:ext cx="17" cy="1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grpSp>
      </p:grpSp>
      <p:sp>
        <p:nvSpPr>
          <p:cNvPr id="35" name="Text Placeholder 2"/>
          <p:cNvSpPr txBox="1">
            <a:spLocks/>
          </p:cNvSpPr>
          <p:nvPr/>
        </p:nvSpPr>
        <p:spPr>
          <a:xfrm>
            <a:off x="3581330" y="2756926"/>
            <a:ext cx="8493436" cy="3682060"/>
          </a:xfrm>
          <a:prstGeom prst="rect">
            <a:avLst/>
          </a:prstGeom>
        </p:spPr>
        <p:txBody>
          <a:bodyPr lIns="0" tIns="0" rIns="0" bIns="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768" indent="-342768" defTabSz="932384">
              <a:lnSpc>
                <a:spcPct val="100000"/>
              </a:lnSpc>
              <a:spcBef>
                <a:spcPts val="800"/>
              </a:spcBef>
              <a:buSzPct val="100000"/>
            </a:pPr>
            <a:r>
              <a:rPr lang="en-US" sz="2400" dirty="0">
                <a:solidFill>
                  <a:schemeClr val="tx1"/>
                </a:solidFill>
                <a:latin typeface="+mn-lt"/>
              </a:rPr>
              <a:t>Windows 10 Enterprise paves the way to sell other service offerings in an age of digital transformation:</a:t>
            </a:r>
          </a:p>
          <a:p>
            <a:pPr marL="863268" lvl="1" indent="-306270" defTabSz="932384">
              <a:lnSpc>
                <a:spcPct val="100000"/>
              </a:lnSpc>
              <a:spcBef>
                <a:spcPts val="100"/>
              </a:spcBef>
              <a:spcAft>
                <a:spcPts val="300"/>
              </a:spcAft>
              <a:buSzPct val="100000"/>
              <a:buFont typeface="Segoe UI" panose="020B0502040204020203" pitchFamily="34" charset="0"/>
              <a:buChar char="–"/>
            </a:pPr>
            <a:r>
              <a:rPr lang="en-US" sz="2000" dirty="0">
                <a:solidFill>
                  <a:schemeClr val="tx1"/>
                </a:solidFill>
              </a:rPr>
              <a:t>Office 365</a:t>
            </a:r>
          </a:p>
          <a:p>
            <a:pPr marL="863268" lvl="1" indent="-306270" defTabSz="932384">
              <a:lnSpc>
                <a:spcPct val="100000"/>
              </a:lnSpc>
              <a:spcBef>
                <a:spcPts val="100"/>
              </a:spcBef>
              <a:spcAft>
                <a:spcPts val="300"/>
              </a:spcAft>
              <a:buSzPct val="100000"/>
              <a:buFont typeface="Segoe UI" panose="020B0502040204020203" pitchFamily="34" charset="0"/>
              <a:buChar char="–"/>
            </a:pPr>
            <a:r>
              <a:rPr lang="en-US" sz="2000" dirty="0">
                <a:solidFill>
                  <a:schemeClr val="tx1"/>
                </a:solidFill>
              </a:rPr>
              <a:t>EMS / Azure AD (e.g. identity management services)</a:t>
            </a:r>
          </a:p>
          <a:p>
            <a:pPr marL="342768" indent="-342768" defTabSz="932384">
              <a:lnSpc>
                <a:spcPct val="100000"/>
              </a:lnSpc>
              <a:spcBef>
                <a:spcPts val="800"/>
              </a:spcBef>
              <a:buSzPct val="100000"/>
            </a:pPr>
            <a:r>
              <a:rPr lang="en-US" sz="2400" dirty="0">
                <a:solidFill>
                  <a:schemeClr val="tx1"/>
                </a:solidFill>
                <a:latin typeface="+mn-lt"/>
              </a:rPr>
              <a:t>These services can be bundled as part of a larger offering, increasing the total service revenue per user per month.</a:t>
            </a:r>
          </a:p>
          <a:p>
            <a:pPr marL="863268" lvl="1" indent="-306270" defTabSz="932384">
              <a:lnSpc>
                <a:spcPct val="100000"/>
              </a:lnSpc>
              <a:spcBef>
                <a:spcPts val="100"/>
              </a:spcBef>
              <a:spcAft>
                <a:spcPts val="300"/>
              </a:spcAft>
              <a:buSzPct val="100000"/>
              <a:buFont typeface="Segoe UI" panose="020B0502040204020203" pitchFamily="34" charset="0"/>
              <a:buChar char="–"/>
            </a:pPr>
            <a:r>
              <a:rPr lang="en-US" sz="2000" dirty="0">
                <a:solidFill>
                  <a:schemeClr val="tx1"/>
                </a:solidFill>
              </a:rPr>
              <a:t>Implementation can be billed separately or factored into the monthly recurring revenue (with a minimum commitment duration)</a:t>
            </a:r>
          </a:p>
        </p:txBody>
      </p:sp>
      <p:sp>
        <p:nvSpPr>
          <p:cNvPr id="15" name="Rectangle 14"/>
          <p:cNvSpPr/>
          <p:nvPr/>
        </p:nvSpPr>
        <p:spPr bwMode="auto">
          <a:xfrm>
            <a:off x="11169833" y="145414"/>
            <a:ext cx="685606" cy="1346317"/>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372873" y="3402075"/>
            <a:ext cx="2924330" cy="908310"/>
          </a:xfrm>
          <a:prstGeom prst="rect">
            <a:avLst/>
          </a:prstGeom>
          <a:noFill/>
        </p:spPr>
        <p:txBody>
          <a:bodyPr wrap="square" lIns="182828" tIns="182828" rIns="45706" bIns="45706" rtlCol="0">
            <a:spAutoFit/>
          </a:bodyPr>
          <a:lstStyle/>
          <a:p>
            <a:pPr defTabSz="914049">
              <a:lnSpc>
                <a:spcPct val="90000"/>
              </a:lnSpc>
              <a:spcAft>
                <a:spcPts val="600"/>
              </a:spcAft>
            </a:pPr>
            <a:r>
              <a:rPr lang="en-US" sz="1598" b="1" kern="0" spc="-51" dirty="0">
                <a:solidFill>
                  <a:schemeClr val="bg1"/>
                </a:solidFill>
                <a:ea typeface="Segoe UI" pitchFamily="34" charset="0"/>
                <a:cs typeface="Segoe UI" pitchFamily="34" charset="0"/>
              </a:rPr>
              <a:t>OFFICE 365, EMS, AZURE AD:</a:t>
            </a:r>
            <a:r>
              <a:rPr lang="en-US" sz="1598" b="1" kern="0" spc="-30" dirty="0">
                <a:solidFill>
                  <a:schemeClr val="bg1"/>
                </a:solidFill>
                <a:ea typeface="Segoe UI" pitchFamily="34" charset="0"/>
                <a:cs typeface="Segoe UI" pitchFamily="34" charset="0"/>
              </a:rPr>
              <a:t> IMPLEMENTATION AND RECURRING REVENUE</a:t>
            </a:r>
          </a:p>
        </p:txBody>
      </p:sp>
    </p:spTree>
    <p:extLst>
      <p:ext uri="{BB962C8B-B14F-4D97-AF65-F5344CB8AC3E}">
        <p14:creationId xmlns:p14="http://schemas.microsoft.com/office/powerpoint/2010/main" val="99307219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9473599" y="145045"/>
            <a:ext cx="2686551" cy="1239237"/>
          </a:xfrm>
          <a:prstGeom prst="rect">
            <a:avLst/>
          </a:prstGeom>
        </p:spPr>
      </p:pic>
      <p:sp>
        <p:nvSpPr>
          <p:cNvPr id="2" name="Title 1"/>
          <p:cNvSpPr>
            <a:spLocks noGrp="1"/>
          </p:cNvSpPr>
          <p:nvPr>
            <p:ph type="title"/>
          </p:nvPr>
        </p:nvSpPr>
        <p:spPr/>
        <p:txBody>
          <a:bodyPr/>
          <a:lstStyle/>
          <a:p>
            <a:r>
              <a:rPr lang="en-US" sz="2400" dirty="0">
                <a:gradFill>
                  <a:gsLst>
                    <a:gs pos="1250">
                      <a:srgbClr val="505050"/>
                    </a:gs>
                    <a:gs pos="100000">
                      <a:srgbClr val="505050"/>
                    </a:gs>
                  </a:gsLst>
                  <a:lin ang="5400000" scaled="0"/>
                </a:gradFill>
              </a:rPr>
              <a:t>Partner revenue…</a:t>
            </a:r>
            <a:br>
              <a:rPr lang="en-US" sz="2400" dirty="0">
                <a:gradFill>
                  <a:gsLst>
                    <a:gs pos="1250">
                      <a:srgbClr val="505050"/>
                    </a:gs>
                    <a:gs pos="100000">
                      <a:srgbClr val="505050"/>
                    </a:gs>
                  </a:gsLst>
                  <a:lin ang="5400000" scaled="0"/>
                </a:gradFill>
              </a:rPr>
            </a:br>
            <a:r>
              <a:rPr lang="en-US" sz="3598" dirty="0">
                <a:gradFill>
                  <a:gsLst>
                    <a:gs pos="1250">
                      <a:srgbClr val="505050"/>
                    </a:gs>
                    <a:gs pos="100000">
                      <a:srgbClr val="505050"/>
                    </a:gs>
                  </a:gsLst>
                  <a:lin ang="5400000" scaled="0"/>
                </a:gradFill>
              </a:rPr>
              <a:t>Office 365, EMS and Azure AD: </a:t>
            </a:r>
            <a:br>
              <a:rPr lang="en-US" sz="3598" dirty="0">
                <a:gradFill>
                  <a:gsLst>
                    <a:gs pos="1250">
                      <a:srgbClr val="505050"/>
                    </a:gs>
                    <a:gs pos="100000">
                      <a:srgbClr val="505050"/>
                    </a:gs>
                  </a:gsLst>
                  <a:lin ang="5400000" scaled="0"/>
                </a:gradFill>
              </a:rPr>
            </a:br>
            <a:r>
              <a:rPr lang="en-US" sz="3598" dirty="0">
                <a:gradFill>
                  <a:gsLst>
                    <a:gs pos="1250">
                      <a:srgbClr val="505050"/>
                    </a:gs>
                    <a:gs pos="100000">
                      <a:srgbClr val="505050"/>
                    </a:gs>
                  </a:gsLst>
                  <a:lin ang="5400000" scaled="0"/>
                </a:gradFill>
              </a:rPr>
              <a:t>Implementation and Recurring Revenues</a:t>
            </a:r>
            <a:endParaRPr lang="en-US" sz="3598" dirty="0"/>
          </a:p>
        </p:txBody>
      </p:sp>
      <p:pic>
        <p:nvPicPr>
          <p:cNvPr id="16" name="Picture 15"/>
          <p:cNvPicPr>
            <a:picLocks noChangeAspect="1"/>
          </p:cNvPicPr>
          <p:nvPr/>
        </p:nvPicPr>
        <p:blipFill rotWithShape="1">
          <a:blip r:embed="rId4"/>
          <a:srcRect t="30438" r="83332"/>
          <a:stretch/>
        </p:blipFill>
        <p:spPr>
          <a:xfrm>
            <a:off x="463903" y="2577691"/>
            <a:ext cx="2760705" cy="3942202"/>
          </a:xfrm>
          <a:prstGeom prst="rect">
            <a:avLst/>
          </a:prstGeom>
        </p:spPr>
      </p:pic>
      <p:sp>
        <p:nvSpPr>
          <p:cNvPr id="26" name="TextBox 25"/>
          <p:cNvSpPr txBox="1"/>
          <p:nvPr/>
        </p:nvSpPr>
        <p:spPr>
          <a:xfrm>
            <a:off x="484410" y="4574789"/>
            <a:ext cx="2661357" cy="549398"/>
          </a:xfrm>
          <a:prstGeom prst="rect">
            <a:avLst/>
          </a:prstGeom>
          <a:noFill/>
          <a:ln w="19050">
            <a:noFill/>
          </a:ln>
        </p:spPr>
        <p:txBody>
          <a:bodyPr wrap="none" lIns="182828" tIns="0" rIns="0" bIns="0" rtlCol="0" anchor="ctr">
            <a:noAutofit/>
          </a:bodyPr>
          <a:lstStyle/>
          <a:p>
            <a:pPr defTabSz="914049">
              <a:lnSpc>
                <a:spcPct val="80000"/>
              </a:lnSpc>
            </a:pPr>
            <a:r>
              <a:rPr lang="en-US" sz="1598" kern="0" dirty="0">
                <a:solidFill>
                  <a:schemeClr val="bg1"/>
                </a:solidFill>
                <a:latin typeface="Segoe UI" panose="020B0502040204020203" pitchFamily="34" charset="0"/>
                <a:cs typeface="Segoe UI" panose="020B0502040204020203" pitchFamily="34" charset="0"/>
              </a:rPr>
              <a:t>30–40% margin</a:t>
            </a:r>
          </a:p>
        </p:txBody>
      </p:sp>
      <p:grpSp>
        <p:nvGrpSpPr>
          <p:cNvPr id="4" name="Group 3"/>
          <p:cNvGrpSpPr/>
          <p:nvPr/>
        </p:nvGrpSpPr>
        <p:grpSpPr>
          <a:xfrm>
            <a:off x="372873" y="2596467"/>
            <a:ext cx="2924330" cy="1973938"/>
            <a:chOff x="371215" y="2596211"/>
            <a:chExt cx="2925158" cy="1974498"/>
          </a:xfrm>
        </p:grpSpPr>
        <p:sp>
          <p:nvSpPr>
            <p:cNvPr id="28" name="Rectangle 27"/>
            <p:cNvSpPr/>
            <p:nvPr/>
          </p:nvSpPr>
          <p:spPr bwMode="auto">
            <a:xfrm>
              <a:off x="462988" y="2596211"/>
              <a:ext cx="2761488" cy="19744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solidFill>
                  <a:schemeClr val="bg1"/>
                </a:solidFill>
                <a:ea typeface="Segoe UI" pitchFamily="34" charset="0"/>
                <a:cs typeface="Segoe UI" pitchFamily="34" charset="0"/>
              </a:endParaRPr>
            </a:p>
          </p:txBody>
        </p:sp>
        <p:sp>
          <p:nvSpPr>
            <p:cNvPr id="25" name="TextBox 24"/>
            <p:cNvSpPr txBox="1"/>
            <p:nvPr/>
          </p:nvSpPr>
          <p:spPr>
            <a:xfrm>
              <a:off x="371215" y="3402046"/>
              <a:ext cx="2925158" cy="908567"/>
            </a:xfrm>
            <a:prstGeom prst="rect">
              <a:avLst/>
            </a:prstGeom>
            <a:noFill/>
          </p:spPr>
          <p:txBody>
            <a:bodyPr wrap="square" lIns="182828" tIns="182828" rIns="45706" bIns="45706" rtlCol="0">
              <a:spAutoFit/>
            </a:bodyPr>
            <a:lstStyle/>
            <a:p>
              <a:pPr defTabSz="914049">
                <a:lnSpc>
                  <a:spcPct val="90000"/>
                </a:lnSpc>
                <a:spcAft>
                  <a:spcPts val="600"/>
                </a:spcAft>
              </a:pPr>
              <a:r>
                <a:rPr lang="en-US" sz="1598" b="1" kern="0" spc="-51" dirty="0">
                  <a:solidFill>
                    <a:schemeClr val="bg1"/>
                  </a:solidFill>
                  <a:ea typeface="Segoe UI" pitchFamily="34" charset="0"/>
                  <a:cs typeface="Segoe UI" pitchFamily="34" charset="0"/>
                </a:rPr>
                <a:t>OFFICE 365, EMS, AZURE AD:</a:t>
              </a:r>
              <a:r>
                <a:rPr lang="en-US" sz="1598" b="1" kern="0" spc="-30" dirty="0">
                  <a:solidFill>
                    <a:schemeClr val="bg1"/>
                  </a:solidFill>
                  <a:ea typeface="Segoe UI" pitchFamily="34" charset="0"/>
                  <a:cs typeface="Segoe UI" pitchFamily="34" charset="0"/>
                </a:rPr>
                <a:t> IMPLEMENTATION AND RECURRING REVENUE</a:t>
              </a:r>
            </a:p>
          </p:txBody>
        </p:sp>
        <p:grpSp>
          <p:nvGrpSpPr>
            <p:cNvPr id="22" name="Group 20"/>
            <p:cNvGrpSpPr>
              <a:grpSpLocks noChangeAspect="1"/>
            </p:cNvGrpSpPr>
            <p:nvPr/>
          </p:nvGrpSpPr>
          <p:grpSpPr bwMode="auto">
            <a:xfrm>
              <a:off x="1533750" y="2756716"/>
              <a:ext cx="621288" cy="532892"/>
              <a:chOff x="5877" y="839"/>
              <a:chExt cx="246" cy="211"/>
            </a:xfrm>
          </p:grpSpPr>
          <p:sp>
            <p:nvSpPr>
              <p:cNvPr id="23" name="Freeform 21"/>
              <p:cNvSpPr>
                <a:spLocks noEditPoints="1"/>
              </p:cNvSpPr>
              <p:nvPr/>
            </p:nvSpPr>
            <p:spPr bwMode="auto">
              <a:xfrm>
                <a:off x="5877" y="839"/>
                <a:ext cx="246" cy="211"/>
              </a:xfrm>
              <a:custGeom>
                <a:avLst/>
                <a:gdLst>
                  <a:gd name="T0" fmla="*/ 246 w 246"/>
                  <a:gd name="T1" fmla="*/ 18 h 211"/>
                  <a:gd name="T2" fmla="*/ 246 w 246"/>
                  <a:gd name="T3" fmla="*/ 9 h 211"/>
                  <a:gd name="T4" fmla="*/ 246 w 246"/>
                  <a:gd name="T5" fmla="*/ 0 h 211"/>
                  <a:gd name="T6" fmla="*/ 0 w 246"/>
                  <a:gd name="T7" fmla="*/ 0 h 211"/>
                  <a:gd name="T8" fmla="*/ 0 w 246"/>
                  <a:gd name="T9" fmla="*/ 9 h 211"/>
                  <a:gd name="T10" fmla="*/ 0 w 246"/>
                  <a:gd name="T11" fmla="*/ 18 h 211"/>
                  <a:gd name="T12" fmla="*/ 0 w 246"/>
                  <a:gd name="T13" fmla="*/ 193 h 211"/>
                  <a:gd name="T14" fmla="*/ 0 w 246"/>
                  <a:gd name="T15" fmla="*/ 202 h 211"/>
                  <a:gd name="T16" fmla="*/ 0 w 246"/>
                  <a:gd name="T17" fmla="*/ 211 h 211"/>
                  <a:gd name="T18" fmla="*/ 228 w 246"/>
                  <a:gd name="T19" fmla="*/ 211 h 211"/>
                  <a:gd name="T20" fmla="*/ 237 w 246"/>
                  <a:gd name="T21" fmla="*/ 211 h 211"/>
                  <a:gd name="T22" fmla="*/ 246 w 246"/>
                  <a:gd name="T23" fmla="*/ 211 h 211"/>
                  <a:gd name="T24" fmla="*/ 246 w 246"/>
                  <a:gd name="T25" fmla="*/ 18 h 211"/>
                  <a:gd name="T26" fmla="*/ 228 w 246"/>
                  <a:gd name="T27" fmla="*/ 18 h 211"/>
                  <a:gd name="T28" fmla="*/ 228 w 246"/>
                  <a:gd name="T29" fmla="*/ 53 h 211"/>
                  <a:gd name="T30" fmla="*/ 18 w 246"/>
                  <a:gd name="T31" fmla="*/ 53 h 211"/>
                  <a:gd name="T32" fmla="*/ 18 w 246"/>
                  <a:gd name="T33" fmla="*/ 18 h 211"/>
                  <a:gd name="T34" fmla="*/ 228 w 246"/>
                  <a:gd name="T35" fmla="*/ 18 h 211"/>
                  <a:gd name="T36" fmla="*/ 18 w 246"/>
                  <a:gd name="T37" fmla="*/ 193 h 211"/>
                  <a:gd name="T38" fmla="*/ 18 w 246"/>
                  <a:gd name="T39" fmla="*/ 70 h 211"/>
                  <a:gd name="T40" fmla="*/ 228 w 246"/>
                  <a:gd name="T41" fmla="*/ 70 h 211"/>
                  <a:gd name="T42" fmla="*/ 228 w 246"/>
                  <a:gd name="T43" fmla="*/ 193 h 211"/>
                  <a:gd name="T44" fmla="*/ 18 w 246"/>
                  <a:gd name="T45" fmla="*/ 19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6" h="211">
                    <a:moveTo>
                      <a:pt x="246" y="18"/>
                    </a:moveTo>
                    <a:lnTo>
                      <a:pt x="246" y="9"/>
                    </a:lnTo>
                    <a:lnTo>
                      <a:pt x="246" y="0"/>
                    </a:lnTo>
                    <a:lnTo>
                      <a:pt x="0" y="0"/>
                    </a:lnTo>
                    <a:lnTo>
                      <a:pt x="0" y="9"/>
                    </a:lnTo>
                    <a:lnTo>
                      <a:pt x="0" y="18"/>
                    </a:lnTo>
                    <a:lnTo>
                      <a:pt x="0" y="193"/>
                    </a:lnTo>
                    <a:lnTo>
                      <a:pt x="0" y="202"/>
                    </a:lnTo>
                    <a:lnTo>
                      <a:pt x="0" y="211"/>
                    </a:lnTo>
                    <a:lnTo>
                      <a:pt x="228" y="211"/>
                    </a:lnTo>
                    <a:lnTo>
                      <a:pt x="237" y="211"/>
                    </a:lnTo>
                    <a:lnTo>
                      <a:pt x="246" y="211"/>
                    </a:lnTo>
                    <a:lnTo>
                      <a:pt x="246" y="18"/>
                    </a:lnTo>
                    <a:close/>
                    <a:moveTo>
                      <a:pt x="228" y="18"/>
                    </a:moveTo>
                    <a:lnTo>
                      <a:pt x="228" y="53"/>
                    </a:lnTo>
                    <a:lnTo>
                      <a:pt x="18" y="53"/>
                    </a:lnTo>
                    <a:lnTo>
                      <a:pt x="18" y="18"/>
                    </a:lnTo>
                    <a:lnTo>
                      <a:pt x="228" y="18"/>
                    </a:lnTo>
                    <a:close/>
                    <a:moveTo>
                      <a:pt x="18" y="193"/>
                    </a:moveTo>
                    <a:lnTo>
                      <a:pt x="18" y="70"/>
                    </a:lnTo>
                    <a:lnTo>
                      <a:pt x="228" y="70"/>
                    </a:lnTo>
                    <a:lnTo>
                      <a:pt x="228" y="193"/>
                    </a:lnTo>
                    <a:lnTo>
                      <a:pt x="18" y="1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sp>
            <p:nvSpPr>
              <p:cNvPr id="24" name="Oval 22"/>
              <p:cNvSpPr>
                <a:spLocks noChangeArrowheads="1"/>
              </p:cNvSpPr>
              <p:nvPr/>
            </p:nvSpPr>
            <p:spPr bwMode="auto">
              <a:xfrm>
                <a:off x="6070" y="865"/>
                <a:ext cx="18" cy="1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sp>
            <p:nvSpPr>
              <p:cNvPr id="30" name="Oval 23"/>
              <p:cNvSpPr>
                <a:spLocks noChangeArrowheads="1"/>
              </p:cNvSpPr>
              <p:nvPr/>
            </p:nvSpPr>
            <p:spPr bwMode="auto">
              <a:xfrm>
                <a:off x="6044" y="865"/>
                <a:ext cx="17" cy="1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sp>
            <p:nvSpPr>
              <p:cNvPr id="31" name="Oval 24"/>
              <p:cNvSpPr>
                <a:spLocks noChangeArrowheads="1"/>
              </p:cNvSpPr>
              <p:nvPr/>
            </p:nvSpPr>
            <p:spPr bwMode="auto">
              <a:xfrm>
                <a:off x="6018" y="865"/>
                <a:ext cx="17" cy="1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endParaRPr>
              </a:p>
            </p:txBody>
          </p:sp>
        </p:grpSp>
      </p:grpSp>
      <p:sp>
        <p:nvSpPr>
          <p:cNvPr id="15" name="Rectangle 14"/>
          <p:cNvSpPr/>
          <p:nvPr/>
        </p:nvSpPr>
        <p:spPr bwMode="auto">
          <a:xfrm>
            <a:off x="11169833" y="145414"/>
            <a:ext cx="685606" cy="1346317"/>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3145768" y="6197636"/>
            <a:ext cx="9500426" cy="717317"/>
          </a:xfrm>
          <a:prstGeom prst="rect">
            <a:avLst/>
          </a:prstGeom>
          <a:noFill/>
        </p:spPr>
        <p:txBody>
          <a:bodyPr wrap="square" lIns="186494" tIns="149196" rIns="186494" bIns="149196" rtlCol="0">
            <a:spAutoFit/>
          </a:bodyPr>
          <a:lstStyle/>
          <a:p>
            <a:pPr defTabSz="932597">
              <a:lnSpc>
                <a:spcPct val="90000"/>
              </a:lnSpc>
              <a:spcAft>
                <a:spcPts val="612"/>
              </a:spcAft>
            </a:pPr>
            <a:r>
              <a:rPr lang="en-US" sz="1224" kern="0" dirty="0">
                <a:solidFill>
                  <a:srgbClr val="000000"/>
                </a:solidFill>
              </a:rPr>
              <a:t>Notes:  Revenue and margin values are based on partner interviews, and will vary by partner, geography, and local market conditions.</a:t>
            </a:r>
          </a:p>
          <a:p>
            <a:pPr defTabSz="932597">
              <a:lnSpc>
                <a:spcPct val="90000"/>
              </a:lnSpc>
              <a:spcAft>
                <a:spcPts val="612"/>
              </a:spcAft>
            </a:pPr>
            <a:r>
              <a:rPr lang="en-US" sz="1224" kern="0" dirty="0">
                <a:solidFill>
                  <a:srgbClr val="000000"/>
                </a:solidFill>
              </a:rPr>
              <a:t>           Software Pricing Levels will vary by customer size, licensing model, and geography.</a:t>
            </a:r>
          </a:p>
        </p:txBody>
      </p:sp>
      <p:graphicFrame>
        <p:nvGraphicFramePr>
          <p:cNvPr id="8" name="Object 7"/>
          <p:cNvGraphicFramePr>
            <a:graphicFrameLocks noChangeAspect="1"/>
          </p:cNvGraphicFramePr>
          <p:nvPr/>
        </p:nvGraphicFramePr>
        <p:xfrm>
          <a:off x="3490211" y="2596467"/>
          <a:ext cx="8672305" cy="3372114"/>
        </p:xfrm>
        <a:graphic>
          <a:graphicData uri="http://schemas.openxmlformats.org/presentationml/2006/ole">
            <mc:AlternateContent xmlns:mc="http://schemas.openxmlformats.org/markup-compatibility/2006">
              <mc:Choice xmlns:v="urn:schemas-microsoft-com:vml" Requires="v">
                <p:oleObj spid="_x0000_s24582" name="Worksheet" r:id="rId5" imgW="8503920" imgH="3307191" progId="Excel.Sheet.12">
                  <p:embed/>
                </p:oleObj>
              </mc:Choice>
              <mc:Fallback>
                <p:oleObj name="Worksheet" r:id="rId5" imgW="8503920" imgH="3307191" progId="Excel.Sheet.12">
                  <p:embed/>
                  <p:pic>
                    <p:nvPicPr>
                      <p:cNvPr id="8" name="Object 7"/>
                      <p:cNvPicPr/>
                      <p:nvPr/>
                    </p:nvPicPr>
                    <p:blipFill>
                      <a:blip r:embed="rId6"/>
                      <a:stretch>
                        <a:fillRect/>
                      </a:stretch>
                    </p:blipFill>
                    <p:spPr>
                      <a:xfrm>
                        <a:off x="3490211" y="2596467"/>
                        <a:ext cx="8672305" cy="3372114"/>
                      </a:xfrm>
                      <a:prstGeom prst="rect">
                        <a:avLst/>
                      </a:prstGeom>
                    </p:spPr>
                  </p:pic>
                </p:oleObj>
              </mc:Fallback>
            </mc:AlternateContent>
          </a:graphicData>
        </a:graphic>
      </p:graphicFrame>
    </p:spTree>
    <p:extLst>
      <p:ext uri="{BB962C8B-B14F-4D97-AF65-F5344CB8AC3E}">
        <p14:creationId xmlns:p14="http://schemas.microsoft.com/office/powerpoint/2010/main" val="232472268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9473599" y="179223"/>
            <a:ext cx="2686551" cy="1239237"/>
          </a:xfrm>
          <a:prstGeom prst="rect">
            <a:avLst/>
          </a:prstGeom>
        </p:spPr>
      </p:pic>
      <p:sp>
        <p:nvSpPr>
          <p:cNvPr id="2" name="Title 1"/>
          <p:cNvSpPr>
            <a:spLocks noGrp="1"/>
          </p:cNvSpPr>
          <p:nvPr>
            <p:ph type="title"/>
          </p:nvPr>
        </p:nvSpPr>
        <p:spPr/>
        <p:txBody>
          <a:bodyPr/>
          <a:lstStyle/>
          <a:p>
            <a:r>
              <a:rPr lang="en-US" sz="2400" dirty="0"/>
              <a:t>Partner revenue…</a:t>
            </a:r>
            <a:br>
              <a:rPr lang="en-US" sz="3598" dirty="0"/>
            </a:br>
            <a:r>
              <a:rPr lang="en-US" sz="3598" dirty="0"/>
              <a:t>IP and New Industry Function Scenario Projects</a:t>
            </a:r>
          </a:p>
        </p:txBody>
      </p:sp>
      <p:sp>
        <p:nvSpPr>
          <p:cNvPr id="24" name="Text Placeholder 2"/>
          <p:cNvSpPr txBox="1">
            <a:spLocks/>
          </p:cNvSpPr>
          <p:nvPr/>
        </p:nvSpPr>
        <p:spPr>
          <a:xfrm>
            <a:off x="3573012" y="1988797"/>
            <a:ext cx="8493436" cy="4617306"/>
          </a:xfrm>
          <a:prstGeom prst="rect">
            <a:avLst/>
          </a:prstGeom>
        </p:spPr>
        <p:txBody>
          <a:bodyPr lIns="0" tIns="0" rIns="0" bIns="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768" indent="-342768" defTabSz="932384">
              <a:lnSpc>
                <a:spcPct val="100000"/>
              </a:lnSpc>
              <a:spcBef>
                <a:spcPts val="800"/>
              </a:spcBef>
              <a:buSzPct val="100000"/>
            </a:pPr>
            <a:r>
              <a:rPr lang="en-US" sz="2400" dirty="0">
                <a:solidFill>
                  <a:schemeClr val="tx1"/>
                </a:solidFill>
                <a:latin typeface="+mn-lt"/>
              </a:rPr>
              <a:t>Custom development work can also be leveraged across multiple customers (and included in recurring revenue) – often this reflects industry or functional expertise</a:t>
            </a:r>
          </a:p>
          <a:p>
            <a:pPr marL="863268" lvl="1" indent="-306270" defTabSz="932384">
              <a:lnSpc>
                <a:spcPct val="100000"/>
              </a:lnSpc>
              <a:spcBef>
                <a:spcPts val="100"/>
              </a:spcBef>
              <a:spcAft>
                <a:spcPts val="300"/>
              </a:spcAft>
              <a:buSzPct val="100000"/>
              <a:buFont typeface="Segoe UI" panose="020B0502040204020203" pitchFamily="34" charset="0"/>
              <a:buChar char="–"/>
            </a:pPr>
            <a:r>
              <a:rPr lang="en-US" sz="2000" dirty="0">
                <a:solidFill>
                  <a:schemeClr val="tx1"/>
                </a:solidFill>
              </a:rPr>
              <a:t>Software/Cloud interfaces</a:t>
            </a:r>
          </a:p>
          <a:p>
            <a:pPr marL="863268" lvl="1" indent="-306270" defTabSz="932384">
              <a:lnSpc>
                <a:spcPct val="100000"/>
              </a:lnSpc>
              <a:spcBef>
                <a:spcPts val="100"/>
              </a:spcBef>
              <a:spcAft>
                <a:spcPts val="300"/>
              </a:spcAft>
              <a:buSzPct val="100000"/>
              <a:buFont typeface="Segoe UI" panose="020B0502040204020203" pitchFamily="34" charset="0"/>
              <a:buChar char="–"/>
            </a:pPr>
            <a:r>
              <a:rPr lang="en-US" sz="2000" dirty="0">
                <a:solidFill>
                  <a:schemeClr val="tx1"/>
                </a:solidFill>
              </a:rPr>
              <a:t>Templates</a:t>
            </a:r>
          </a:p>
          <a:p>
            <a:pPr marL="863268" lvl="1" indent="-306270" defTabSz="932384">
              <a:lnSpc>
                <a:spcPct val="100000"/>
              </a:lnSpc>
              <a:spcBef>
                <a:spcPts val="100"/>
              </a:spcBef>
              <a:spcAft>
                <a:spcPts val="300"/>
              </a:spcAft>
              <a:buSzPct val="100000"/>
              <a:buFont typeface="Segoe UI" panose="020B0502040204020203" pitchFamily="34" charset="0"/>
              <a:buChar char="–"/>
            </a:pPr>
            <a:r>
              <a:rPr lang="en-US" sz="2000" dirty="0">
                <a:solidFill>
                  <a:schemeClr val="tx1"/>
                </a:solidFill>
              </a:rPr>
              <a:t>Custom software</a:t>
            </a:r>
          </a:p>
          <a:p>
            <a:pPr marL="342768" indent="-342768" defTabSz="932384">
              <a:lnSpc>
                <a:spcPct val="100000"/>
              </a:lnSpc>
              <a:spcBef>
                <a:spcPts val="800"/>
              </a:spcBef>
              <a:buSzPct val="100000"/>
            </a:pPr>
            <a:r>
              <a:rPr lang="en-US" sz="2400" dirty="0">
                <a:solidFill>
                  <a:schemeClr val="tx1"/>
                </a:solidFill>
                <a:latin typeface="+mn-lt"/>
              </a:rPr>
              <a:t>The digital transformation, security, portability, and new form factors enabled by Windows 10 open a host of new industry or function specific scenarios – e.g. new forms of customer interaction, kiosk solutions, mobile check-out, selling scenarios. These can lead to major partner development and implementation opportunities</a:t>
            </a:r>
          </a:p>
        </p:txBody>
      </p:sp>
      <p:pic>
        <p:nvPicPr>
          <p:cNvPr id="31" name="Picture 30"/>
          <p:cNvPicPr>
            <a:picLocks noChangeAspect="1"/>
          </p:cNvPicPr>
          <p:nvPr/>
        </p:nvPicPr>
        <p:blipFill rotWithShape="1">
          <a:blip r:embed="rId3"/>
          <a:srcRect t="30438" r="83332"/>
          <a:stretch/>
        </p:blipFill>
        <p:spPr>
          <a:xfrm>
            <a:off x="463903" y="2577691"/>
            <a:ext cx="2760705" cy="3942202"/>
          </a:xfrm>
          <a:prstGeom prst="rect">
            <a:avLst/>
          </a:prstGeom>
        </p:spPr>
      </p:pic>
      <p:grpSp>
        <p:nvGrpSpPr>
          <p:cNvPr id="3" name="Group 2"/>
          <p:cNvGrpSpPr/>
          <p:nvPr/>
        </p:nvGrpSpPr>
        <p:grpSpPr>
          <a:xfrm>
            <a:off x="464619" y="2596467"/>
            <a:ext cx="2762030" cy="1973938"/>
            <a:chOff x="462986" y="2596211"/>
            <a:chExt cx="2762813" cy="1974498"/>
          </a:xfrm>
        </p:grpSpPr>
        <p:grpSp>
          <p:nvGrpSpPr>
            <p:cNvPr id="32" name="Group 31"/>
            <p:cNvGrpSpPr/>
            <p:nvPr/>
          </p:nvGrpSpPr>
          <p:grpSpPr>
            <a:xfrm>
              <a:off x="462986" y="2596211"/>
              <a:ext cx="2761488" cy="1974498"/>
              <a:chOff x="10363730" y="466038"/>
              <a:chExt cx="2071752" cy="1481328"/>
            </a:xfrm>
          </p:grpSpPr>
          <p:sp>
            <p:nvSpPr>
              <p:cNvPr id="47" name="Rectangle 46"/>
              <p:cNvSpPr/>
              <p:nvPr/>
            </p:nvSpPr>
            <p:spPr bwMode="auto">
              <a:xfrm>
                <a:off x="10363730" y="466038"/>
                <a:ext cx="2071752" cy="1481328"/>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solidFill>
                    <a:schemeClr val="bg1"/>
                  </a:solidFill>
                  <a:ea typeface="Segoe UI" pitchFamily="34" charset="0"/>
                  <a:cs typeface="Segoe UI" pitchFamily="34" charset="0"/>
                </a:endParaRPr>
              </a:p>
            </p:txBody>
          </p:sp>
          <p:grpSp>
            <p:nvGrpSpPr>
              <p:cNvPr id="48" name="Group 32"/>
              <p:cNvGrpSpPr>
                <a:grpSpLocks noChangeAspect="1"/>
              </p:cNvGrpSpPr>
              <p:nvPr/>
            </p:nvGrpSpPr>
            <p:grpSpPr bwMode="auto">
              <a:xfrm>
                <a:off x="11171836" y="558809"/>
                <a:ext cx="456533" cy="418199"/>
                <a:chOff x="3958" y="1052"/>
                <a:chExt cx="262" cy="240"/>
              </a:xfrm>
            </p:grpSpPr>
            <p:sp>
              <p:nvSpPr>
                <p:cNvPr id="49" name="Freeform 33"/>
                <p:cNvSpPr>
                  <a:spLocks/>
                </p:cNvSpPr>
                <p:nvPr/>
              </p:nvSpPr>
              <p:spPr bwMode="auto">
                <a:xfrm>
                  <a:off x="4165" y="1176"/>
                  <a:ext cx="55" cy="116"/>
                </a:xfrm>
                <a:custGeom>
                  <a:avLst/>
                  <a:gdLst>
                    <a:gd name="T0" fmla="*/ 0 w 55"/>
                    <a:gd name="T1" fmla="*/ 116 h 116"/>
                    <a:gd name="T2" fmla="*/ 55 w 55"/>
                    <a:gd name="T3" fmla="*/ 116 h 116"/>
                    <a:gd name="T4" fmla="*/ 55 w 55"/>
                    <a:gd name="T5" fmla="*/ 0 h 116"/>
                    <a:gd name="T6" fmla="*/ 0 w 55"/>
                    <a:gd name="T7" fmla="*/ 0 h 116"/>
                  </a:gdLst>
                  <a:ahLst/>
                  <a:cxnLst>
                    <a:cxn ang="0">
                      <a:pos x="T0" y="T1"/>
                    </a:cxn>
                    <a:cxn ang="0">
                      <a:pos x="T2" y="T3"/>
                    </a:cxn>
                    <a:cxn ang="0">
                      <a:pos x="T4" y="T5"/>
                    </a:cxn>
                    <a:cxn ang="0">
                      <a:pos x="T6" y="T7"/>
                    </a:cxn>
                  </a:cxnLst>
                  <a:rect l="0" t="0" r="r" b="b"/>
                  <a:pathLst>
                    <a:path w="55" h="116">
                      <a:moveTo>
                        <a:pt x="0" y="116"/>
                      </a:moveTo>
                      <a:lnTo>
                        <a:pt x="55" y="116"/>
                      </a:lnTo>
                      <a:lnTo>
                        <a:pt x="55" y="0"/>
                      </a:lnTo>
                      <a:lnTo>
                        <a:pt x="0" y="0"/>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kern="0">
                    <a:solidFill>
                      <a:schemeClr val="bg1"/>
                    </a:solidFill>
                  </a:endParaRPr>
                </a:p>
              </p:txBody>
            </p:sp>
            <p:sp>
              <p:nvSpPr>
                <p:cNvPr id="50" name="Rectangle 34"/>
                <p:cNvSpPr>
                  <a:spLocks noChangeArrowheads="1"/>
                </p:cNvSpPr>
                <p:nvPr/>
              </p:nvSpPr>
              <p:spPr bwMode="auto">
                <a:xfrm>
                  <a:off x="3958" y="1085"/>
                  <a:ext cx="172" cy="207"/>
                </a:xfrm>
                <a:prstGeom prst="rect">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kern="0">
                    <a:solidFill>
                      <a:schemeClr val="bg1"/>
                    </a:solidFill>
                  </a:endParaRPr>
                </a:p>
              </p:txBody>
            </p:sp>
            <p:sp>
              <p:nvSpPr>
                <p:cNvPr id="51" name="Freeform 35"/>
                <p:cNvSpPr>
                  <a:spLocks/>
                </p:cNvSpPr>
                <p:nvPr/>
              </p:nvSpPr>
              <p:spPr bwMode="auto">
                <a:xfrm>
                  <a:off x="4023" y="1231"/>
                  <a:ext cx="42" cy="61"/>
                </a:xfrm>
                <a:custGeom>
                  <a:avLst/>
                  <a:gdLst>
                    <a:gd name="T0" fmla="*/ 19 w 19"/>
                    <a:gd name="T1" fmla="*/ 28 h 28"/>
                    <a:gd name="T2" fmla="*/ 19 w 19"/>
                    <a:gd name="T3" fmla="*/ 10 h 28"/>
                    <a:gd name="T4" fmla="*/ 10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10" y="0"/>
                      </a:cubicBezTo>
                      <a:cubicBezTo>
                        <a:pt x="4" y="0"/>
                        <a:pt x="0" y="5"/>
                        <a:pt x="0" y="10"/>
                      </a:cubicBezTo>
                      <a:cubicBezTo>
                        <a:pt x="0" y="28"/>
                        <a:pt x="0" y="28"/>
                        <a:pt x="0" y="28"/>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kern="0">
                    <a:solidFill>
                      <a:schemeClr val="bg1"/>
                    </a:solidFill>
                  </a:endParaRPr>
                </a:p>
              </p:txBody>
            </p:sp>
            <p:sp>
              <p:nvSpPr>
                <p:cNvPr id="52" name="Rectangle 36"/>
                <p:cNvSpPr>
                  <a:spLocks noChangeArrowheads="1"/>
                </p:cNvSpPr>
                <p:nvPr/>
              </p:nvSpPr>
              <p:spPr bwMode="auto">
                <a:xfrm>
                  <a:off x="3992" y="1052"/>
                  <a:ext cx="46" cy="33"/>
                </a:xfrm>
                <a:prstGeom prst="rect">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kern="0">
                    <a:solidFill>
                      <a:schemeClr val="bg1"/>
                    </a:solidFill>
                  </a:endParaRPr>
                </a:p>
              </p:txBody>
            </p:sp>
            <p:sp>
              <p:nvSpPr>
                <p:cNvPr id="53" name="Rectangle 37"/>
                <p:cNvSpPr>
                  <a:spLocks noChangeArrowheads="1"/>
                </p:cNvSpPr>
                <p:nvPr/>
              </p:nvSpPr>
              <p:spPr bwMode="auto">
                <a:xfrm>
                  <a:off x="4084" y="1122"/>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chemeClr val="bg1"/>
                    </a:solidFill>
                  </a:endParaRPr>
                </a:p>
              </p:txBody>
            </p:sp>
            <p:sp>
              <p:nvSpPr>
                <p:cNvPr id="54" name="Rectangle 38"/>
                <p:cNvSpPr>
                  <a:spLocks noChangeArrowheads="1"/>
                </p:cNvSpPr>
                <p:nvPr/>
              </p:nvSpPr>
              <p:spPr bwMode="auto">
                <a:xfrm>
                  <a:off x="4084" y="1168"/>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chemeClr val="bg1"/>
                    </a:solidFill>
                  </a:endParaRPr>
                </a:p>
              </p:txBody>
            </p:sp>
            <p:sp>
              <p:nvSpPr>
                <p:cNvPr id="55" name="Rectangle 39"/>
                <p:cNvSpPr>
                  <a:spLocks noChangeArrowheads="1"/>
                </p:cNvSpPr>
                <p:nvPr/>
              </p:nvSpPr>
              <p:spPr bwMode="auto">
                <a:xfrm>
                  <a:off x="4165" y="1203"/>
                  <a:ext cx="17"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chemeClr val="bg1"/>
                    </a:solidFill>
                  </a:endParaRPr>
                </a:p>
              </p:txBody>
            </p:sp>
            <p:sp>
              <p:nvSpPr>
                <p:cNvPr id="56" name="Rectangle 40"/>
                <p:cNvSpPr>
                  <a:spLocks noChangeArrowheads="1"/>
                </p:cNvSpPr>
                <p:nvPr/>
              </p:nvSpPr>
              <p:spPr bwMode="auto">
                <a:xfrm>
                  <a:off x="3986" y="1122"/>
                  <a:ext cx="17" cy="17"/>
                </a:xfrm>
                <a:prstGeom prst="rect">
                  <a:avLst/>
                </a:prstGeom>
                <a:solidFill>
                  <a:schemeClr val="bg1"/>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endParaRPr lang="en-US" kern="0">
                    <a:solidFill>
                      <a:schemeClr val="bg1"/>
                    </a:solidFill>
                  </a:endParaRPr>
                </a:p>
              </p:txBody>
            </p:sp>
            <p:sp>
              <p:nvSpPr>
                <p:cNvPr id="57" name="Rectangle 41"/>
                <p:cNvSpPr>
                  <a:spLocks noChangeArrowheads="1"/>
                </p:cNvSpPr>
                <p:nvPr/>
              </p:nvSpPr>
              <p:spPr bwMode="auto">
                <a:xfrm>
                  <a:off x="3986" y="1168"/>
                  <a:ext cx="17"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chemeClr val="bg1"/>
                    </a:solidFill>
                  </a:endParaRPr>
                </a:p>
              </p:txBody>
            </p:sp>
            <p:sp>
              <p:nvSpPr>
                <p:cNvPr id="58" name="Rectangle 42"/>
                <p:cNvSpPr>
                  <a:spLocks noChangeArrowheads="1"/>
                </p:cNvSpPr>
                <p:nvPr/>
              </p:nvSpPr>
              <p:spPr bwMode="auto">
                <a:xfrm>
                  <a:off x="4036" y="1122"/>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chemeClr val="bg1"/>
                    </a:solidFill>
                  </a:endParaRPr>
                </a:p>
              </p:txBody>
            </p:sp>
            <p:sp>
              <p:nvSpPr>
                <p:cNvPr id="59" name="Rectangle 43"/>
                <p:cNvSpPr>
                  <a:spLocks noChangeArrowheads="1"/>
                </p:cNvSpPr>
                <p:nvPr/>
              </p:nvSpPr>
              <p:spPr bwMode="auto">
                <a:xfrm>
                  <a:off x="4036" y="1168"/>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chemeClr val="bg1"/>
                    </a:solidFill>
                  </a:endParaRPr>
                </a:p>
              </p:txBody>
            </p:sp>
          </p:grpSp>
        </p:grpSp>
        <p:sp>
          <p:nvSpPr>
            <p:cNvPr id="44" name="TextBox 43"/>
            <p:cNvSpPr txBox="1"/>
            <p:nvPr/>
          </p:nvSpPr>
          <p:spPr>
            <a:xfrm>
              <a:off x="462987" y="3402046"/>
              <a:ext cx="2762812" cy="908567"/>
            </a:xfrm>
            <a:prstGeom prst="rect">
              <a:avLst/>
            </a:prstGeom>
            <a:noFill/>
          </p:spPr>
          <p:txBody>
            <a:bodyPr wrap="square" lIns="182828" tIns="182828" rIns="45706" bIns="45706" rtlCol="0">
              <a:spAutoFit/>
            </a:bodyPr>
            <a:lstStyle/>
            <a:p>
              <a:pPr defTabSz="914049">
                <a:lnSpc>
                  <a:spcPct val="90000"/>
                </a:lnSpc>
                <a:spcAft>
                  <a:spcPts val="600"/>
                </a:spcAft>
              </a:pPr>
              <a:r>
                <a:rPr lang="en-US" sz="1598" b="1" kern="0" spc="-30" dirty="0">
                  <a:solidFill>
                    <a:schemeClr val="bg1"/>
                  </a:solidFill>
                  <a:ea typeface="Segoe UI" pitchFamily="34" charset="0"/>
                  <a:cs typeface="Segoe UI" pitchFamily="34" charset="0"/>
                </a:rPr>
                <a:t>IP AND NEW INDUSTRY/ FUNCTION SCENARIOS</a:t>
              </a:r>
              <a:br>
                <a:rPr lang="en-US" sz="1598" b="1" kern="0" spc="-30" dirty="0">
                  <a:solidFill>
                    <a:schemeClr val="bg1"/>
                  </a:solidFill>
                  <a:ea typeface="Segoe UI" pitchFamily="34" charset="0"/>
                  <a:cs typeface="Segoe UI" pitchFamily="34" charset="0"/>
                </a:rPr>
              </a:br>
              <a:r>
                <a:rPr lang="en-US" sz="1598" b="1" kern="0" spc="-30" dirty="0">
                  <a:solidFill>
                    <a:schemeClr val="bg1"/>
                  </a:solidFill>
                  <a:ea typeface="Segoe UI" pitchFamily="34" charset="0"/>
                  <a:cs typeface="Segoe UI" pitchFamily="34" charset="0"/>
                </a:rPr>
                <a:t>PROJECTS</a:t>
              </a:r>
            </a:p>
          </p:txBody>
        </p:sp>
      </p:grpSp>
      <p:grpSp>
        <p:nvGrpSpPr>
          <p:cNvPr id="4" name="Group 3"/>
          <p:cNvGrpSpPr/>
          <p:nvPr/>
        </p:nvGrpSpPr>
        <p:grpSpPr>
          <a:xfrm>
            <a:off x="484410" y="4574788"/>
            <a:ext cx="2661357" cy="863021"/>
            <a:chOff x="482784" y="4575094"/>
            <a:chExt cx="2662112" cy="863266"/>
          </a:xfrm>
        </p:grpSpPr>
        <p:sp>
          <p:nvSpPr>
            <p:cNvPr id="45" name="TextBox 44"/>
            <p:cNvSpPr txBox="1"/>
            <p:nvPr/>
          </p:nvSpPr>
          <p:spPr>
            <a:xfrm>
              <a:off x="482784" y="4575094"/>
              <a:ext cx="2662112" cy="549554"/>
            </a:xfrm>
            <a:prstGeom prst="rect">
              <a:avLst/>
            </a:prstGeom>
            <a:noFill/>
            <a:ln w="19050">
              <a:noFill/>
            </a:ln>
          </p:spPr>
          <p:txBody>
            <a:bodyPr wrap="none" lIns="182828" tIns="0" rIns="0" bIns="0" rtlCol="0" anchor="ctr">
              <a:noAutofit/>
            </a:bodyPr>
            <a:lstStyle/>
            <a:p>
              <a:pPr defTabSz="914049">
                <a:lnSpc>
                  <a:spcPct val="80000"/>
                </a:lnSpc>
              </a:pPr>
              <a:r>
                <a:rPr lang="en-US" sz="1598" kern="0" dirty="0">
                  <a:solidFill>
                    <a:schemeClr val="bg1"/>
                  </a:solidFill>
                  <a:latin typeface="Segoe UI" panose="020B0502040204020203" pitchFamily="34" charset="0"/>
                  <a:cs typeface="Segoe UI" panose="020B0502040204020203" pitchFamily="34" charset="0"/>
                </a:rPr>
                <a:t>30–40% project margin</a:t>
              </a:r>
            </a:p>
          </p:txBody>
        </p:sp>
        <p:sp>
          <p:nvSpPr>
            <p:cNvPr id="46" name="TextBox 45"/>
            <p:cNvSpPr txBox="1"/>
            <p:nvPr/>
          </p:nvSpPr>
          <p:spPr>
            <a:xfrm>
              <a:off x="482784" y="4888806"/>
              <a:ext cx="2662112" cy="549554"/>
            </a:xfrm>
            <a:prstGeom prst="rect">
              <a:avLst/>
            </a:prstGeom>
            <a:noFill/>
            <a:ln w="19050">
              <a:noFill/>
            </a:ln>
          </p:spPr>
          <p:txBody>
            <a:bodyPr wrap="none" lIns="182828" tIns="0" rIns="0" bIns="0" rtlCol="0" anchor="ctr">
              <a:noAutofit/>
            </a:bodyPr>
            <a:lstStyle/>
            <a:p>
              <a:pPr defTabSz="914049">
                <a:lnSpc>
                  <a:spcPct val="80000"/>
                </a:lnSpc>
              </a:pPr>
              <a:r>
                <a:rPr lang="en-US" sz="1598" kern="0" dirty="0">
                  <a:solidFill>
                    <a:schemeClr val="bg1"/>
                  </a:solidFill>
                  <a:latin typeface="Segoe UI" panose="020B0502040204020203" pitchFamily="34" charset="0"/>
                  <a:cs typeface="Segoe UI" panose="020B0502040204020203" pitchFamily="34" charset="0"/>
                </a:rPr>
                <a:t>40–60% IP margin</a:t>
              </a:r>
            </a:p>
          </p:txBody>
        </p:sp>
      </p:grpSp>
      <p:sp>
        <p:nvSpPr>
          <p:cNvPr id="26" name="Rectangle 25"/>
          <p:cNvSpPr/>
          <p:nvPr/>
        </p:nvSpPr>
        <p:spPr bwMode="auto">
          <a:xfrm>
            <a:off x="11615184" y="79500"/>
            <a:ext cx="685606" cy="1472284"/>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7969217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9473599" y="179223"/>
            <a:ext cx="2686551" cy="1239237"/>
          </a:xfrm>
          <a:prstGeom prst="rect">
            <a:avLst/>
          </a:prstGeom>
        </p:spPr>
      </p:pic>
      <p:sp>
        <p:nvSpPr>
          <p:cNvPr id="2" name="Title 1"/>
          <p:cNvSpPr>
            <a:spLocks noGrp="1"/>
          </p:cNvSpPr>
          <p:nvPr>
            <p:ph type="title"/>
          </p:nvPr>
        </p:nvSpPr>
        <p:spPr/>
        <p:txBody>
          <a:bodyPr/>
          <a:lstStyle/>
          <a:p>
            <a:r>
              <a:rPr lang="en-US" sz="2400" dirty="0">
                <a:gradFill>
                  <a:gsLst>
                    <a:gs pos="1250">
                      <a:srgbClr val="505050"/>
                    </a:gs>
                    <a:gs pos="100000">
                      <a:srgbClr val="505050"/>
                    </a:gs>
                  </a:gsLst>
                  <a:lin ang="5400000" scaled="0"/>
                </a:gradFill>
              </a:rPr>
              <a:t>Partner revenue…</a:t>
            </a:r>
            <a:br>
              <a:rPr lang="en-US" sz="3598" dirty="0">
                <a:gradFill>
                  <a:gsLst>
                    <a:gs pos="1250">
                      <a:srgbClr val="505050"/>
                    </a:gs>
                    <a:gs pos="100000">
                      <a:srgbClr val="505050"/>
                    </a:gs>
                  </a:gsLst>
                  <a:lin ang="5400000" scaled="0"/>
                </a:gradFill>
              </a:rPr>
            </a:br>
            <a:r>
              <a:rPr lang="en-US" sz="3598" dirty="0">
                <a:gradFill>
                  <a:gsLst>
                    <a:gs pos="1250">
                      <a:srgbClr val="505050"/>
                    </a:gs>
                    <a:gs pos="100000">
                      <a:srgbClr val="505050"/>
                    </a:gs>
                  </a:gsLst>
                  <a:lin ang="5400000" scaled="0"/>
                </a:gradFill>
              </a:rPr>
              <a:t>IP and New Industry Function Scenario Projects</a:t>
            </a:r>
            <a:endParaRPr lang="en-US" sz="3598" dirty="0"/>
          </a:p>
        </p:txBody>
      </p:sp>
      <p:pic>
        <p:nvPicPr>
          <p:cNvPr id="80" name="Picture 79"/>
          <p:cNvPicPr>
            <a:picLocks noChangeAspect="1"/>
          </p:cNvPicPr>
          <p:nvPr/>
        </p:nvPicPr>
        <p:blipFill rotWithShape="1">
          <a:blip r:embed="rId4"/>
          <a:srcRect t="30438" r="83332"/>
          <a:stretch/>
        </p:blipFill>
        <p:spPr>
          <a:xfrm>
            <a:off x="464619" y="2577691"/>
            <a:ext cx="2760705" cy="3942202"/>
          </a:xfrm>
          <a:prstGeom prst="rect">
            <a:avLst/>
          </a:prstGeom>
        </p:spPr>
      </p:pic>
      <p:grpSp>
        <p:nvGrpSpPr>
          <p:cNvPr id="3" name="Group 2"/>
          <p:cNvGrpSpPr/>
          <p:nvPr/>
        </p:nvGrpSpPr>
        <p:grpSpPr>
          <a:xfrm>
            <a:off x="464619" y="2596467"/>
            <a:ext cx="2762030" cy="1973938"/>
            <a:chOff x="462986" y="2596211"/>
            <a:chExt cx="2762813" cy="1974498"/>
          </a:xfrm>
        </p:grpSpPr>
        <p:grpSp>
          <p:nvGrpSpPr>
            <p:cNvPr id="16" name="Group 15"/>
            <p:cNvGrpSpPr/>
            <p:nvPr/>
          </p:nvGrpSpPr>
          <p:grpSpPr>
            <a:xfrm>
              <a:off x="462986" y="2596211"/>
              <a:ext cx="2761488" cy="1974498"/>
              <a:chOff x="10363730" y="466038"/>
              <a:chExt cx="2071752" cy="1481328"/>
            </a:xfrm>
          </p:grpSpPr>
          <p:sp>
            <p:nvSpPr>
              <p:cNvPr id="25" name="Rectangle 24"/>
              <p:cNvSpPr/>
              <p:nvPr/>
            </p:nvSpPr>
            <p:spPr bwMode="auto">
              <a:xfrm>
                <a:off x="10363730" y="466038"/>
                <a:ext cx="2071752" cy="1481328"/>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solidFill>
                    <a:schemeClr val="bg1"/>
                  </a:solidFill>
                  <a:ea typeface="Segoe UI" pitchFamily="34" charset="0"/>
                  <a:cs typeface="Segoe UI" pitchFamily="34" charset="0"/>
                </a:endParaRPr>
              </a:p>
            </p:txBody>
          </p:sp>
          <p:grpSp>
            <p:nvGrpSpPr>
              <p:cNvPr id="26" name="Group 32"/>
              <p:cNvGrpSpPr>
                <a:grpSpLocks noChangeAspect="1"/>
              </p:cNvGrpSpPr>
              <p:nvPr/>
            </p:nvGrpSpPr>
            <p:grpSpPr bwMode="auto">
              <a:xfrm>
                <a:off x="11171836" y="558809"/>
                <a:ext cx="456533" cy="418199"/>
                <a:chOff x="3958" y="1052"/>
                <a:chExt cx="262" cy="240"/>
              </a:xfrm>
            </p:grpSpPr>
            <p:sp>
              <p:nvSpPr>
                <p:cNvPr id="27" name="Freeform 33"/>
                <p:cNvSpPr>
                  <a:spLocks/>
                </p:cNvSpPr>
                <p:nvPr/>
              </p:nvSpPr>
              <p:spPr bwMode="auto">
                <a:xfrm>
                  <a:off x="4165" y="1176"/>
                  <a:ext cx="55" cy="116"/>
                </a:xfrm>
                <a:custGeom>
                  <a:avLst/>
                  <a:gdLst>
                    <a:gd name="T0" fmla="*/ 0 w 55"/>
                    <a:gd name="T1" fmla="*/ 116 h 116"/>
                    <a:gd name="T2" fmla="*/ 55 w 55"/>
                    <a:gd name="T3" fmla="*/ 116 h 116"/>
                    <a:gd name="T4" fmla="*/ 55 w 55"/>
                    <a:gd name="T5" fmla="*/ 0 h 116"/>
                    <a:gd name="T6" fmla="*/ 0 w 55"/>
                    <a:gd name="T7" fmla="*/ 0 h 116"/>
                  </a:gdLst>
                  <a:ahLst/>
                  <a:cxnLst>
                    <a:cxn ang="0">
                      <a:pos x="T0" y="T1"/>
                    </a:cxn>
                    <a:cxn ang="0">
                      <a:pos x="T2" y="T3"/>
                    </a:cxn>
                    <a:cxn ang="0">
                      <a:pos x="T4" y="T5"/>
                    </a:cxn>
                    <a:cxn ang="0">
                      <a:pos x="T6" y="T7"/>
                    </a:cxn>
                  </a:cxnLst>
                  <a:rect l="0" t="0" r="r" b="b"/>
                  <a:pathLst>
                    <a:path w="55" h="116">
                      <a:moveTo>
                        <a:pt x="0" y="116"/>
                      </a:moveTo>
                      <a:lnTo>
                        <a:pt x="55" y="116"/>
                      </a:lnTo>
                      <a:lnTo>
                        <a:pt x="55" y="0"/>
                      </a:lnTo>
                      <a:lnTo>
                        <a:pt x="0" y="0"/>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kern="0">
                    <a:solidFill>
                      <a:schemeClr val="bg1"/>
                    </a:solidFill>
                  </a:endParaRPr>
                </a:p>
              </p:txBody>
            </p:sp>
            <p:sp>
              <p:nvSpPr>
                <p:cNvPr id="28" name="Rectangle 34"/>
                <p:cNvSpPr>
                  <a:spLocks noChangeArrowheads="1"/>
                </p:cNvSpPr>
                <p:nvPr/>
              </p:nvSpPr>
              <p:spPr bwMode="auto">
                <a:xfrm>
                  <a:off x="3958" y="1085"/>
                  <a:ext cx="172" cy="207"/>
                </a:xfrm>
                <a:prstGeom prst="rect">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kern="0">
                    <a:solidFill>
                      <a:schemeClr val="bg1"/>
                    </a:solidFill>
                  </a:endParaRPr>
                </a:p>
              </p:txBody>
            </p:sp>
            <p:sp>
              <p:nvSpPr>
                <p:cNvPr id="29" name="Freeform 35"/>
                <p:cNvSpPr>
                  <a:spLocks/>
                </p:cNvSpPr>
                <p:nvPr/>
              </p:nvSpPr>
              <p:spPr bwMode="auto">
                <a:xfrm>
                  <a:off x="4023" y="1231"/>
                  <a:ext cx="42" cy="61"/>
                </a:xfrm>
                <a:custGeom>
                  <a:avLst/>
                  <a:gdLst>
                    <a:gd name="T0" fmla="*/ 19 w 19"/>
                    <a:gd name="T1" fmla="*/ 28 h 28"/>
                    <a:gd name="T2" fmla="*/ 19 w 19"/>
                    <a:gd name="T3" fmla="*/ 10 h 28"/>
                    <a:gd name="T4" fmla="*/ 10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10" y="0"/>
                      </a:cubicBezTo>
                      <a:cubicBezTo>
                        <a:pt x="4" y="0"/>
                        <a:pt x="0" y="5"/>
                        <a:pt x="0" y="10"/>
                      </a:cubicBezTo>
                      <a:cubicBezTo>
                        <a:pt x="0" y="28"/>
                        <a:pt x="0" y="28"/>
                        <a:pt x="0" y="28"/>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kern="0">
                    <a:solidFill>
                      <a:schemeClr val="bg1"/>
                    </a:solidFill>
                  </a:endParaRPr>
                </a:p>
              </p:txBody>
            </p:sp>
            <p:sp>
              <p:nvSpPr>
                <p:cNvPr id="33" name="Rectangle 36"/>
                <p:cNvSpPr>
                  <a:spLocks noChangeArrowheads="1"/>
                </p:cNvSpPr>
                <p:nvPr/>
              </p:nvSpPr>
              <p:spPr bwMode="auto">
                <a:xfrm>
                  <a:off x="3992" y="1052"/>
                  <a:ext cx="46" cy="33"/>
                </a:xfrm>
                <a:prstGeom prst="rect">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endParaRPr lang="en-US" kern="0">
                    <a:solidFill>
                      <a:schemeClr val="bg1"/>
                    </a:solidFill>
                  </a:endParaRPr>
                </a:p>
              </p:txBody>
            </p:sp>
            <p:sp>
              <p:nvSpPr>
                <p:cNvPr id="34" name="Rectangle 37"/>
                <p:cNvSpPr>
                  <a:spLocks noChangeArrowheads="1"/>
                </p:cNvSpPr>
                <p:nvPr/>
              </p:nvSpPr>
              <p:spPr bwMode="auto">
                <a:xfrm>
                  <a:off x="4084" y="1122"/>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chemeClr val="bg1"/>
                    </a:solidFill>
                  </a:endParaRPr>
                </a:p>
              </p:txBody>
            </p:sp>
            <p:sp>
              <p:nvSpPr>
                <p:cNvPr id="35" name="Rectangle 38"/>
                <p:cNvSpPr>
                  <a:spLocks noChangeArrowheads="1"/>
                </p:cNvSpPr>
                <p:nvPr/>
              </p:nvSpPr>
              <p:spPr bwMode="auto">
                <a:xfrm>
                  <a:off x="4084" y="1168"/>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chemeClr val="bg1"/>
                    </a:solidFill>
                  </a:endParaRPr>
                </a:p>
              </p:txBody>
            </p:sp>
            <p:sp>
              <p:nvSpPr>
                <p:cNvPr id="36" name="Rectangle 39"/>
                <p:cNvSpPr>
                  <a:spLocks noChangeArrowheads="1"/>
                </p:cNvSpPr>
                <p:nvPr/>
              </p:nvSpPr>
              <p:spPr bwMode="auto">
                <a:xfrm>
                  <a:off x="4165" y="1203"/>
                  <a:ext cx="17"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chemeClr val="bg1"/>
                    </a:solidFill>
                  </a:endParaRPr>
                </a:p>
              </p:txBody>
            </p:sp>
            <p:sp>
              <p:nvSpPr>
                <p:cNvPr id="37" name="Rectangle 40"/>
                <p:cNvSpPr>
                  <a:spLocks noChangeArrowheads="1"/>
                </p:cNvSpPr>
                <p:nvPr/>
              </p:nvSpPr>
              <p:spPr bwMode="auto">
                <a:xfrm>
                  <a:off x="3986" y="1122"/>
                  <a:ext cx="17" cy="17"/>
                </a:xfrm>
                <a:prstGeom prst="rect">
                  <a:avLst/>
                </a:prstGeom>
                <a:solidFill>
                  <a:schemeClr val="bg1"/>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endParaRPr lang="en-US" kern="0">
                    <a:solidFill>
                      <a:schemeClr val="bg1"/>
                    </a:solidFill>
                  </a:endParaRPr>
                </a:p>
              </p:txBody>
            </p:sp>
            <p:sp>
              <p:nvSpPr>
                <p:cNvPr id="38" name="Rectangle 41"/>
                <p:cNvSpPr>
                  <a:spLocks noChangeArrowheads="1"/>
                </p:cNvSpPr>
                <p:nvPr/>
              </p:nvSpPr>
              <p:spPr bwMode="auto">
                <a:xfrm>
                  <a:off x="3986" y="1168"/>
                  <a:ext cx="17"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chemeClr val="bg1"/>
                    </a:solidFill>
                  </a:endParaRPr>
                </a:p>
              </p:txBody>
            </p:sp>
            <p:sp>
              <p:nvSpPr>
                <p:cNvPr id="39" name="Rectangle 42"/>
                <p:cNvSpPr>
                  <a:spLocks noChangeArrowheads="1"/>
                </p:cNvSpPr>
                <p:nvPr/>
              </p:nvSpPr>
              <p:spPr bwMode="auto">
                <a:xfrm>
                  <a:off x="4036" y="1122"/>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chemeClr val="bg1"/>
                    </a:solidFill>
                  </a:endParaRPr>
                </a:p>
              </p:txBody>
            </p:sp>
            <p:sp>
              <p:nvSpPr>
                <p:cNvPr id="40" name="Rectangle 43"/>
                <p:cNvSpPr>
                  <a:spLocks noChangeArrowheads="1"/>
                </p:cNvSpPr>
                <p:nvPr/>
              </p:nvSpPr>
              <p:spPr bwMode="auto">
                <a:xfrm>
                  <a:off x="4036" y="1168"/>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chemeClr val="bg1"/>
                    </a:solidFill>
                  </a:endParaRPr>
                </a:p>
              </p:txBody>
            </p:sp>
          </p:grpSp>
        </p:grpSp>
        <p:sp>
          <p:nvSpPr>
            <p:cNvPr id="17" name="TextBox 16"/>
            <p:cNvSpPr txBox="1"/>
            <p:nvPr/>
          </p:nvSpPr>
          <p:spPr>
            <a:xfrm>
              <a:off x="462987" y="3402046"/>
              <a:ext cx="2762812" cy="908567"/>
            </a:xfrm>
            <a:prstGeom prst="rect">
              <a:avLst/>
            </a:prstGeom>
            <a:noFill/>
          </p:spPr>
          <p:txBody>
            <a:bodyPr wrap="square" lIns="182828" tIns="182828" rIns="45706" bIns="45706" rtlCol="0">
              <a:spAutoFit/>
            </a:bodyPr>
            <a:lstStyle/>
            <a:p>
              <a:pPr defTabSz="914049">
                <a:lnSpc>
                  <a:spcPct val="90000"/>
                </a:lnSpc>
                <a:spcAft>
                  <a:spcPts val="600"/>
                </a:spcAft>
              </a:pPr>
              <a:r>
                <a:rPr lang="en-US" sz="1598" b="1" kern="0" spc="-30" dirty="0">
                  <a:solidFill>
                    <a:schemeClr val="bg1"/>
                  </a:solidFill>
                  <a:ea typeface="Segoe UI" pitchFamily="34" charset="0"/>
                  <a:cs typeface="Segoe UI" pitchFamily="34" charset="0"/>
                </a:rPr>
                <a:t>IP AND NEW INDUSTRY/ FUNCTION SCENARIOS</a:t>
              </a:r>
              <a:br>
                <a:rPr lang="en-US" sz="1598" b="1" kern="0" spc="-30" dirty="0">
                  <a:solidFill>
                    <a:schemeClr val="bg1"/>
                  </a:solidFill>
                  <a:ea typeface="Segoe UI" pitchFamily="34" charset="0"/>
                  <a:cs typeface="Segoe UI" pitchFamily="34" charset="0"/>
                </a:rPr>
              </a:br>
              <a:r>
                <a:rPr lang="en-US" sz="1598" b="1" kern="0" spc="-30" dirty="0">
                  <a:solidFill>
                    <a:schemeClr val="bg1"/>
                  </a:solidFill>
                  <a:ea typeface="Segoe UI" pitchFamily="34" charset="0"/>
                  <a:cs typeface="Segoe UI" pitchFamily="34" charset="0"/>
                </a:rPr>
                <a:t>PROJECTS</a:t>
              </a:r>
            </a:p>
          </p:txBody>
        </p:sp>
      </p:grpSp>
      <p:grpSp>
        <p:nvGrpSpPr>
          <p:cNvPr id="4" name="Group 3"/>
          <p:cNvGrpSpPr/>
          <p:nvPr/>
        </p:nvGrpSpPr>
        <p:grpSpPr>
          <a:xfrm>
            <a:off x="484410" y="4574788"/>
            <a:ext cx="2661357" cy="863021"/>
            <a:chOff x="482784" y="4575094"/>
            <a:chExt cx="2662112" cy="863266"/>
          </a:xfrm>
        </p:grpSpPr>
        <p:sp>
          <p:nvSpPr>
            <p:cNvPr id="42" name="TextBox 41"/>
            <p:cNvSpPr txBox="1"/>
            <p:nvPr/>
          </p:nvSpPr>
          <p:spPr>
            <a:xfrm>
              <a:off x="482784" y="4575094"/>
              <a:ext cx="2662112" cy="549554"/>
            </a:xfrm>
            <a:prstGeom prst="rect">
              <a:avLst/>
            </a:prstGeom>
            <a:noFill/>
            <a:ln w="19050">
              <a:noFill/>
            </a:ln>
          </p:spPr>
          <p:txBody>
            <a:bodyPr wrap="none" lIns="182828" tIns="0" rIns="0" bIns="0" rtlCol="0" anchor="ctr">
              <a:noAutofit/>
            </a:bodyPr>
            <a:lstStyle/>
            <a:p>
              <a:pPr defTabSz="914049">
                <a:lnSpc>
                  <a:spcPct val="80000"/>
                </a:lnSpc>
              </a:pPr>
              <a:r>
                <a:rPr lang="en-US" sz="1598" kern="0" dirty="0">
                  <a:solidFill>
                    <a:schemeClr val="bg1"/>
                  </a:solidFill>
                  <a:latin typeface="Segoe UI" panose="020B0502040204020203" pitchFamily="34" charset="0"/>
                  <a:cs typeface="Segoe UI" panose="020B0502040204020203" pitchFamily="34" charset="0"/>
                </a:rPr>
                <a:t>30–40% project margin</a:t>
              </a:r>
            </a:p>
          </p:txBody>
        </p:sp>
        <p:sp>
          <p:nvSpPr>
            <p:cNvPr id="43" name="TextBox 42"/>
            <p:cNvSpPr txBox="1"/>
            <p:nvPr/>
          </p:nvSpPr>
          <p:spPr>
            <a:xfrm>
              <a:off x="482784" y="4888806"/>
              <a:ext cx="2662112" cy="549554"/>
            </a:xfrm>
            <a:prstGeom prst="rect">
              <a:avLst/>
            </a:prstGeom>
            <a:noFill/>
            <a:ln w="19050">
              <a:noFill/>
            </a:ln>
          </p:spPr>
          <p:txBody>
            <a:bodyPr wrap="none" lIns="182828" tIns="0" rIns="0" bIns="0" rtlCol="0" anchor="ctr">
              <a:noAutofit/>
            </a:bodyPr>
            <a:lstStyle/>
            <a:p>
              <a:pPr defTabSz="914049">
                <a:lnSpc>
                  <a:spcPct val="80000"/>
                </a:lnSpc>
              </a:pPr>
              <a:r>
                <a:rPr lang="en-US" sz="1598" kern="0" dirty="0">
                  <a:solidFill>
                    <a:schemeClr val="bg1"/>
                  </a:solidFill>
                  <a:latin typeface="Segoe UI" panose="020B0502040204020203" pitchFamily="34" charset="0"/>
                  <a:cs typeface="Segoe UI" panose="020B0502040204020203" pitchFamily="34" charset="0"/>
                </a:rPr>
                <a:t>40–60% IP margin</a:t>
              </a:r>
            </a:p>
          </p:txBody>
        </p:sp>
      </p:grpSp>
      <p:sp>
        <p:nvSpPr>
          <p:cNvPr id="30" name="Rectangle 29"/>
          <p:cNvSpPr/>
          <p:nvPr/>
        </p:nvSpPr>
        <p:spPr bwMode="auto">
          <a:xfrm>
            <a:off x="11615184" y="79500"/>
            <a:ext cx="685606" cy="1472284"/>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Object 5"/>
          <p:cNvGraphicFramePr>
            <a:graphicFrameLocks noChangeAspect="1"/>
          </p:cNvGraphicFramePr>
          <p:nvPr>
            <p:extLst/>
          </p:nvPr>
        </p:nvGraphicFramePr>
        <p:xfrm>
          <a:off x="3376251" y="2578002"/>
          <a:ext cx="8895806" cy="3984805"/>
        </p:xfrm>
        <a:graphic>
          <a:graphicData uri="http://schemas.openxmlformats.org/presentationml/2006/ole">
            <mc:AlternateContent xmlns:mc="http://schemas.openxmlformats.org/markup-compatibility/2006">
              <mc:Choice xmlns:v="urn:schemas-microsoft-com:vml" Requires="v">
                <p:oleObj spid="_x0000_s25606" name="Worksheet" r:id="rId5" imgW="9178491" imgH="4111191" progId="Excel.Sheet.12">
                  <p:embed/>
                </p:oleObj>
              </mc:Choice>
              <mc:Fallback>
                <p:oleObj name="Worksheet" r:id="rId5" imgW="9178491" imgH="4111191" progId="Excel.Sheet.12">
                  <p:embed/>
                  <p:pic>
                    <p:nvPicPr>
                      <p:cNvPr id="6" name="Object 5"/>
                      <p:cNvPicPr/>
                      <p:nvPr/>
                    </p:nvPicPr>
                    <p:blipFill>
                      <a:blip r:embed="rId6"/>
                      <a:stretch>
                        <a:fillRect/>
                      </a:stretch>
                    </p:blipFill>
                    <p:spPr>
                      <a:xfrm>
                        <a:off x="3376251" y="2578002"/>
                        <a:ext cx="8895806" cy="3984805"/>
                      </a:xfrm>
                      <a:prstGeom prst="rect">
                        <a:avLst/>
                      </a:prstGeom>
                    </p:spPr>
                  </p:pic>
                </p:oleObj>
              </mc:Fallback>
            </mc:AlternateContent>
          </a:graphicData>
        </a:graphic>
      </p:graphicFrame>
      <p:sp>
        <p:nvSpPr>
          <p:cNvPr id="31" name="TextBox 30"/>
          <p:cNvSpPr txBox="1"/>
          <p:nvPr/>
        </p:nvSpPr>
        <p:spPr>
          <a:xfrm>
            <a:off x="3028643" y="6577434"/>
            <a:ext cx="9500426" cy="470840"/>
          </a:xfrm>
          <a:prstGeom prst="rect">
            <a:avLst/>
          </a:prstGeom>
          <a:noFill/>
        </p:spPr>
        <p:txBody>
          <a:bodyPr wrap="square" lIns="186494" tIns="149196" rIns="186494" bIns="149196" rtlCol="0">
            <a:spAutoFit/>
          </a:bodyPr>
          <a:lstStyle/>
          <a:p>
            <a:pPr defTabSz="932597">
              <a:lnSpc>
                <a:spcPct val="90000"/>
              </a:lnSpc>
              <a:spcAft>
                <a:spcPts val="612"/>
              </a:spcAft>
            </a:pPr>
            <a:r>
              <a:rPr lang="en-US" sz="1224" kern="0" dirty="0">
                <a:solidFill>
                  <a:srgbClr val="000000"/>
                </a:solidFill>
              </a:rPr>
              <a:t>Note:  Revenue and margin values are based on partner interviews, and will vary by partner, geography, and local market conditions.</a:t>
            </a:r>
          </a:p>
        </p:txBody>
      </p:sp>
    </p:spTree>
    <p:extLst>
      <p:ext uri="{BB962C8B-B14F-4D97-AF65-F5344CB8AC3E}">
        <p14:creationId xmlns:p14="http://schemas.microsoft.com/office/powerpoint/2010/main" val="208016328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630" name="think-cell Slide" r:id="rId5" imgW="378" imgH="379" progId="TCLayout.ActiveDocument.1">
                  <p:embed/>
                </p:oleObj>
              </mc:Choice>
              <mc:Fallback>
                <p:oleObj name="think-cell Slide" r:id="rId5" imgW="378" imgH="379"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z="4000" dirty="0">
                <a:solidFill>
                  <a:schemeClr val="tx1"/>
                </a:solidFill>
              </a:rPr>
              <a:t>Partner transformation and profitability resources: </a:t>
            </a:r>
          </a:p>
        </p:txBody>
      </p:sp>
      <p:sp>
        <p:nvSpPr>
          <p:cNvPr id="4" name="Rectangle 1"/>
          <p:cNvSpPr>
            <a:spLocks noChangeArrowheads="1"/>
          </p:cNvSpPr>
          <p:nvPr/>
        </p:nvSpPr>
        <p:spPr bwMode="auto">
          <a:xfrm>
            <a:off x="5416532" y="1064696"/>
            <a:ext cx="656274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no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hlinkClick r:id="rId7"/>
              </a:rPr>
              <a:t>https://partner.microsoft.com/en-us/solutions/cloud-partner-profitability</a:t>
            </a:r>
            <a:r>
              <a:rPr kumimoji="0" lang="en-US" altLang="en-US" sz="16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endParaRPr kumimoji="0" lang="en-US" altLang="en-US" sz="1600" b="0" i="0" u="none" strike="noStrike" cap="none" normalizeH="0" baseline="0" dirty="0">
              <a:ln>
                <a:noFill/>
              </a:ln>
              <a:solidFill>
                <a:schemeClr val="tx1"/>
              </a:solidFill>
              <a:effectLst/>
              <a:latin typeface="Segoe UI" panose="020B0502040204020203" pitchFamily="34" charset="0"/>
            </a:endParaRPr>
          </a:p>
        </p:txBody>
      </p:sp>
      <p:sp>
        <p:nvSpPr>
          <p:cNvPr id="7" name="Rectangle 6"/>
          <p:cNvSpPr/>
          <p:nvPr/>
        </p:nvSpPr>
        <p:spPr>
          <a:xfrm>
            <a:off x="457200" y="1064696"/>
            <a:ext cx="4774405" cy="457200"/>
          </a:xfrm>
          <a:prstGeom prst="rect">
            <a:avLst/>
          </a:prstGeom>
        </p:spPr>
        <p:txBody>
          <a:bodyPr wrap="none" lIns="0" tIns="0" rIns="0" bIns="0" anchor="ctr">
            <a:noAutofit/>
          </a:bodyPr>
          <a:lstStyle/>
          <a:p>
            <a:r>
              <a:rPr lang="en-US" dirty="0">
                <a:hlinkClick r:id="rId8"/>
              </a:rPr>
              <a:t>https://partner.microsoft.com/en-US/SureStep</a:t>
            </a:r>
            <a:r>
              <a:rPr lang="en-US" dirty="0"/>
              <a:t> </a:t>
            </a:r>
          </a:p>
        </p:txBody>
      </p:sp>
      <p:pic>
        <p:nvPicPr>
          <p:cNvPr id="10" name="Picture 9"/>
          <p:cNvPicPr>
            <a:picLocks noChangeAspect="1"/>
          </p:cNvPicPr>
          <p:nvPr/>
        </p:nvPicPr>
        <p:blipFill>
          <a:blip r:embed="rId9"/>
          <a:stretch>
            <a:fillRect/>
          </a:stretch>
        </p:blipFill>
        <p:spPr>
          <a:xfrm>
            <a:off x="706992" y="1524001"/>
            <a:ext cx="4274820" cy="4991100"/>
          </a:xfrm>
          <a:prstGeom prst="rect">
            <a:avLst/>
          </a:prstGeom>
        </p:spPr>
      </p:pic>
      <p:pic>
        <p:nvPicPr>
          <p:cNvPr id="11" name="Picture 10"/>
          <p:cNvPicPr>
            <a:picLocks noChangeAspect="1"/>
          </p:cNvPicPr>
          <p:nvPr/>
        </p:nvPicPr>
        <p:blipFill>
          <a:blip r:embed="rId10"/>
          <a:stretch>
            <a:fillRect/>
          </a:stretch>
        </p:blipFill>
        <p:spPr>
          <a:xfrm>
            <a:off x="6857674" y="1524001"/>
            <a:ext cx="3680460" cy="4991100"/>
          </a:xfrm>
          <a:prstGeom prst="rect">
            <a:avLst/>
          </a:prstGeom>
        </p:spPr>
      </p:pic>
    </p:spTree>
    <p:extLst>
      <p:ext uri="{BB962C8B-B14F-4D97-AF65-F5344CB8AC3E}">
        <p14:creationId xmlns:p14="http://schemas.microsoft.com/office/powerpoint/2010/main" val="232416878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654" name="think-cell Slide" r:id="rId5" imgW="378" imgH="379" progId="TCLayout.ActiveDocument.1">
                  <p:embed/>
                </p:oleObj>
              </mc:Choice>
              <mc:Fallback>
                <p:oleObj name="think-cell Slide" r:id="rId5" imgW="378" imgH="379"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3" name="Picture 2"/>
          <p:cNvPicPr>
            <a:picLocks noChangeAspect="1"/>
          </p:cNvPicPr>
          <p:nvPr/>
        </p:nvPicPr>
        <p:blipFill>
          <a:blip r:embed="rId7"/>
          <a:stretch>
            <a:fillRect/>
          </a:stretch>
        </p:blipFill>
        <p:spPr>
          <a:xfrm>
            <a:off x="4893360" y="-1"/>
            <a:ext cx="7543115" cy="6994525"/>
          </a:xfrm>
          <a:prstGeom prst="rect">
            <a:avLst/>
          </a:prstGeom>
        </p:spPr>
      </p:pic>
      <p:pic>
        <p:nvPicPr>
          <p:cNvPr id="6" name="Picture 5"/>
          <p:cNvPicPr>
            <a:picLocks noChangeAspect="1"/>
          </p:cNvPicPr>
          <p:nvPr/>
        </p:nvPicPr>
        <p:blipFill>
          <a:blip r:embed="rId8"/>
          <a:stretch>
            <a:fillRect/>
          </a:stretch>
        </p:blipFill>
        <p:spPr>
          <a:xfrm>
            <a:off x="0" y="3733165"/>
            <a:ext cx="4892040" cy="3261360"/>
          </a:xfrm>
          <a:prstGeom prst="rect">
            <a:avLst/>
          </a:prstGeom>
        </p:spPr>
      </p:pic>
      <p:pic>
        <p:nvPicPr>
          <p:cNvPr id="8" name="Picture 7"/>
          <p:cNvPicPr>
            <a:picLocks noChangeAspect="1"/>
          </p:cNvPicPr>
          <p:nvPr/>
        </p:nvPicPr>
        <p:blipFill>
          <a:blip r:embed="rId9"/>
          <a:stretch>
            <a:fillRect/>
          </a:stretch>
        </p:blipFill>
        <p:spPr>
          <a:xfrm>
            <a:off x="0" y="0"/>
            <a:ext cx="4892040" cy="3733800"/>
          </a:xfrm>
          <a:prstGeom prst="rect">
            <a:avLst/>
          </a:prstGeom>
        </p:spPr>
      </p:pic>
      <p:cxnSp>
        <p:nvCxnSpPr>
          <p:cNvPr id="9" name="Straight Connector 8"/>
          <p:cNvCxnSpPr/>
          <p:nvPr/>
        </p:nvCxnSpPr>
        <p:spPr>
          <a:xfrm flipH="1">
            <a:off x="0" y="3733557"/>
            <a:ext cx="489267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892675" y="0"/>
            <a:ext cx="0" cy="6994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4902200" y="4792661"/>
            <a:ext cx="5251450" cy="1493839"/>
          </a:xfrm>
          <a:prstGeom prst="rect">
            <a:avLst/>
          </a:prstGeom>
          <a:solidFill>
            <a:schemeClr val="accent2">
              <a:alpha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t>PROGRAMS TO DRIVE PARTNER SUCCESS</a:t>
            </a:r>
          </a:p>
        </p:txBody>
      </p:sp>
    </p:spTree>
    <p:extLst>
      <p:ext uri="{BB962C8B-B14F-4D97-AF65-F5344CB8AC3E}">
        <p14:creationId xmlns:p14="http://schemas.microsoft.com/office/powerpoint/2010/main" val="358239281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678" name="think-cell Slide" r:id="rId5" imgW="378" imgH="379" progId="TCLayout.ActiveDocument.1">
                  <p:embed/>
                </p:oleObj>
              </mc:Choice>
              <mc:Fallback>
                <p:oleObj name="think-cell Slide" r:id="rId5" imgW="378" imgH="379"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Title 9"/>
          <p:cNvSpPr>
            <a:spLocks noGrp="1"/>
          </p:cNvSpPr>
          <p:nvPr>
            <p:ph type="title"/>
          </p:nvPr>
        </p:nvSpPr>
        <p:spPr>
          <a:xfrm>
            <a:off x="331006" y="112379"/>
            <a:ext cx="11889564" cy="917575"/>
          </a:xfrm>
        </p:spPr>
        <p:txBody>
          <a:bodyPr/>
          <a:lstStyle/>
          <a:p>
            <a:r>
              <a:rPr lang="en-US" sz="4000" dirty="0">
                <a:solidFill>
                  <a:schemeClr val="tx1"/>
                </a:solidFill>
              </a:rPr>
              <a:t>Many Windows FY17 partner programs and initiatives</a:t>
            </a:r>
          </a:p>
        </p:txBody>
      </p:sp>
      <p:graphicFrame>
        <p:nvGraphicFramePr>
          <p:cNvPr id="25" name="Table 24"/>
          <p:cNvGraphicFramePr>
            <a:graphicFrameLocks noGrp="1"/>
          </p:cNvGraphicFramePr>
          <p:nvPr>
            <p:extLst/>
          </p:nvPr>
        </p:nvGraphicFramePr>
        <p:xfrm>
          <a:off x="483071" y="892168"/>
          <a:ext cx="7371532" cy="5485623"/>
        </p:xfrm>
        <a:graphic>
          <a:graphicData uri="http://schemas.openxmlformats.org/drawingml/2006/table">
            <a:tbl>
              <a:tblPr firstRow="1">
                <a:tableStyleId>{21E4AEA4-8DFA-4A89-87EB-49C32662AFE0}</a:tableStyleId>
              </a:tblPr>
              <a:tblGrid>
                <a:gridCol w="1191620">
                  <a:extLst>
                    <a:ext uri="{9D8B030D-6E8A-4147-A177-3AD203B41FA5}">
                      <a16:colId xmlns:a16="http://schemas.microsoft.com/office/drawing/2014/main" val="20000"/>
                    </a:ext>
                  </a:extLst>
                </a:gridCol>
                <a:gridCol w="6179912">
                  <a:extLst>
                    <a:ext uri="{9D8B030D-6E8A-4147-A177-3AD203B41FA5}">
                      <a16:colId xmlns:a16="http://schemas.microsoft.com/office/drawing/2014/main" val="20001"/>
                    </a:ext>
                  </a:extLst>
                </a:gridCol>
              </a:tblGrid>
              <a:tr h="498693">
                <a:tc>
                  <a:txBody>
                    <a:bodyPr/>
                    <a:lstStyle/>
                    <a:p>
                      <a:pPr algn="ctr"/>
                      <a:r>
                        <a:rPr lang="en-US" sz="2000" dirty="0">
                          <a:solidFill>
                            <a:schemeClr val="bg1"/>
                          </a:solidFill>
                          <a:latin typeface="Segoe UI Semibold" panose="020B0702040204020203" pitchFamily="34" charset="0"/>
                          <a:cs typeface="Segoe UI Semibold" panose="020B0702040204020203" pitchFamily="34" charset="0"/>
                        </a:rPr>
                        <a:t>TYPE</a:t>
                      </a:r>
                    </a:p>
                  </a:txBody>
                  <a:tcPr marL="0" marR="0" marT="0" marB="0" anchor="ctr">
                    <a:lnR w="6350" cap="flat" cmpd="sng" algn="ctr">
                      <a:solidFill>
                        <a:schemeClr val="bg1">
                          <a:lumMod val="75000"/>
                        </a:schemeClr>
                      </a:solidFill>
                      <a:prstDash val="solid"/>
                      <a:round/>
                      <a:headEnd type="none" w="med" len="med"/>
                      <a:tailEnd type="none" w="med" len="med"/>
                    </a:lnR>
                    <a:lnB w="6350" cap="flat" cmpd="sng" algn="ctr">
                      <a:noFill/>
                      <a:prstDash val="solid"/>
                      <a:round/>
                      <a:headEnd type="none" w="med" len="med"/>
                      <a:tailEnd type="none" w="med" len="med"/>
                    </a:lnB>
                  </a:tcPr>
                </a:tc>
                <a:tc>
                  <a:txBody>
                    <a:bodyPr/>
                    <a:lstStyle/>
                    <a:p>
                      <a:pPr algn="ctr"/>
                      <a:r>
                        <a:rPr lang="en-US" sz="2000" dirty="0">
                          <a:solidFill>
                            <a:schemeClr val="bg1"/>
                          </a:solidFill>
                          <a:latin typeface="Segoe UI Semibold" panose="020B0702040204020203" pitchFamily="34" charset="0"/>
                          <a:cs typeface="Segoe UI Semibold" panose="020B0702040204020203" pitchFamily="34" charset="0"/>
                        </a:rPr>
                        <a:t>PROGRAMS &amp; INITIATIVES</a:t>
                      </a:r>
                    </a:p>
                  </a:txBody>
                  <a:tcPr marL="91427" marR="91427" marT="45713" marB="45713" anchor="ctr">
                    <a:lnL w="6350" cap="flat" cmpd="sng" algn="ctr">
                      <a:solidFill>
                        <a:schemeClr val="bg1">
                          <a:lumMod val="75000"/>
                        </a:schemeClr>
                      </a:solidFill>
                      <a:prstDash val="solid"/>
                      <a:round/>
                      <a:headEnd type="none" w="med" len="med"/>
                      <a:tailEnd type="none" w="med" len="med"/>
                    </a:lnL>
                    <a:lnB w="6350" cap="flat" cmpd="sng" algn="ctr">
                      <a:noFill/>
                      <a:prstDash val="solid"/>
                      <a:round/>
                      <a:headEnd type="none" w="med" len="med"/>
                      <a:tailEnd type="none" w="med" len="med"/>
                    </a:lnB>
                  </a:tcPr>
                </a:tc>
                <a:extLst>
                  <a:ext uri="{0D108BD9-81ED-4DB2-BD59-A6C34878D82A}">
                    <a16:rowId xmlns:a16="http://schemas.microsoft.com/office/drawing/2014/main" val="10000"/>
                  </a:ext>
                </a:extLst>
              </a:tr>
              <a:tr h="498693">
                <a:tc rowSpan="3">
                  <a:txBody>
                    <a:bodyPr/>
                    <a:lstStyle/>
                    <a:p>
                      <a:pPr algn="ctr"/>
                      <a:r>
                        <a:rPr lang="en-US" sz="1800" b="1" dirty="0">
                          <a:solidFill>
                            <a:schemeClr val="tx1"/>
                          </a:solidFill>
                        </a:rPr>
                        <a:t>Events</a:t>
                      </a:r>
                    </a:p>
                  </a:txBody>
                  <a:tcPr marL="91427" marR="91427" marT="45713" marB="45713" vert="vert270" anchor="ctr">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700" dirty="0">
                          <a:solidFill>
                            <a:schemeClr val="tx1"/>
                          </a:solidFill>
                        </a:rPr>
                        <a:t>Accelerate Your Business events (customer events)</a:t>
                      </a:r>
                    </a:p>
                  </a:txBody>
                  <a:tcPr marL="91427" marR="91427" marT="45713" marB="45713" anchor="ctr">
                    <a:lnL w="6350" cap="flat" cmpd="sng" algn="ctr">
                      <a:solidFill>
                        <a:schemeClr val="bg1">
                          <a:lumMod val="75000"/>
                        </a:schemeClr>
                      </a:solidFill>
                      <a:prstDash val="solid"/>
                      <a:round/>
                      <a:headEnd type="none" w="med" len="med"/>
                      <a:tailEnd type="none" w="med" len="med"/>
                    </a:lnL>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98693">
                <a:tc vMerge="1">
                  <a:txBody>
                    <a:bodyPr/>
                    <a:lstStyle/>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dirty="0">
                          <a:solidFill>
                            <a:schemeClr val="tx1"/>
                          </a:solidFill>
                        </a:rPr>
                        <a:t>Device Days events (partner events)</a:t>
                      </a:r>
                    </a:p>
                  </a:txBody>
                  <a:tcPr marL="91427" marR="91427" marT="45713" marB="45713"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98693">
                <a:tc vMerge="1">
                  <a:txBody>
                    <a:bodyPr/>
                    <a:lstStyle/>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dirty="0">
                          <a:solidFill>
                            <a:schemeClr val="tx1"/>
                          </a:solidFill>
                        </a:rPr>
                        <a:t>Tech-series training events (in-person and online)</a:t>
                      </a:r>
                    </a:p>
                  </a:txBody>
                  <a:tcPr marL="91427" marR="91427" marT="45713" marB="45713"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98693">
                <a:tc rowSpan="4">
                  <a:txBody>
                    <a:bodyPr/>
                    <a:lstStyle/>
                    <a:p>
                      <a:pPr algn="ctr">
                        <a:lnSpc>
                          <a:spcPct val="90000"/>
                        </a:lnSpc>
                      </a:pPr>
                      <a:r>
                        <a:rPr lang="en-US" sz="1800" b="1" dirty="0">
                          <a:solidFill>
                            <a:schemeClr val="tx1"/>
                          </a:solidFill>
                        </a:rPr>
                        <a:t>Customer Acceleration</a:t>
                      </a:r>
                    </a:p>
                  </a:txBody>
                  <a:tcPr marL="91427" marR="91427" marT="45713" marB="45713" vert="vert27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dirty="0">
                          <a:solidFill>
                            <a:schemeClr val="tx1"/>
                          </a:solidFill>
                        </a:rPr>
                        <a:t>Windows Accelerate Program</a:t>
                      </a:r>
                    </a:p>
                  </a:txBody>
                  <a:tcPr marL="91427" marR="91427" marT="45713" marB="45713"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498693">
                <a:tc vMerge="1">
                  <a:txBody>
                    <a:bodyPr/>
                    <a:lstStyle/>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dirty="0">
                          <a:solidFill>
                            <a:schemeClr val="tx1"/>
                          </a:solidFill>
                        </a:rPr>
                        <a:t>Windows and Office FastTrack Program</a:t>
                      </a:r>
                    </a:p>
                  </a:txBody>
                  <a:tcPr marL="91427" marR="91427" marT="45713" marB="45713"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498693">
                <a:tc vMerge="1">
                  <a:txBody>
                    <a:bodyPr/>
                    <a:lstStyle/>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dirty="0">
                          <a:solidFill>
                            <a:schemeClr val="tx1"/>
                          </a:solidFill>
                        </a:rPr>
                        <a:t>EMS FastTrack Program</a:t>
                      </a:r>
                    </a:p>
                  </a:txBody>
                  <a:tcPr marL="91427" marR="91427" marT="45713" marB="45713"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498693">
                <a:tc vMerge="1">
                  <a:txBody>
                    <a:bodyPr/>
                    <a:lstStyle/>
                    <a:p>
                      <a:pPr algn="ctr">
                        <a:lnSpc>
                          <a:spcPct val="90000"/>
                        </a:lnSpc>
                      </a:pPr>
                      <a:endParaRPr lang="en-US" sz="1800" b="1" dirty="0">
                        <a:solidFill>
                          <a:schemeClr val="tx1"/>
                        </a:solidFill>
                      </a:endParaRPr>
                    </a:p>
                  </a:txBody>
                  <a:tcPr marL="91427" marR="91427" marT="45713" marB="45713" vert="vert27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dirty="0">
                          <a:solidFill>
                            <a:schemeClr val="tx1"/>
                          </a:solidFill>
                        </a:rPr>
                        <a:t>Application Compatibility</a:t>
                      </a:r>
                    </a:p>
                  </a:txBody>
                  <a:tcPr marL="91427" marR="91427" marT="45713" marB="45713"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25374932"/>
                  </a:ext>
                </a:extLst>
              </a:tr>
              <a:tr h="498693">
                <a:tc rowSpan="3">
                  <a:txBody>
                    <a:bodyPr/>
                    <a:lstStyle/>
                    <a:p>
                      <a:pPr algn="ctr"/>
                      <a:r>
                        <a:rPr lang="en-US" sz="1800" b="1" dirty="0">
                          <a:solidFill>
                            <a:schemeClr val="tx1"/>
                          </a:solidFill>
                        </a:rPr>
                        <a:t>Incentives</a:t>
                      </a:r>
                    </a:p>
                  </a:txBody>
                  <a:tcPr marL="91427" marR="91427" marT="45713" marB="45713" vert="vert27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dirty="0">
                          <a:solidFill>
                            <a:schemeClr val="tx1"/>
                          </a:solidFill>
                        </a:rPr>
                        <a:t>OEM </a:t>
                      </a:r>
                      <a:r>
                        <a:rPr lang="en-US" sz="1700" dirty="0" err="1">
                          <a:solidFill>
                            <a:schemeClr val="tx1"/>
                          </a:solidFill>
                        </a:rPr>
                        <a:t>ProWins</a:t>
                      </a:r>
                      <a:r>
                        <a:rPr lang="en-US" sz="1700" dirty="0">
                          <a:solidFill>
                            <a:schemeClr val="tx1"/>
                          </a:solidFill>
                        </a:rPr>
                        <a:t> partner incentive</a:t>
                      </a:r>
                    </a:p>
                  </a:txBody>
                  <a:tcPr marL="91427" marR="91427" marT="45713" marB="45713"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98693">
                <a:tc vMerge="1">
                  <a:txBody>
                    <a:bodyPr/>
                    <a:lstStyle/>
                    <a:p>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dirty="0">
                          <a:solidFill>
                            <a:schemeClr val="tx1"/>
                          </a:solidFill>
                        </a:rPr>
                        <a:t>Partner Discounts,</a:t>
                      </a:r>
                      <a:r>
                        <a:rPr lang="en-US" sz="1700" baseline="0" dirty="0">
                          <a:solidFill>
                            <a:schemeClr val="tx1"/>
                          </a:solidFill>
                        </a:rPr>
                        <a:t> Internal Use Rights</a:t>
                      </a:r>
                      <a:endParaRPr lang="en-US" sz="1700" dirty="0">
                        <a:solidFill>
                          <a:schemeClr val="tx1"/>
                        </a:solidFill>
                      </a:endParaRPr>
                    </a:p>
                  </a:txBody>
                  <a:tcPr marL="91427" marR="91427" marT="45713" marB="45713"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98693">
                <a:tc vMerge="1">
                  <a:txBody>
                    <a:bodyPr/>
                    <a:lstStyle/>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dirty="0">
                          <a:solidFill>
                            <a:schemeClr val="tx1"/>
                          </a:solidFill>
                        </a:rPr>
                        <a:t>Windows Defender ATP rebate offer (to-customer)</a:t>
                      </a:r>
                    </a:p>
                  </a:txBody>
                  <a:tcPr marL="91427" marR="91427" marT="45713" marB="45713"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7"/>
          <a:stretch>
            <a:fillRect/>
          </a:stretch>
        </p:blipFill>
        <p:spPr>
          <a:xfrm>
            <a:off x="7915623" y="891391"/>
            <a:ext cx="4038600" cy="5486400"/>
          </a:xfrm>
          <a:prstGeom prst="rect">
            <a:avLst/>
          </a:prstGeom>
        </p:spPr>
      </p:pic>
      <p:sp>
        <p:nvSpPr>
          <p:cNvPr id="4" name="TextBox 3"/>
          <p:cNvSpPr txBox="1"/>
          <p:nvPr/>
        </p:nvSpPr>
        <p:spPr>
          <a:xfrm>
            <a:off x="576196" y="6507271"/>
            <a:ext cx="10803699" cy="544765"/>
          </a:xfrm>
          <a:prstGeom prst="rect">
            <a:avLst/>
          </a:prstGeom>
          <a:noFill/>
        </p:spPr>
        <p:txBody>
          <a:bodyPr wrap="square" lIns="182880" tIns="146304" rIns="182880" bIns="146304" rtlCol="0">
            <a:spAutoFit/>
          </a:bodyPr>
          <a:lstStyle/>
          <a:p>
            <a:pPr>
              <a:lnSpc>
                <a:spcPct val="90000"/>
              </a:lnSpc>
              <a:spcAft>
                <a:spcPts val="600"/>
              </a:spcAft>
            </a:pPr>
            <a:r>
              <a:rPr lang="en-US" i="1" dirty="0">
                <a:gradFill>
                  <a:gsLst>
                    <a:gs pos="2917">
                      <a:schemeClr val="tx1"/>
                    </a:gs>
                    <a:gs pos="30000">
                      <a:schemeClr val="tx1"/>
                    </a:gs>
                  </a:gsLst>
                  <a:lin ang="5400000" scaled="0"/>
                </a:gradFill>
              </a:rPr>
              <a:t>Contact your Microsoft Account Manager for more information on any of these programs / initiatives</a:t>
            </a:r>
          </a:p>
        </p:txBody>
      </p:sp>
    </p:spTree>
    <p:extLst>
      <p:ext uri="{BB962C8B-B14F-4D97-AF65-F5344CB8AC3E}">
        <p14:creationId xmlns:p14="http://schemas.microsoft.com/office/powerpoint/2010/main" val="290454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702" name="think-cell Slide" r:id="rId5" imgW="378" imgH="379" progId="TCLayout.ActiveDocument.1">
                  <p:embed/>
                </p:oleObj>
              </mc:Choice>
              <mc:Fallback>
                <p:oleObj name="think-cell Slide" r:id="rId5" imgW="378" imgH="379"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cxnSp>
        <p:nvCxnSpPr>
          <p:cNvPr id="9" name="Straight Connector 8"/>
          <p:cNvCxnSpPr/>
          <p:nvPr/>
        </p:nvCxnSpPr>
        <p:spPr>
          <a:xfrm>
            <a:off x="457200" y="3239219"/>
            <a:ext cx="11522075"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itle 2"/>
          <p:cNvSpPr txBox="1">
            <a:spLocks/>
          </p:cNvSpPr>
          <p:nvPr/>
        </p:nvSpPr>
        <p:spPr>
          <a:xfrm>
            <a:off x="467810" y="1211262"/>
            <a:ext cx="2810411" cy="339961"/>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solidFill>
                  <a:schemeClr val="accent2"/>
                </a:solidFill>
                <a:effectLst/>
                <a:uLnTx/>
                <a:uFillTx/>
                <a:latin typeface="Segoe UI Semibold" panose="020B0702040204020203" pitchFamily="34" charset="0"/>
                <a:ea typeface="+mn-ea"/>
                <a:cs typeface="Segoe UI Semibold" panose="020B0702040204020203" pitchFamily="34" charset="0"/>
              </a:rPr>
              <a:t>OBJECTIVES</a:t>
            </a:r>
          </a:p>
        </p:txBody>
      </p:sp>
      <p:sp>
        <p:nvSpPr>
          <p:cNvPr id="26" name="TextBox 25"/>
          <p:cNvSpPr txBox="1"/>
          <p:nvPr/>
        </p:nvSpPr>
        <p:spPr>
          <a:xfrm>
            <a:off x="3767809" y="3046162"/>
            <a:ext cx="4900856" cy="400110"/>
          </a:xfrm>
          <a:prstGeom prst="rect">
            <a:avLst/>
          </a:prstGeom>
          <a:solidFill>
            <a:srgbClr val="F8F8F8"/>
          </a:solidFill>
        </p:spPr>
        <p:txBody>
          <a:bodyPr wrap="square" rtlCol="0">
            <a:spAutoFit/>
          </a:bodyPr>
          <a:lstStyle/>
          <a:p>
            <a:pPr marL="0" marR="0" lvl="0" indent="0" algn="ctr" defTabSz="914400" eaLnBrk="1" fontAlgn="auto" latinLnBrk="0" hangingPunct="1">
              <a:spcBef>
                <a:spcPct val="0"/>
              </a:spcBef>
              <a:spcAft>
                <a:spcPts val="612"/>
              </a:spcAft>
              <a:buClrTx/>
              <a:buSzTx/>
              <a:buFontTx/>
              <a:buNone/>
              <a:tabLst/>
              <a:defRPr/>
            </a:pPr>
            <a:r>
              <a:rPr kumimoji="0" lang="en-US" sz="2000" b="0" i="0" u="none" strike="noStrike" kern="0" cap="none" spc="0" normalizeH="0" baseline="0" noProof="0" dirty="0">
                <a:solidFill>
                  <a:schemeClr val="accent2"/>
                </a:solidFill>
                <a:effectLst/>
                <a:uLnTx/>
                <a:uFillTx/>
                <a:latin typeface="Segoe UI Semibold" panose="020B0702040204020203" pitchFamily="34" charset="0"/>
                <a:cs typeface="Segoe UI Semibold" panose="020B0702040204020203" pitchFamily="34" charset="0"/>
              </a:rPr>
              <a:t>PROGRAM EXECUTION COMPONENTS</a:t>
            </a:r>
          </a:p>
        </p:txBody>
      </p:sp>
      <p:pic>
        <p:nvPicPr>
          <p:cNvPr id="1026" name="Picture 2" descr="C:\Users\Sarah\Desktop\pics.png"/>
          <p:cNvPicPr>
            <a:picLocks noChangeAspect="1" noChangeArrowheads="1"/>
          </p:cNvPicPr>
          <p:nvPr/>
        </p:nvPicPr>
        <p:blipFill rotWithShape="1">
          <a:blip r:embed="rId7" cstate="print">
            <a:grayscl/>
            <a:extLst>
              <a:ext uri="{28A0092B-C50C-407E-A947-70E740481C1C}">
                <a14:useLocalDpi xmlns:a14="http://schemas.microsoft.com/office/drawing/2010/main" val="0"/>
              </a:ext>
            </a:extLst>
          </a:blip>
          <a:srcRect/>
          <a:stretch/>
        </p:blipFill>
        <p:spPr bwMode="auto">
          <a:xfrm>
            <a:off x="2788100" y="3535677"/>
            <a:ext cx="2224873" cy="18494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788100" y="3525716"/>
            <a:ext cx="2224873" cy="1862074"/>
          </a:xfrm>
          <a:prstGeom prst="rect">
            <a:avLst/>
          </a:prstGeom>
          <a:solidFill>
            <a:schemeClr val="tx1">
              <a:lumMod val="85000"/>
              <a:lumOff val="1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spcBef>
                <a:spcPts val="0"/>
              </a:spcBef>
              <a:spcAft>
                <a:spcPts val="0"/>
              </a:spcAft>
              <a:buClrTx/>
              <a:buSzTx/>
              <a:buFontTx/>
              <a:buNone/>
              <a:tabLst/>
              <a:defRPr/>
            </a:pPr>
            <a:endParaRPr kumimoji="0" lang="en-US" sz="1836" b="0" i="0" u="none" strike="noStrike" kern="0" cap="none" spc="0" normalizeH="0" baseline="0" noProof="0">
              <a:solidFill>
                <a:sysClr val="windowText" lastClr="000000"/>
              </a:solidFill>
              <a:effectLst/>
              <a:uLnTx/>
              <a:uFillTx/>
            </a:endParaRPr>
          </a:p>
        </p:txBody>
      </p:sp>
      <p:sp>
        <p:nvSpPr>
          <p:cNvPr id="6" name="TextBox 5"/>
          <p:cNvSpPr txBox="1"/>
          <p:nvPr/>
        </p:nvSpPr>
        <p:spPr>
          <a:xfrm>
            <a:off x="466912" y="3535676"/>
            <a:ext cx="2225477" cy="1859374"/>
          </a:xfrm>
          <a:prstGeom prst="rect">
            <a:avLst/>
          </a:prstGeom>
          <a:solidFill>
            <a:srgbClr val="0078D7"/>
          </a:solidFill>
          <a:ln w="12700">
            <a:noFill/>
          </a:ln>
        </p:spPr>
        <p:txBody>
          <a:bodyPr wrap="square" lIns="91440" tIns="91440" rIns="91440" bIns="45720" rtlCol="0">
            <a:noAutofit/>
          </a:bodyPr>
          <a:lstStyle/>
          <a:p>
            <a:pPr lvl="0" algn="ctr" defTabSz="914400">
              <a:defRPr/>
            </a:pPr>
            <a:r>
              <a:rPr lang="en-US" sz="1400" kern="0" dirty="0">
                <a:solidFill>
                  <a:schemeClr val="bg1"/>
                </a:solidFill>
                <a:latin typeface="Segoe UI Semibold" panose="020B0702040204020203" pitchFamily="34" charset="0"/>
                <a:cs typeface="Segoe UI Semibold" panose="020B0702040204020203" pitchFamily="34" charset="0"/>
              </a:rPr>
              <a:t>IN PERSON EVENTS</a:t>
            </a:r>
            <a:endParaRPr lang="en-US" sz="1100" kern="0" dirty="0">
              <a:solidFill>
                <a:schemeClr val="bg1"/>
              </a:solidFill>
              <a:latin typeface="Segoe UI Semilight" panose="020B0402040204020203" pitchFamily="34" charset="0"/>
              <a:cs typeface="Segoe UI Semilight" panose="020B0402040204020203" pitchFamily="34" charset="0"/>
            </a:endParaRPr>
          </a:p>
        </p:txBody>
      </p:sp>
      <p:sp>
        <p:nvSpPr>
          <p:cNvPr id="8" name="Rectangle 7"/>
          <p:cNvSpPr/>
          <p:nvPr/>
        </p:nvSpPr>
        <p:spPr>
          <a:xfrm>
            <a:off x="5108079" y="3525716"/>
            <a:ext cx="2225477" cy="18593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lvl="0" algn="ctr" defTabSz="914400">
              <a:defRPr/>
            </a:pPr>
            <a:r>
              <a:rPr lang="en-US" sz="1400" kern="0" dirty="0">
                <a:solidFill>
                  <a:schemeClr val="bg1"/>
                </a:solidFill>
                <a:latin typeface="Segoe UI Semibold" panose="020B0702040204020203" pitchFamily="34" charset="0"/>
                <a:cs typeface="Segoe UI Semibold" panose="020B0702040204020203" pitchFamily="34" charset="0"/>
              </a:rPr>
              <a:t>PR &amp; MEDIA</a:t>
            </a:r>
            <a:endParaRPr lang="en-US" sz="1100" kern="0" dirty="0">
              <a:solidFill>
                <a:schemeClr val="bg1"/>
              </a:solidFill>
              <a:latin typeface="Segoe UI Semilight" panose="020B0402040204020203" pitchFamily="34" charset="0"/>
              <a:cs typeface="Segoe UI Semilight" panose="020B0402040204020203" pitchFamily="34" charset="0"/>
            </a:endParaRPr>
          </a:p>
        </p:txBody>
      </p:sp>
      <p:sp>
        <p:nvSpPr>
          <p:cNvPr id="19" name="TextBox 18"/>
          <p:cNvSpPr txBox="1"/>
          <p:nvPr/>
        </p:nvSpPr>
        <p:spPr>
          <a:xfrm>
            <a:off x="9749244" y="3528417"/>
            <a:ext cx="2225477" cy="1859374"/>
          </a:xfrm>
          <a:prstGeom prst="rect">
            <a:avLst/>
          </a:prstGeom>
          <a:solidFill>
            <a:schemeClr val="accent2"/>
          </a:solidFill>
          <a:ln w="12700">
            <a:noFill/>
          </a:ln>
        </p:spPr>
        <p:txBody>
          <a:bodyPr wrap="square" lIns="91440" tIns="91440" rIns="91440" bIns="45720" rtlCol="0">
            <a:noAutofit/>
          </a:bodyPr>
          <a:lstStyle/>
          <a:p>
            <a:pPr lvl="0" algn="ctr" defTabSz="914400">
              <a:defRPr/>
            </a:pPr>
            <a:r>
              <a:rPr lang="en-US" sz="1400" kern="0" dirty="0">
                <a:solidFill>
                  <a:schemeClr val="bg1"/>
                </a:solidFill>
                <a:latin typeface="Segoe UI Semibold" panose="020B0702040204020203" pitchFamily="34" charset="0"/>
                <a:cs typeface="Segoe UI Semibold" panose="020B0702040204020203" pitchFamily="34" charset="0"/>
              </a:rPr>
              <a:t>CHANNEL AMPLIFICATION</a:t>
            </a:r>
          </a:p>
        </p:txBody>
      </p:sp>
      <p:sp>
        <p:nvSpPr>
          <p:cNvPr id="22" name="Rectangle 21"/>
          <p:cNvSpPr/>
          <p:nvPr/>
        </p:nvSpPr>
        <p:spPr bwMode="auto">
          <a:xfrm>
            <a:off x="1145857" y="4126735"/>
            <a:ext cx="849156" cy="483567"/>
          </a:xfrm>
          <a:prstGeom prst="rect">
            <a:avLst/>
          </a:prstGeom>
          <a:blipFill>
            <a:blip r:embed="rId8"/>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spcBef>
                <a:spcPct val="0"/>
              </a:spcBef>
              <a:spcAft>
                <a:spcPct val="0"/>
              </a:spcAft>
              <a:buClrTx/>
              <a:buSzTx/>
              <a:buFontTx/>
              <a:buNone/>
              <a:tabLst/>
              <a:defRPr/>
            </a:pPr>
            <a:endParaRPr kumimoji="0" lang="en-US" sz="2448" b="0" i="0" u="none" strike="noStrike" kern="0" cap="none" spc="0" normalizeH="0" baseline="0" noProof="0" dirty="0" err="1">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Rectangle 22"/>
          <p:cNvSpPr/>
          <p:nvPr/>
        </p:nvSpPr>
        <p:spPr bwMode="auto">
          <a:xfrm>
            <a:off x="3476306" y="4213845"/>
            <a:ext cx="785263" cy="414920"/>
          </a:xfrm>
          <a:prstGeom prst="rect">
            <a:avLst/>
          </a:prstGeom>
          <a:blipFill>
            <a:blip r:embed="rId9"/>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spcBef>
                <a:spcPct val="0"/>
              </a:spcBef>
              <a:spcAft>
                <a:spcPct val="0"/>
              </a:spcAft>
              <a:buClrTx/>
              <a:buSzTx/>
              <a:buFontTx/>
              <a:buNone/>
              <a:tabLst/>
              <a:defRPr/>
            </a:pPr>
            <a:endParaRPr kumimoji="0" lang="en-US" sz="2448" b="0" i="0" u="none" strike="noStrike" kern="0" cap="none" spc="0" normalizeH="0" baseline="0" noProof="0" dirty="0" err="1">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Freeform 64"/>
          <p:cNvSpPr>
            <a:spLocks noEditPoints="1"/>
          </p:cNvSpPr>
          <p:nvPr/>
        </p:nvSpPr>
        <p:spPr bwMode="black">
          <a:xfrm>
            <a:off x="5892543" y="4118832"/>
            <a:ext cx="621060" cy="51697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bg1"/>
          </a:solidFill>
          <a:ln>
            <a:noFill/>
          </a:ln>
        </p:spPr>
        <p:txBody>
          <a:bodyPr vert="horz" wrap="square" lIns="82293" tIns="41147" rIns="82293" bIns="41147" numCol="1" anchor="t" anchorCtr="0" compatLnSpc="1">
            <a:prstTxWarp prst="textNoShape">
              <a:avLst/>
            </a:prstTxWarp>
          </a:bodyPr>
          <a:lstStyle/>
          <a:p>
            <a:pPr marL="0" marR="0" lvl="0" indent="0" defTabSz="914224" eaLnBrk="1" fontAlgn="auto" latinLnBrk="0" hangingPunct="1">
              <a:spcBef>
                <a:spcPts val="0"/>
              </a:spcBef>
              <a:spcAft>
                <a:spcPts val="0"/>
              </a:spcAft>
              <a:buClrTx/>
              <a:buSzTx/>
              <a:buFontTx/>
              <a:buNone/>
              <a:tabLst/>
              <a:defRPr/>
            </a:pPr>
            <a:endParaRPr kumimoji="0" lang="en-US" sz="1800" b="0" i="0" u="none" strike="noStrike" kern="0" cap="none" spc="0" normalizeH="0" baseline="0" noProof="0" dirty="0">
              <a:solidFill>
                <a:srgbClr val="000000"/>
              </a:solidFill>
              <a:effectLst/>
              <a:uLnTx/>
              <a:uFillTx/>
            </a:endParaRPr>
          </a:p>
        </p:txBody>
      </p:sp>
      <p:sp>
        <p:nvSpPr>
          <p:cNvPr id="45" name="Freeform 61"/>
          <p:cNvSpPr>
            <a:spLocks noEditPoints="1"/>
          </p:cNvSpPr>
          <p:nvPr/>
        </p:nvSpPr>
        <p:spPr bwMode="black">
          <a:xfrm>
            <a:off x="10636376" y="4154227"/>
            <a:ext cx="459599" cy="463775"/>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marL="0" marR="0" lvl="0" indent="0" defTabSz="914224" eaLnBrk="1" fontAlgn="auto" latinLnBrk="0" hangingPunct="1">
              <a:spcBef>
                <a:spcPts val="0"/>
              </a:spcBef>
              <a:spcAft>
                <a:spcPts val="0"/>
              </a:spcAft>
              <a:buClrTx/>
              <a:buSzTx/>
              <a:buFontTx/>
              <a:buNone/>
              <a:tabLst/>
              <a:defRPr/>
            </a:pPr>
            <a:endParaRPr kumimoji="0" lang="en-US" sz="1800" b="0" i="0" u="none" strike="noStrike" kern="0" cap="none" spc="0" normalizeH="0" baseline="0" noProof="0" dirty="0">
              <a:solidFill>
                <a:srgbClr val="000000"/>
              </a:solidFill>
              <a:effectLst/>
              <a:uLnTx/>
              <a:uFillTx/>
            </a:endParaRPr>
          </a:p>
        </p:txBody>
      </p:sp>
      <p:pic>
        <p:nvPicPr>
          <p:cNvPr id="33" name="Picture 2" descr="C:\Users\Sarah\Desktop\pics.png"/>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bwMode="auto">
          <a:xfrm>
            <a:off x="7428662" y="3525716"/>
            <a:ext cx="2225477" cy="185937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6" name="Rectangle 35"/>
          <p:cNvSpPr/>
          <p:nvPr/>
        </p:nvSpPr>
        <p:spPr>
          <a:xfrm>
            <a:off x="7429267" y="3538378"/>
            <a:ext cx="2224873" cy="1849412"/>
          </a:xfrm>
          <a:prstGeom prst="rect">
            <a:avLst/>
          </a:prstGeom>
          <a:solidFill>
            <a:schemeClr val="tx1">
              <a:lumMod val="85000"/>
              <a:lumOff val="1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spcBef>
                <a:spcPts val="0"/>
              </a:spcBef>
              <a:spcAft>
                <a:spcPts val="0"/>
              </a:spcAft>
              <a:buClrTx/>
              <a:buSzTx/>
              <a:buFontTx/>
              <a:buNone/>
              <a:tabLst/>
              <a:defRPr/>
            </a:pPr>
            <a:endParaRPr kumimoji="0" lang="en-US" sz="1836" b="0" i="0" u="none" strike="noStrike" kern="0" cap="none" spc="0" normalizeH="0" baseline="0" noProof="0">
              <a:solidFill>
                <a:sysClr val="windowText" lastClr="000000"/>
              </a:solidFill>
              <a:effectLst/>
              <a:uLnTx/>
              <a:uFillTx/>
            </a:endParaRPr>
          </a:p>
        </p:txBody>
      </p:sp>
      <p:sp>
        <p:nvSpPr>
          <p:cNvPr id="44" name="Freeform 34">
            <a:hlinkClick r:id="" action="ppaction://noaction"/>
          </p:cNvPr>
          <p:cNvSpPr/>
          <p:nvPr/>
        </p:nvSpPr>
        <p:spPr>
          <a:xfrm>
            <a:off x="8266694" y="4108337"/>
            <a:ext cx="534347" cy="661127"/>
          </a:xfrm>
          <a:custGeom>
            <a:avLst/>
            <a:gdLst/>
            <a:ahLst/>
            <a:cxnLst/>
            <a:rect l="l" t="t" r="r" b="b"/>
            <a:pathLst>
              <a:path w="973986" h="1605756">
                <a:moveTo>
                  <a:pt x="456564" y="628057"/>
                </a:moveTo>
                <a:lnTo>
                  <a:pt x="525533" y="628057"/>
                </a:lnTo>
                <a:lnTo>
                  <a:pt x="525533" y="692348"/>
                </a:lnTo>
                <a:cubicBezTo>
                  <a:pt x="554714" y="693510"/>
                  <a:pt x="586966" y="699654"/>
                  <a:pt x="622090" y="710822"/>
                </a:cubicBezTo>
                <a:lnTo>
                  <a:pt x="601399" y="788987"/>
                </a:lnTo>
                <a:cubicBezTo>
                  <a:pt x="569212" y="766763"/>
                  <a:pt x="454263" y="735345"/>
                  <a:pt x="442769" y="805080"/>
                </a:cubicBezTo>
                <a:cubicBezTo>
                  <a:pt x="443535" y="868687"/>
                  <a:pt x="676499" y="867919"/>
                  <a:pt x="638182" y="1016588"/>
                </a:cubicBezTo>
                <a:cubicBezTo>
                  <a:pt x="630128" y="1039244"/>
                  <a:pt x="609170" y="1101596"/>
                  <a:pt x="525533" y="1117085"/>
                </a:cubicBezTo>
                <a:lnTo>
                  <a:pt x="525533" y="1191223"/>
                </a:lnTo>
                <a:lnTo>
                  <a:pt x="456564" y="1191223"/>
                </a:lnTo>
                <a:lnTo>
                  <a:pt x="456564" y="1119715"/>
                </a:lnTo>
                <a:cubicBezTo>
                  <a:pt x="423182" y="1118606"/>
                  <a:pt x="383772" y="1110436"/>
                  <a:pt x="337016" y="1094753"/>
                </a:cubicBezTo>
                <a:lnTo>
                  <a:pt x="357707" y="1018886"/>
                </a:lnTo>
                <a:cubicBezTo>
                  <a:pt x="412882" y="1042642"/>
                  <a:pt x="516336" y="1070997"/>
                  <a:pt x="537027" y="1000494"/>
                </a:cubicBezTo>
                <a:cubicBezTo>
                  <a:pt x="550821" y="922329"/>
                  <a:pt x="311726" y="954516"/>
                  <a:pt x="343912" y="793586"/>
                </a:cubicBezTo>
                <a:cubicBezTo>
                  <a:pt x="349927" y="747779"/>
                  <a:pt x="389465" y="707840"/>
                  <a:pt x="456564" y="695594"/>
                </a:cubicBezTo>
                <a:close/>
                <a:moveTo>
                  <a:pt x="251903" y="504058"/>
                </a:moveTo>
                <a:lnTo>
                  <a:pt x="251903" y="624512"/>
                </a:lnTo>
                <a:lnTo>
                  <a:pt x="251903" y="874270"/>
                </a:lnTo>
                <a:lnTo>
                  <a:pt x="251903" y="984998"/>
                </a:lnTo>
                <a:lnTo>
                  <a:pt x="51568" y="984998"/>
                </a:lnTo>
                <a:lnTo>
                  <a:pt x="486993" y="1421189"/>
                </a:lnTo>
                <a:lnTo>
                  <a:pt x="922418" y="984998"/>
                </a:lnTo>
                <a:lnTo>
                  <a:pt x="722083" y="984998"/>
                </a:lnTo>
                <a:lnTo>
                  <a:pt x="722083" y="932376"/>
                </a:lnTo>
                <a:lnTo>
                  <a:pt x="722083" y="658051"/>
                </a:lnTo>
                <a:lnTo>
                  <a:pt x="722083" y="504058"/>
                </a:lnTo>
                <a:lnTo>
                  <a:pt x="546953" y="504058"/>
                </a:lnTo>
                <a:lnTo>
                  <a:pt x="332835" y="504058"/>
                </a:lnTo>
                <a:close/>
                <a:moveTo>
                  <a:pt x="671504" y="0"/>
                </a:moveTo>
                <a:lnTo>
                  <a:pt x="551335" y="486326"/>
                </a:lnTo>
                <a:lnTo>
                  <a:pt x="749925" y="486326"/>
                </a:lnTo>
                <a:lnTo>
                  <a:pt x="749925" y="658051"/>
                </a:lnTo>
                <a:lnTo>
                  <a:pt x="893571" y="658051"/>
                </a:lnTo>
                <a:lnTo>
                  <a:pt x="749925" y="887838"/>
                </a:lnTo>
                <a:lnTo>
                  <a:pt x="749925" y="964200"/>
                </a:lnTo>
                <a:lnTo>
                  <a:pt x="973986" y="964200"/>
                </a:lnTo>
                <a:lnTo>
                  <a:pt x="486993" y="1457970"/>
                </a:lnTo>
                <a:lnTo>
                  <a:pt x="429782" y="1399963"/>
                </a:lnTo>
                <a:lnTo>
                  <a:pt x="301135" y="1605756"/>
                </a:lnTo>
                <a:lnTo>
                  <a:pt x="351754" y="1320849"/>
                </a:lnTo>
                <a:lnTo>
                  <a:pt x="0" y="964200"/>
                </a:lnTo>
                <a:lnTo>
                  <a:pt x="224061" y="964200"/>
                </a:lnTo>
                <a:lnTo>
                  <a:pt x="224061" y="874338"/>
                </a:lnTo>
                <a:lnTo>
                  <a:pt x="83819" y="874680"/>
                </a:lnTo>
                <a:lnTo>
                  <a:pt x="224061" y="665951"/>
                </a:lnTo>
                <a:lnTo>
                  <a:pt x="224061" y="486326"/>
                </a:lnTo>
                <a:lnTo>
                  <a:pt x="344749" y="4863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eaLnBrk="1" fontAlgn="auto" latinLnBrk="0" hangingPunct="1">
              <a:spcBef>
                <a:spcPts val="0"/>
              </a:spcBef>
              <a:spcAft>
                <a:spcPts val="0"/>
              </a:spcAft>
              <a:buClrTx/>
              <a:buSzTx/>
              <a:buFontTx/>
              <a:buNone/>
              <a:tabLst/>
              <a:defRPr/>
            </a:pPr>
            <a:endParaRPr kumimoji="0" lang="en-US" sz="1099" b="0" i="0" u="none" strike="noStrike" kern="0" cap="none" spc="0" normalizeH="0" baseline="0" noProof="0">
              <a:solidFill>
                <a:sysClr val="windowText" lastClr="000000"/>
              </a:solidFill>
              <a:effectLst/>
              <a:uLnTx/>
              <a:uFillTx/>
            </a:endParaRPr>
          </a:p>
        </p:txBody>
      </p:sp>
      <p:sp>
        <p:nvSpPr>
          <p:cNvPr id="34" name="Rectangle 33"/>
          <p:cNvSpPr/>
          <p:nvPr/>
        </p:nvSpPr>
        <p:spPr bwMode="auto">
          <a:xfrm>
            <a:off x="2787495" y="5380830"/>
            <a:ext cx="2225477" cy="559562"/>
          </a:xfrm>
          <a:prstGeom prst="rect">
            <a:avLst/>
          </a:prstGeom>
          <a:solidFill>
            <a:schemeClr val="accent2">
              <a:lumMod val="50000"/>
            </a:schemeClr>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111993" marR="0" lvl="0" indent="-111993" algn="ctr" defTabSz="913646" eaLnBrk="1" fontAlgn="base" latinLnBrk="0" hangingPunct="1">
              <a:spcBef>
                <a:spcPct val="0"/>
              </a:spcBef>
              <a:spcAft>
                <a:spcPct val="0"/>
              </a:spcAft>
              <a:buClrTx/>
              <a:buSzTx/>
              <a:buFontTx/>
              <a:buNone/>
              <a:tabLst/>
              <a:defRPr/>
            </a:pPr>
            <a:r>
              <a:rPr kumimoji="0" lang="en-US" sz="1600" b="0" i="0" u="none" strike="noStrike" kern="0" cap="none" spc="0" normalizeH="0" baseline="0" noProof="0" dirty="0">
                <a:solidFill>
                  <a:schemeClr val="bg1"/>
                </a:solidFill>
                <a:effectLst/>
                <a:uLnTx/>
                <a:uFillTx/>
              </a:rPr>
              <a:t>1B Impressions</a:t>
            </a:r>
          </a:p>
        </p:txBody>
      </p:sp>
      <p:sp>
        <p:nvSpPr>
          <p:cNvPr id="35" name="Rectangle 34"/>
          <p:cNvSpPr/>
          <p:nvPr/>
        </p:nvSpPr>
        <p:spPr bwMode="auto">
          <a:xfrm>
            <a:off x="466912" y="5380830"/>
            <a:ext cx="2225477" cy="559562"/>
          </a:xfrm>
          <a:prstGeom prst="rect">
            <a:avLst/>
          </a:prstGeom>
          <a:solidFill>
            <a:schemeClr val="accent2">
              <a:lumMod val="50000"/>
            </a:schemeClr>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111993" marR="0" lvl="0" indent="-111993" algn="ctr" defTabSz="913646" eaLnBrk="1" fontAlgn="base" latinLnBrk="0" hangingPunct="1">
              <a:spcBef>
                <a:spcPct val="0"/>
              </a:spcBef>
              <a:spcAft>
                <a:spcPct val="0"/>
              </a:spcAft>
              <a:buClrTx/>
              <a:buSzTx/>
              <a:buFontTx/>
              <a:buNone/>
              <a:tabLst/>
              <a:defRPr/>
            </a:pPr>
            <a:r>
              <a:rPr kumimoji="0" lang="en-US" sz="1600" b="0" i="0" u="none" strike="noStrike" kern="0" cap="none" spc="0" normalizeH="0" baseline="0" noProof="0" dirty="0">
                <a:solidFill>
                  <a:schemeClr val="bg1"/>
                </a:solidFill>
                <a:effectLst/>
                <a:uLnTx/>
                <a:uFillTx/>
              </a:rPr>
              <a:t>250K Customer Engagements</a:t>
            </a:r>
          </a:p>
        </p:txBody>
      </p:sp>
      <p:sp>
        <p:nvSpPr>
          <p:cNvPr id="37" name="Rectangle 36"/>
          <p:cNvSpPr/>
          <p:nvPr/>
        </p:nvSpPr>
        <p:spPr bwMode="auto">
          <a:xfrm>
            <a:off x="5108079" y="5380830"/>
            <a:ext cx="2225477" cy="559562"/>
          </a:xfrm>
          <a:prstGeom prst="rect">
            <a:avLst/>
          </a:prstGeom>
          <a:solidFill>
            <a:schemeClr val="accent2">
              <a:lumMod val="50000"/>
            </a:schemeClr>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111993" marR="0" lvl="0" indent="-111993" algn="ctr" defTabSz="913646" eaLnBrk="1" fontAlgn="base" latinLnBrk="0" hangingPunct="1">
              <a:spcBef>
                <a:spcPct val="0"/>
              </a:spcBef>
              <a:spcAft>
                <a:spcPct val="0"/>
              </a:spcAft>
              <a:buClrTx/>
              <a:buSzTx/>
              <a:buFontTx/>
              <a:buNone/>
              <a:tabLst/>
              <a:defRPr/>
            </a:pPr>
            <a:r>
              <a:rPr kumimoji="0" lang="en-US" sz="1600" b="0" i="0" u="none" strike="noStrike" kern="0" cap="none" spc="0" normalizeH="0" baseline="0" noProof="0" dirty="0">
                <a:solidFill>
                  <a:schemeClr val="bg1"/>
                </a:solidFill>
                <a:effectLst/>
                <a:uLnTx/>
                <a:uFillTx/>
              </a:rPr>
              <a:t>250+ Press Coverage</a:t>
            </a:r>
          </a:p>
        </p:txBody>
      </p:sp>
      <p:sp>
        <p:nvSpPr>
          <p:cNvPr id="38" name="Rectangle 37"/>
          <p:cNvSpPr/>
          <p:nvPr/>
        </p:nvSpPr>
        <p:spPr bwMode="auto">
          <a:xfrm>
            <a:off x="7428662" y="5380830"/>
            <a:ext cx="2225477" cy="559562"/>
          </a:xfrm>
          <a:prstGeom prst="rect">
            <a:avLst/>
          </a:prstGeom>
          <a:solidFill>
            <a:schemeClr val="accent2">
              <a:lumMod val="50000"/>
            </a:schemeClr>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111993" marR="0" lvl="0" indent="-111993" algn="ctr" defTabSz="913646" eaLnBrk="1" fontAlgn="base" latinLnBrk="0" hangingPunct="1">
              <a:spcBef>
                <a:spcPct val="0"/>
              </a:spcBef>
              <a:spcAft>
                <a:spcPct val="0"/>
              </a:spcAft>
              <a:buClrTx/>
              <a:buSzTx/>
              <a:buFontTx/>
              <a:buNone/>
              <a:tabLst/>
              <a:defRPr/>
            </a:pPr>
            <a:r>
              <a:rPr kumimoji="0" lang="en-US" sz="1600" b="0" i="0" u="none" strike="noStrike" kern="0" cap="none" spc="0" normalizeH="0" baseline="0" noProof="0" dirty="0">
                <a:solidFill>
                  <a:schemeClr val="bg1"/>
                </a:solidFill>
                <a:effectLst/>
                <a:uLnTx/>
                <a:uFillTx/>
              </a:rPr>
              <a:t>150k Referrals to OEMs</a:t>
            </a:r>
          </a:p>
        </p:txBody>
      </p:sp>
      <p:sp>
        <p:nvSpPr>
          <p:cNvPr id="39" name="Rectangle 38"/>
          <p:cNvSpPr/>
          <p:nvPr/>
        </p:nvSpPr>
        <p:spPr bwMode="auto">
          <a:xfrm>
            <a:off x="9749244" y="5380830"/>
            <a:ext cx="2225477" cy="559562"/>
          </a:xfrm>
          <a:prstGeom prst="rect">
            <a:avLst/>
          </a:prstGeom>
          <a:solidFill>
            <a:schemeClr val="accent2">
              <a:lumMod val="50000"/>
            </a:schemeClr>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111993" marR="0" lvl="0" indent="-111993" algn="ctr" defTabSz="913646" eaLnBrk="1" fontAlgn="base" latinLnBrk="0" hangingPunct="1">
              <a:spcBef>
                <a:spcPct val="0"/>
              </a:spcBef>
              <a:spcAft>
                <a:spcPct val="0"/>
              </a:spcAft>
              <a:buClrTx/>
              <a:buSzTx/>
              <a:buFontTx/>
              <a:buNone/>
              <a:tabLst/>
              <a:defRPr/>
            </a:pPr>
            <a:r>
              <a:rPr kumimoji="0" lang="en-US" sz="1600" b="0" i="0" u="none" strike="noStrike" kern="0" cap="none" spc="0" normalizeH="0" baseline="0" noProof="0" dirty="0">
                <a:solidFill>
                  <a:schemeClr val="bg1"/>
                </a:solidFill>
                <a:effectLst/>
                <a:uLnTx/>
                <a:uFillTx/>
              </a:rPr>
              <a:t>15k Sellers Trained </a:t>
            </a:r>
          </a:p>
        </p:txBody>
      </p:sp>
      <p:sp>
        <p:nvSpPr>
          <p:cNvPr id="13" name="TextBox 12"/>
          <p:cNvSpPr txBox="1"/>
          <p:nvPr/>
        </p:nvSpPr>
        <p:spPr>
          <a:xfrm>
            <a:off x="2762225" y="3489017"/>
            <a:ext cx="2348660" cy="751552"/>
          </a:xfrm>
          <a:prstGeom prst="rect">
            <a:avLst/>
          </a:prstGeom>
          <a:noFill/>
        </p:spPr>
        <p:txBody>
          <a:bodyPr wrap="square" rtlCol="0" anchor="ctr">
            <a:spAutoFit/>
          </a:bodyPr>
          <a:lstStyle/>
          <a:p>
            <a:pPr marL="0" marR="0" lvl="0" indent="0" algn="ctr" defTabSz="914400" eaLnBrk="1" fontAlgn="auto" latinLnBrk="0" hangingPunct="1">
              <a:spcBef>
                <a:spcPts val="0"/>
              </a:spcBef>
              <a:spcAft>
                <a:spcPts val="0"/>
              </a:spcAft>
              <a:buClrTx/>
              <a:buSzTx/>
              <a:buFontTx/>
              <a:buNone/>
              <a:tabLst/>
              <a:defRPr/>
            </a:pPr>
            <a:r>
              <a:rPr kumimoji="0" lang="en-US" sz="1428" b="0" i="0" u="none" strike="noStrike" kern="0" cap="none" spc="0" normalizeH="0" baseline="0" noProof="0" dirty="0">
                <a:solidFill>
                  <a:schemeClr val="bg1"/>
                </a:solidFill>
                <a:effectLst/>
                <a:uLnTx/>
                <a:uFillTx/>
                <a:latin typeface="Segoe UI Semibold" panose="020B0702040204020203" pitchFamily="34" charset="0"/>
                <a:cs typeface="Segoe UI Semibold" panose="020B0702040204020203" pitchFamily="34" charset="0"/>
              </a:rPr>
              <a:t>DIGITAL MEDIA &amp; ONLINE CUSTOMER EXPERIENCE</a:t>
            </a:r>
            <a:endParaRPr kumimoji="0" lang="en-US" sz="1122" b="0" i="0" u="none" strike="noStrike" kern="0" cap="none" spc="0" normalizeH="0" baseline="0" noProof="0" dirty="0">
              <a:solidFill>
                <a:schemeClr val="bg1"/>
              </a:solidFill>
              <a:effectLst/>
              <a:uLnTx/>
              <a:uFillTx/>
              <a:latin typeface="Segoe UI Semilight" panose="020B0402040204020203" pitchFamily="34" charset="0"/>
              <a:cs typeface="Segoe UI Semilight" panose="020B0402040204020203" pitchFamily="34" charset="0"/>
            </a:endParaRPr>
          </a:p>
        </p:txBody>
      </p:sp>
      <p:sp>
        <p:nvSpPr>
          <p:cNvPr id="20" name="TextBox 19"/>
          <p:cNvSpPr txBox="1"/>
          <p:nvPr/>
        </p:nvSpPr>
        <p:spPr>
          <a:xfrm>
            <a:off x="7364283" y="3593593"/>
            <a:ext cx="2331284" cy="542399"/>
          </a:xfrm>
          <a:prstGeom prst="rect">
            <a:avLst/>
          </a:prstGeom>
          <a:noFill/>
        </p:spPr>
        <p:txBody>
          <a:bodyPr wrap="square" rtlCol="0" anchor="ctr">
            <a:spAutoFit/>
          </a:bodyPr>
          <a:lstStyle/>
          <a:p>
            <a:pPr marL="0" marR="0" lvl="0" indent="0" algn="ctr" defTabSz="914400" eaLnBrk="1" fontAlgn="auto" latinLnBrk="0" hangingPunct="1">
              <a:spcBef>
                <a:spcPts val="0"/>
              </a:spcBef>
              <a:spcAft>
                <a:spcPts val="0"/>
              </a:spcAft>
              <a:buClrTx/>
              <a:buSzTx/>
              <a:buFontTx/>
              <a:buNone/>
              <a:tabLst/>
              <a:defRPr/>
            </a:pPr>
            <a:r>
              <a:rPr kumimoji="0" lang="en-US" sz="1428" b="0" i="0" u="none" strike="noStrike" kern="0" cap="none" spc="0" normalizeH="0" baseline="0" noProof="0" dirty="0">
                <a:solidFill>
                  <a:schemeClr val="bg1"/>
                </a:solidFill>
                <a:effectLst/>
                <a:uLnTx/>
                <a:uFillTx/>
                <a:latin typeface="Segoe UI Semibold" panose="020B0702040204020203" pitchFamily="34" charset="0"/>
                <a:cs typeface="Segoe UI Semibold" panose="020B0702040204020203" pitchFamily="34" charset="0"/>
              </a:rPr>
              <a:t>DEVICE OFFER &amp; </a:t>
            </a:r>
            <a:br>
              <a:rPr kumimoji="0" lang="en-US" sz="1428" b="0" i="0" u="none" strike="noStrike" kern="0" cap="none" spc="0" normalizeH="0" baseline="0" noProof="0" dirty="0">
                <a:solidFill>
                  <a:schemeClr val="bg1"/>
                </a:solidFill>
                <a:effectLst/>
                <a:uLnTx/>
                <a:uFillTx/>
                <a:latin typeface="Segoe UI Semibold" panose="020B0702040204020203" pitchFamily="34" charset="0"/>
                <a:cs typeface="Segoe UI Semibold" panose="020B0702040204020203" pitchFamily="34" charset="0"/>
              </a:rPr>
            </a:br>
            <a:r>
              <a:rPr kumimoji="0" lang="en-US" sz="1428" b="0" i="0" u="none" strike="noStrike" kern="0" cap="none" spc="0" normalizeH="0" baseline="0" noProof="0" dirty="0">
                <a:solidFill>
                  <a:schemeClr val="bg1"/>
                </a:solidFill>
                <a:effectLst/>
                <a:uLnTx/>
                <a:uFillTx/>
                <a:latin typeface="Segoe UI Semibold" panose="020B0702040204020203" pitchFamily="34" charset="0"/>
                <a:cs typeface="Segoe UI Semibold" panose="020B0702040204020203" pitchFamily="34" charset="0"/>
              </a:rPr>
              <a:t>CONVERSION</a:t>
            </a:r>
            <a:endParaRPr kumimoji="0" lang="en-US" sz="1122" b="0" i="0" u="none" strike="noStrike" kern="0" cap="none" spc="0" normalizeH="0" baseline="0" noProof="0" dirty="0">
              <a:solidFill>
                <a:schemeClr val="bg1"/>
              </a:solidFill>
              <a:effectLst/>
              <a:uLnTx/>
              <a:uFillTx/>
              <a:latin typeface="Segoe UI Semilight" panose="020B0402040204020203" pitchFamily="34" charset="0"/>
              <a:cs typeface="Segoe UI Semilight" panose="020B0402040204020203" pitchFamily="34" charset="0"/>
            </a:endParaRPr>
          </a:p>
        </p:txBody>
      </p:sp>
      <p:sp>
        <p:nvSpPr>
          <p:cNvPr id="10" name="Rectangle 9"/>
          <p:cNvSpPr/>
          <p:nvPr/>
        </p:nvSpPr>
        <p:spPr>
          <a:xfrm>
            <a:off x="466503" y="4719057"/>
            <a:ext cx="2225885" cy="622511"/>
          </a:xfrm>
          <a:prstGeom prst="rect">
            <a:avLst/>
          </a:prstGeom>
        </p:spPr>
        <p:txBody>
          <a:bodyPr wrap="square">
            <a:spAutoFit/>
          </a:bodyPr>
          <a:lstStyle/>
          <a:p>
            <a:pPr marL="0" marR="0" lvl="0" indent="0" algn="ctr" defTabSz="914400" eaLnBrk="1" fontAlgn="auto" latinLnBrk="0" hangingPunct="1">
              <a:spcBef>
                <a:spcPts val="0"/>
              </a:spcBef>
              <a:spcAft>
                <a:spcPts val="0"/>
              </a:spcAft>
              <a:buClrTx/>
              <a:buSzTx/>
              <a:buFontTx/>
              <a:buNone/>
              <a:tabLst/>
              <a:defRPr/>
            </a:pPr>
            <a:r>
              <a:rPr kumimoji="0" lang="en-US" sz="1100" b="0" i="0" u="none" strike="noStrike" kern="0" cap="none" spc="0" normalizeH="0" baseline="0" noProof="0" dirty="0">
                <a:solidFill>
                  <a:schemeClr val="bg1"/>
                </a:solidFill>
                <a:effectLst/>
                <a:uLnTx/>
                <a:uFillTx/>
                <a:latin typeface="Segoe UI Semilight" panose="020B0402040204020203" pitchFamily="34" charset="0"/>
                <a:cs typeface="Segoe UI Semilight" panose="020B0402040204020203" pitchFamily="34" charset="0"/>
              </a:rPr>
              <a:t>Delivering rich content, small business panels, keynote speakers and device experience</a:t>
            </a:r>
          </a:p>
        </p:txBody>
      </p:sp>
      <p:sp>
        <p:nvSpPr>
          <p:cNvPr id="12" name="Rectangle 11"/>
          <p:cNvSpPr/>
          <p:nvPr/>
        </p:nvSpPr>
        <p:spPr>
          <a:xfrm>
            <a:off x="2787492" y="4719057"/>
            <a:ext cx="2235080" cy="622511"/>
          </a:xfrm>
          <a:prstGeom prst="rect">
            <a:avLst/>
          </a:prstGeom>
        </p:spPr>
        <p:txBody>
          <a:bodyPr wrap="square">
            <a:spAutoFit/>
          </a:bodyPr>
          <a:lstStyle/>
          <a:p>
            <a:pPr marL="0" marR="0" lvl="0" indent="0" algn="ctr" defTabSz="914400" eaLnBrk="1" fontAlgn="auto" latinLnBrk="0" hangingPunct="1">
              <a:spcBef>
                <a:spcPts val="0"/>
              </a:spcBef>
              <a:spcAft>
                <a:spcPts val="0"/>
              </a:spcAft>
              <a:buClrTx/>
              <a:buSzTx/>
              <a:buFontTx/>
              <a:buNone/>
              <a:tabLst/>
              <a:defRPr/>
            </a:pPr>
            <a:r>
              <a:rPr kumimoji="0" lang="en-US" sz="1100" b="0" i="0" u="none" strike="noStrike" kern="0" cap="none" spc="0" normalizeH="0" baseline="0" noProof="0" dirty="0">
                <a:solidFill>
                  <a:schemeClr val="bg1"/>
                </a:solidFill>
                <a:effectLst/>
                <a:uLnTx/>
                <a:uFillTx/>
                <a:latin typeface="Segoe UI Semilight" panose="020B0402040204020203" pitchFamily="34" charset="0"/>
                <a:cs typeface="Segoe UI Semilight" panose="020B0402040204020203" pitchFamily="34" charset="0"/>
              </a:rPr>
              <a:t>Paid Media &amp; Social Customer impressions delivering Windows 10 Pro Value Prop for SMBs</a:t>
            </a:r>
          </a:p>
        </p:txBody>
      </p:sp>
      <p:sp>
        <p:nvSpPr>
          <p:cNvPr id="15" name="Rectangle 14"/>
          <p:cNvSpPr/>
          <p:nvPr/>
        </p:nvSpPr>
        <p:spPr>
          <a:xfrm>
            <a:off x="5150847" y="4719057"/>
            <a:ext cx="2144435" cy="622511"/>
          </a:xfrm>
          <a:prstGeom prst="rect">
            <a:avLst/>
          </a:prstGeom>
        </p:spPr>
        <p:txBody>
          <a:bodyPr wrap="square">
            <a:spAutoFit/>
          </a:bodyPr>
          <a:lstStyle/>
          <a:p>
            <a:pPr marL="0" marR="0" lvl="0" indent="0" algn="ctr" defTabSz="914400" eaLnBrk="1" fontAlgn="auto" latinLnBrk="0" hangingPunct="1">
              <a:spcBef>
                <a:spcPts val="0"/>
              </a:spcBef>
              <a:spcAft>
                <a:spcPts val="0"/>
              </a:spcAft>
              <a:buClrTx/>
              <a:buSzTx/>
              <a:buFontTx/>
              <a:buNone/>
              <a:tabLst/>
              <a:defRPr/>
            </a:pPr>
            <a:r>
              <a:rPr kumimoji="0" lang="en-US" sz="1100" b="0" i="0" u="none" strike="noStrike" kern="0" cap="none" spc="0" normalizeH="0" baseline="0" noProof="0" dirty="0">
                <a:solidFill>
                  <a:schemeClr val="bg1"/>
                </a:solidFill>
                <a:effectLst/>
                <a:uLnTx/>
                <a:uFillTx/>
                <a:latin typeface="Segoe UI Semilight" panose="020B0402040204020203" pitchFamily="34" charset="0"/>
                <a:cs typeface="Segoe UI Semilight" panose="020B0402040204020203" pitchFamily="34" charset="0"/>
              </a:rPr>
              <a:t>Driving new stories and editorials for new WIn10 Pro Devices</a:t>
            </a:r>
          </a:p>
        </p:txBody>
      </p:sp>
      <p:sp>
        <p:nvSpPr>
          <p:cNvPr id="18" name="Rectangle 17"/>
          <p:cNvSpPr/>
          <p:nvPr/>
        </p:nvSpPr>
        <p:spPr>
          <a:xfrm>
            <a:off x="7501524" y="4719057"/>
            <a:ext cx="2073687" cy="446397"/>
          </a:xfrm>
          <a:prstGeom prst="rect">
            <a:avLst/>
          </a:prstGeom>
        </p:spPr>
        <p:txBody>
          <a:bodyPr wrap="square">
            <a:spAutoFit/>
          </a:bodyPr>
          <a:lstStyle/>
          <a:p>
            <a:pPr marL="0" marR="0" lvl="0" indent="0" algn="ctr" defTabSz="914400" eaLnBrk="1" fontAlgn="auto" latinLnBrk="0" hangingPunct="1">
              <a:spcBef>
                <a:spcPts val="0"/>
              </a:spcBef>
              <a:spcAft>
                <a:spcPts val="0"/>
              </a:spcAft>
              <a:buClrTx/>
              <a:buSzTx/>
              <a:buFontTx/>
              <a:buNone/>
              <a:tabLst/>
              <a:defRPr/>
            </a:pPr>
            <a:r>
              <a:rPr kumimoji="0" lang="en-US" sz="1100" b="0" i="0" u="none" strike="noStrike" kern="0" cap="none" spc="0" normalizeH="0" baseline="0" noProof="0" dirty="0">
                <a:solidFill>
                  <a:schemeClr val="bg1"/>
                </a:solidFill>
                <a:effectLst/>
                <a:uLnTx/>
                <a:uFillTx/>
                <a:latin typeface="Segoe UI Semilight" panose="020B0402040204020203" pitchFamily="34" charset="0"/>
                <a:cs typeface="Segoe UI Semilight" panose="020B0402040204020203" pitchFamily="34" charset="0"/>
              </a:rPr>
              <a:t>Providing small business leads to Partners and Resellers</a:t>
            </a:r>
          </a:p>
        </p:txBody>
      </p:sp>
      <p:sp>
        <p:nvSpPr>
          <p:cNvPr id="27" name="Rectangle 26"/>
          <p:cNvSpPr/>
          <p:nvPr/>
        </p:nvSpPr>
        <p:spPr>
          <a:xfrm>
            <a:off x="9850141" y="4719057"/>
            <a:ext cx="1991200" cy="446397"/>
          </a:xfrm>
          <a:prstGeom prst="rect">
            <a:avLst/>
          </a:prstGeom>
        </p:spPr>
        <p:txBody>
          <a:bodyPr wrap="square">
            <a:spAutoFit/>
          </a:bodyPr>
          <a:lstStyle/>
          <a:p>
            <a:pPr marL="0" marR="0" lvl="0" indent="0" algn="ctr" defTabSz="914400" eaLnBrk="1" fontAlgn="auto" latinLnBrk="0" hangingPunct="1">
              <a:spcBef>
                <a:spcPts val="0"/>
              </a:spcBef>
              <a:spcAft>
                <a:spcPts val="0"/>
              </a:spcAft>
              <a:buClrTx/>
              <a:buSzTx/>
              <a:buFontTx/>
              <a:buNone/>
              <a:tabLst/>
              <a:defRPr/>
            </a:pPr>
            <a:r>
              <a:rPr kumimoji="0" lang="en-US" sz="1100" b="0" i="0" u="none" strike="noStrike" kern="0" cap="none" spc="0" normalizeH="0" baseline="0" noProof="0" dirty="0">
                <a:solidFill>
                  <a:schemeClr val="bg1"/>
                </a:solidFill>
                <a:effectLst/>
                <a:uLnTx/>
                <a:uFillTx/>
                <a:latin typeface="Segoe UI Semilight" panose="020B0402040204020203" pitchFamily="34" charset="0"/>
                <a:cs typeface="Segoe UI Semilight" panose="020B0402040204020203" pitchFamily="34" charset="0"/>
              </a:rPr>
              <a:t>Reseller Demand Generation </a:t>
            </a:r>
          </a:p>
          <a:p>
            <a:pPr marL="0" marR="0" lvl="0" indent="0" algn="ctr" defTabSz="914400" eaLnBrk="1" fontAlgn="auto" latinLnBrk="0" hangingPunct="1">
              <a:spcBef>
                <a:spcPts val="0"/>
              </a:spcBef>
              <a:spcAft>
                <a:spcPts val="0"/>
              </a:spcAft>
              <a:buClrTx/>
              <a:buSzTx/>
              <a:buFontTx/>
              <a:buNone/>
              <a:tabLst/>
              <a:defRPr/>
            </a:pPr>
            <a:r>
              <a:rPr kumimoji="0" lang="en-US" sz="1100" b="0" i="0" u="none" strike="noStrike" kern="0" cap="none" spc="0" normalizeH="0" baseline="0" noProof="0" dirty="0">
                <a:solidFill>
                  <a:schemeClr val="bg1"/>
                </a:solidFill>
                <a:effectLst/>
                <a:uLnTx/>
                <a:uFillTx/>
                <a:latin typeface="Segoe UI Semilight" panose="020B0402040204020203" pitchFamily="34" charset="0"/>
                <a:cs typeface="Segoe UI Semilight" panose="020B0402040204020203" pitchFamily="34" charset="0"/>
              </a:rPr>
              <a:t>&amp; Readiness</a:t>
            </a:r>
          </a:p>
        </p:txBody>
      </p:sp>
      <p:sp>
        <p:nvSpPr>
          <p:cNvPr id="5" name="Title 4"/>
          <p:cNvSpPr>
            <a:spLocks noGrp="1"/>
          </p:cNvSpPr>
          <p:nvPr>
            <p:ph type="title"/>
          </p:nvPr>
        </p:nvSpPr>
        <p:spPr/>
        <p:txBody>
          <a:bodyPr/>
          <a:lstStyle/>
          <a:p>
            <a:r>
              <a:rPr lang="en-US" sz="4400" i="1" dirty="0">
                <a:solidFill>
                  <a:schemeClr val="tx1"/>
                </a:solidFill>
              </a:rPr>
              <a:t>Accelerate Your Business </a:t>
            </a:r>
            <a:r>
              <a:rPr lang="en-US" sz="4400" dirty="0">
                <a:solidFill>
                  <a:schemeClr val="tx1"/>
                </a:solidFill>
              </a:rPr>
              <a:t>adds marketing support</a:t>
            </a:r>
          </a:p>
        </p:txBody>
      </p:sp>
      <p:sp>
        <p:nvSpPr>
          <p:cNvPr id="24" name="Text Placeholder 3"/>
          <p:cNvSpPr txBox="1">
            <a:spLocks/>
          </p:cNvSpPr>
          <p:nvPr/>
        </p:nvSpPr>
        <p:spPr>
          <a:xfrm>
            <a:off x="467809" y="1639388"/>
            <a:ext cx="3793759" cy="120531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3" indent="0" algn="l" defTabSz="914400" rtl="0" eaLnBrk="1" fontAlgn="auto" latinLnBrk="0" hangingPunct="1">
              <a:lnSpc>
                <a:spcPct val="100000"/>
              </a:lnSpc>
              <a:spcBef>
                <a:spcPts val="500"/>
              </a:spcBef>
              <a:spcAft>
                <a:spcPts val="0"/>
              </a:spcAft>
              <a:buClrTx/>
              <a:buSzTx/>
              <a:buNone/>
              <a:tabLst/>
              <a:defRPr/>
            </a:pPr>
            <a:r>
              <a:rPr kumimoji="0" lang="en-US" sz="2000" b="0" i="0" u="none" strike="noStrike" kern="1200" cap="none" spc="0" normalizeH="0" baseline="0" noProof="0" dirty="0">
                <a:effectLst/>
                <a:uLnTx/>
                <a:uFillTx/>
                <a:latin typeface="Segoe UI" panose="020B0502040204020203" pitchFamily="34" charset="0"/>
                <a:ea typeface="+mn-ea"/>
                <a:cs typeface="Segoe UI" panose="020B0502040204020203" pitchFamily="34" charset="0"/>
              </a:rPr>
              <a:t>Drive small business customer interest in Windows 10 Pro, new form factors and accelerate Pro device refresh</a:t>
            </a:r>
          </a:p>
        </p:txBody>
      </p:sp>
      <p:sp>
        <p:nvSpPr>
          <p:cNvPr id="40" name="Text Placeholder 3"/>
          <p:cNvSpPr txBox="1">
            <a:spLocks/>
          </p:cNvSpPr>
          <p:nvPr/>
        </p:nvSpPr>
        <p:spPr>
          <a:xfrm>
            <a:off x="5068258" y="1639388"/>
            <a:ext cx="3527844" cy="120531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3" indent="0" algn="l" defTabSz="914400" rtl="0" eaLnBrk="1" fontAlgn="auto" latinLnBrk="0" hangingPunct="1">
              <a:lnSpc>
                <a:spcPct val="100000"/>
              </a:lnSpc>
              <a:spcBef>
                <a:spcPts val="500"/>
              </a:spcBef>
              <a:spcAft>
                <a:spcPts val="0"/>
              </a:spcAft>
              <a:buClrTx/>
              <a:buSzTx/>
              <a:buNone/>
              <a:tabLst/>
              <a:defRPr/>
            </a:pPr>
            <a:r>
              <a:rPr kumimoji="0" lang="en-US" sz="2000" b="0" i="0" u="none" strike="noStrike" kern="1200" cap="none" spc="0" normalizeH="0" baseline="0" noProof="0" dirty="0">
                <a:effectLst/>
                <a:uLnTx/>
                <a:uFillTx/>
                <a:latin typeface="Segoe UI" panose="020B0502040204020203" pitchFamily="34" charset="0"/>
                <a:ea typeface="+mn-ea"/>
                <a:cs typeface="Segoe UI" panose="020B0502040204020203" pitchFamily="34" charset="0"/>
              </a:rPr>
              <a:t>Showcase new productivity technologies, security tools and form factors</a:t>
            </a:r>
          </a:p>
        </p:txBody>
      </p:sp>
      <p:sp>
        <p:nvSpPr>
          <p:cNvPr id="41" name="Text Placeholder 3"/>
          <p:cNvSpPr txBox="1">
            <a:spLocks/>
          </p:cNvSpPr>
          <p:nvPr/>
        </p:nvSpPr>
        <p:spPr>
          <a:xfrm>
            <a:off x="9402791" y="1639388"/>
            <a:ext cx="2576483" cy="120531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3" indent="0" algn="l" defTabSz="914400" rtl="0" eaLnBrk="1" fontAlgn="auto" latinLnBrk="0" hangingPunct="1">
              <a:lnSpc>
                <a:spcPct val="100000"/>
              </a:lnSpc>
              <a:spcBef>
                <a:spcPts val="500"/>
              </a:spcBef>
              <a:spcAft>
                <a:spcPts val="0"/>
              </a:spcAft>
              <a:buClrTx/>
              <a:buSzTx/>
              <a:buNone/>
              <a:tabLst/>
              <a:defRPr/>
            </a:pPr>
            <a:r>
              <a:rPr kumimoji="0" lang="en-US" sz="2000" b="0" i="0" u="none" strike="noStrike" kern="1200" cap="none" spc="0" normalizeH="0" baseline="0" noProof="0" dirty="0">
                <a:effectLst/>
                <a:uLnTx/>
                <a:uFillTx/>
                <a:latin typeface="Segoe UI" panose="020B0502040204020203" pitchFamily="34" charset="0"/>
                <a:ea typeface="+mn-ea"/>
                <a:cs typeface="Segoe UI" panose="020B0502040204020203" pitchFamily="34" charset="0"/>
              </a:rPr>
              <a:t>Support OEM partners through PR and media coverage</a:t>
            </a:r>
          </a:p>
        </p:txBody>
      </p:sp>
      <p:cxnSp>
        <p:nvCxnSpPr>
          <p:cNvPr id="48" name="Straight Connector 47"/>
          <p:cNvCxnSpPr/>
          <p:nvPr/>
        </p:nvCxnSpPr>
        <p:spPr>
          <a:xfrm>
            <a:off x="457200" y="6284797"/>
            <a:ext cx="11522075"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935141" y="6111330"/>
            <a:ext cx="2449841" cy="406265"/>
          </a:xfrm>
          <a:prstGeom prst="rect">
            <a:avLst/>
          </a:prstGeom>
          <a:solidFill>
            <a:srgbClr val="F8F8F8"/>
          </a:solidFill>
        </p:spPr>
        <p:txBody>
          <a:bodyPr wrap="square" rtlCol="0">
            <a:spAutoFit/>
          </a:bodyPr>
          <a:lstStyle>
            <a:defPPr>
              <a:defRPr lang="en-US"/>
            </a:defPPr>
            <a:lvl1pPr algn="ctr">
              <a:lnSpc>
                <a:spcPct val="90000"/>
              </a:lnSpc>
              <a:spcBef>
                <a:spcPct val="0"/>
              </a:spcBef>
              <a:spcAft>
                <a:spcPts val="612"/>
              </a:spcAft>
              <a:defRPr sz="2040">
                <a:gradFill>
                  <a:gsLst>
                    <a:gs pos="1250">
                      <a:schemeClr val="accent2"/>
                    </a:gs>
                    <a:gs pos="100000">
                      <a:schemeClr val="accent2"/>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400" eaLnBrk="1" fontAlgn="auto" latinLnBrk="0" hangingPunct="1">
              <a:lnSpc>
                <a:spcPct val="100000"/>
              </a:lnSpc>
              <a:spcBef>
                <a:spcPct val="0"/>
              </a:spcBef>
              <a:spcAft>
                <a:spcPts val="612"/>
              </a:spcAft>
              <a:buClrTx/>
              <a:buSzTx/>
              <a:buFontTx/>
              <a:buNone/>
              <a:tabLst/>
              <a:defRPr/>
            </a:pPr>
            <a:r>
              <a:rPr kumimoji="0" lang="en-US" sz="2040" b="0" i="0" u="none" strike="noStrike" kern="0" cap="none" spc="0" normalizeH="0" baseline="0" noProof="0" dirty="0">
                <a:gradFill>
                  <a:gsLst>
                    <a:gs pos="1250">
                      <a:schemeClr val="accent2"/>
                    </a:gs>
                    <a:gs pos="100000">
                      <a:schemeClr val="accent2"/>
                    </a:gs>
                  </a:gsLst>
                  <a:lin ang="5400000" scaled="0"/>
                </a:gradFill>
                <a:effectLst/>
                <a:uLnTx/>
                <a:uFillTx/>
                <a:latin typeface="Segoe UI Semibold" panose="020B0702040204020203" pitchFamily="34" charset="0"/>
                <a:cs typeface="Segoe UI Semibold" panose="020B0702040204020203" pitchFamily="34" charset="0"/>
              </a:rPr>
              <a:t>TARGET GOALS</a:t>
            </a:r>
          </a:p>
        </p:txBody>
      </p:sp>
    </p:spTree>
    <p:extLst>
      <p:ext uri="{BB962C8B-B14F-4D97-AF65-F5344CB8AC3E}">
        <p14:creationId xmlns:p14="http://schemas.microsoft.com/office/powerpoint/2010/main" val="409250556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26" name="think-cell Slide" r:id="rId5" imgW="378" imgH="379" progId="TCLayout.ActiveDocument.1">
                  <p:embed/>
                </p:oleObj>
              </mc:Choice>
              <mc:Fallback>
                <p:oleObj name="think-cell Slide" r:id="rId5" imgW="378" imgH="379"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4" name="TextBox 23"/>
          <p:cNvSpPr txBox="1"/>
          <p:nvPr/>
        </p:nvSpPr>
        <p:spPr>
          <a:xfrm>
            <a:off x="457200" y="5788470"/>
            <a:ext cx="11530013" cy="892810"/>
          </a:xfrm>
          <a:prstGeom prst="rect">
            <a:avLst/>
          </a:prstGeom>
          <a:solidFill>
            <a:srgbClr val="F2F2F2"/>
          </a:solidFill>
        </p:spPr>
        <p:txBody>
          <a:bodyPr wrap="square" lIns="91440" tIns="45720" rIns="91440" bIns="45720" rtlCol="0" anchor="ctr">
            <a:no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dirty="0">
                <a:ln>
                  <a:noFill/>
                </a:ln>
                <a:solidFill>
                  <a:schemeClr val="accent2"/>
                </a:solidFill>
                <a:effectLst/>
                <a:uLnTx/>
                <a:uFillTx/>
                <a:latin typeface="Segoe UI Semibold" panose="020B0702040204020203" pitchFamily="34" charset="0"/>
                <a:ea typeface="Arial Unicode MS" pitchFamily="34" charset="-128"/>
                <a:cs typeface="Segoe UI Semibold" panose="020B0702040204020203" pitchFamily="34" charset="0"/>
                <a:sym typeface="Wingdings" panose="05000000000000000000" pitchFamily="2" charset="2"/>
              </a:rPr>
              <a:t>WHEN, WHERE, HOW</a:t>
            </a:r>
          </a:p>
        </p:txBody>
      </p:sp>
      <p:sp>
        <p:nvSpPr>
          <p:cNvPr id="2" name="Title 1"/>
          <p:cNvSpPr>
            <a:spLocks noGrp="1"/>
          </p:cNvSpPr>
          <p:nvPr>
            <p:ph type="title"/>
          </p:nvPr>
        </p:nvSpPr>
        <p:spPr/>
        <p:txBody>
          <a:bodyPr/>
          <a:lstStyle/>
          <a:p>
            <a:r>
              <a:rPr lang="en-US" i="1" dirty="0">
                <a:solidFill>
                  <a:schemeClr val="tx1"/>
                </a:solidFill>
              </a:rPr>
              <a:t>Device Days Plus, </a:t>
            </a:r>
            <a:r>
              <a:rPr lang="en-US" dirty="0">
                <a:solidFill>
                  <a:schemeClr val="tx1"/>
                </a:solidFill>
              </a:rPr>
              <a:t>the sales training you need </a:t>
            </a:r>
            <a:br>
              <a:rPr lang="en-US" sz="4000" dirty="0"/>
            </a:br>
            <a:r>
              <a:rPr lang="en-US" sz="2800" dirty="0">
                <a:solidFill>
                  <a:schemeClr val="accent2"/>
                </a:solidFill>
              </a:rPr>
              <a:t>Train resellers on selling Windows 10 Pro devices and how to increase attach rate </a:t>
            </a:r>
            <a:endParaRPr lang="en-US" sz="4000" dirty="0">
              <a:solidFill>
                <a:schemeClr val="accent2"/>
              </a:solidFill>
            </a:endParaRPr>
          </a:p>
        </p:txBody>
      </p:sp>
      <p:sp>
        <p:nvSpPr>
          <p:cNvPr id="15" name="Text Placeholder 3"/>
          <p:cNvSpPr txBox="1">
            <a:spLocks/>
          </p:cNvSpPr>
          <p:nvPr/>
        </p:nvSpPr>
        <p:spPr>
          <a:xfrm>
            <a:off x="457200" y="1612391"/>
            <a:ext cx="4237037" cy="909639"/>
          </a:xfrm>
          <a:prstGeom prst="rect">
            <a:avLst/>
          </a:prstGeom>
          <a:solidFill>
            <a:srgbClr val="F2F2F2"/>
          </a:solidFill>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200"/>
              </a:spcAft>
              <a:buClrTx/>
              <a:buSzPct val="90000"/>
              <a:buFont typeface="Arial" pitchFamily="34" charset="0"/>
              <a:buNone/>
              <a:tabLst/>
              <a:defRPr/>
            </a:pPr>
            <a:r>
              <a:rPr kumimoji="0" lang="en-US" sz="1600" b="0" i="0" u="none" strike="noStrike" kern="0" cap="none" spc="0" normalizeH="0" baseline="0" noProof="0" dirty="0">
                <a:ln>
                  <a:noFill/>
                </a:ln>
                <a:solidFill>
                  <a:schemeClr val="accent2"/>
                </a:solidFill>
                <a:effectLst/>
                <a:uLnTx/>
                <a:uFillTx/>
                <a:latin typeface="Segoe UI Semibold" panose="020B0702040204020203" pitchFamily="34" charset="0"/>
                <a:ea typeface="Arial Unicode MS" pitchFamily="34" charset="-128"/>
                <a:cs typeface="Segoe UI Semibold" panose="020B0702040204020203" pitchFamily="34" charset="0"/>
                <a:sym typeface="Wingdings" panose="05000000000000000000" pitchFamily="2" charset="2"/>
              </a:rPr>
              <a:t>AUDIENCE</a:t>
            </a:r>
          </a:p>
          <a:p>
            <a:pPr marL="0" marR="0" lvl="0" indent="0" algn="l" defTabSz="914367" rtl="0" eaLnBrk="1" fontAlgn="auto" latinLnBrk="0" hangingPunct="1">
              <a:lnSpc>
                <a:spcPct val="100000"/>
              </a:lnSpc>
              <a:spcBef>
                <a:spcPts val="0"/>
              </a:spcBef>
              <a:spcAft>
                <a:spcPts val="900"/>
              </a:spcAft>
              <a:buClrTx/>
              <a:buSzPct val="90000"/>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Top to mid-tier resellers sales teams </a:t>
            </a:r>
            <a:br>
              <a:rPr kumimoji="0" lang="en-US" sz="1600" b="0" i="0" u="none" strike="noStrike" kern="1200" cap="none" spc="0" normalizeH="0" baseline="0" noProof="0" dirty="0">
                <a:ln>
                  <a:noFill/>
                </a:ln>
                <a:solidFill>
                  <a:schemeClr val="tx1"/>
                </a:solidFill>
                <a:effectLst/>
                <a:uLnTx/>
                <a:uFillTx/>
                <a:latin typeface="Segoe UI"/>
                <a:ea typeface="+mn-ea"/>
                <a:cs typeface="+mn-cs"/>
              </a:rPr>
            </a:br>
            <a:r>
              <a:rPr kumimoji="0" lang="en-US" sz="1600" b="0" i="0" u="none" strike="noStrike" kern="1200" cap="none" spc="0" normalizeH="0" baseline="0" noProof="0" dirty="0">
                <a:ln>
                  <a:noFill/>
                </a:ln>
                <a:solidFill>
                  <a:schemeClr val="tx1"/>
                </a:solidFill>
                <a:effectLst/>
                <a:uLnTx/>
                <a:uFillTx/>
                <a:latin typeface="Segoe UI"/>
                <a:ea typeface="+mn-ea"/>
                <a:cs typeface="+mn-cs"/>
              </a:rPr>
              <a:t>selling to SMB/CA space</a:t>
            </a:r>
            <a:endParaRPr kumimoji="0" lang="en-US" sz="1100" b="0" i="0" u="none" strike="noStrike" kern="1200" cap="none" spc="0" normalizeH="0" baseline="0" noProof="0" dirty="0">
              <a:ln>
                <a:noFill/>
              </a:ln>
              <a:solidFill>
                <a:schemeClr val="tx1"/>
              </a:solidFill>
              <a:effectLst/>
              <a:uLnTx/>
              <a:uFillTx/>
              <a:latin typeface="Segoe UI"/>
              <a:ea typeface="+mn-ea"/>
              <a:cs typeface="+mn-cs"/>
            </a:endParaRPr>
          </a:p>
        </p:txBody>
      </p:sp>
      <p:sp>
        <p:nvSpPr>
          <p:cNvPr id="16" name="Text Placeholder 3"/>
          <p:cNvSpPr txBox="1">
            <a:spLocks/>
          </p:cNvSpPr>
          <p:nvPr/>
        </p:nvSpPr>
        <p:spPr>
          <a:xfrm>
            <a:off x="7688579" y="1612390"/>
            <a:ext cx="4298633" cy="2583499"/>
          </a:xfrm>
          <a:prstGeom prst="rect">
            <a:avLst/>
          </a:prstGeom>
          <a:solidFill>
            <a:srgbClr val="F2F2F2"/>
          </a:solidFill>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200"/>
              </a:spcAft>
              <a:buClrTx/>
              <a:buSzPct val="90000"/>
              <a:buFont typeface="Arial" pitchFamily="34" charset="0"/>
              <a:buNone/>
              <a:tabLst/>
              <a:defRPr/>
            </a:pPr>
            <a:r>
              <a:rPr kumimoji="0" lang="en-US" sz="1600" b="0" i="0" u="none" strike="noStrike" kern="0" cap="none" spc="0" normalizeH="0" baseline="0" noProof="0" dirty="0">
                <a:ln>
                  <a:noFill/>
                </a:ln>
                <a:solidFill>
                  <a:schemeClr val="accent2"/>
                </a:solidFill>
                <a:effectLst/>
                <a:uLnTx/>
                <a:uFillTx/>
                <a:latin typeface="Segoe UI Semibold" panose="020B0702040204020203" pitchFamily="34" charset="0"/>
                <a:ea typeface="Arial Unicode MS" pitchFamily="34" charset="-128"/>
                <a:cs typeface="Segoe UI Semibold" panose="020B0702040204020203" pitchFamily="34" charset="0"/>
              </a:rPr>
              <a:t>LIVE EVENT MATERIALS &amp; SPONSORSHIP</a:t>
            </a: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Event-in-a-box materials: Registration website, main presentation deck, demo script, videos, event invite templates, signage design, event hand-outs, eval forms. </a:t>
            </a: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Sponsorships: OEM Partner booth and break out sessions for Silver and Gold sponsors</a:t>
            </a: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Special Incentive Program or Eval units for attendees only</a:t>
            </a:r>
          </a:p>
        </p:txBody>
      </p:sp>
      <p:grpSp>
        <p:nvGrpSpPr>
          <p:cNvPr id="4" name="Group 3"/>
          <p:cNvGrpSpPr/>
          <p:nvPr/>
        </p:nvGrpSpPr>
        <p:grpSpPr>
          <a:xfrm>
            <a:off x="3125639" y="5878259"/>
            <a:ext cx="8792039" cy="713232"/>
            <a:chOff x="3124857" y="5705729"/>
            <a:chExt cx="8530376" cy="713232"/>
          </a:xfrm>
        </p:grpSpPr>
        <p:sp>
          <p:nvSpPr>
            <p:cNvPr id="10" name="Text Placeholder 3"/>
            <p:cNvSpPr txBox="1">
              <a:spLocks/>
            </p:cNvSpPr>
            <p:nvPr/>
          </p:nvSpPr>
          <p:spPr>
            <a:xfrm>
              <a:off x="4879643" y="5705729"/>
              <a:ext cx="3595149" cy="713232"/>
            </a:xfrm>
            <a:prstGeom prst="rect">
              <a:avLst/>
            </a:prstGeom>
            <a:solidFill>
              <a:schemeClr val="accent2"/>
            </a:solidFill>
          </p:spPr>
          <p:txBody>
            <a:bodyPr anchor="ct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600"/>
                </a:spcAft>
                <a:buClrTx/>
                <a:buSzPct val="90000"/>
                <a:buFont typeface="Arial" pitchFamily="34" charset="0"/>
                <a:buNone/>
                <a:tabLst/>
                <a:defRPr/>
              </a:pPr>
              <a:r>
                <a:rPr kumimoji="0" lang="en-US" sz="1400" b="1" i="0" u="none" strike="noStrike" kern="1200" cap="none" spc="0" normalizeH="0" baseline="0" noProof="0" dirty="0">
                  <a:ln>
                    <a:noFill/>
                  </a:ln>
                  <a:solidFill>
                    <a:schemeClr val="bg1"/>
                  </a:solidFill>
                  <a:effectLst/>
                  <a:uLnTx/>
                  <a:uFillTx/>
                  <a:latin typeface="+mn-lt"/>
                  <a:ea typeface="+mn-ea"/>
                  <a:cs typeface="Segoe UI Semibold" panose="020B0702040204020203" pitchFamily="34" charset="0"/>
                </a:rPr>
                <a:t>120 live Training Events Worldwide, reaching over 10,000 resellers</a:t>
              </a:r>
              <a:endParaRPr kumimoji="0" lang="en-US" sz="1000" b="1" i="0" u="none" strike="noStrike" kern="1200" cap="none" spc="0" normalizeH="0" baseline="0" noProof="0" dirty="0">
                <a:ln>
                  <a:noFill/>
                </a:ln>
                <a:solidFill>
                  <a:schemeClr val="bg1"/>
                </a:solidFill>
                <a:effectLst/>
                <a:uLnTx/>
                <a:uFillTx/>
                <a:latin typeface="+mn-lt"/>
                <a:ea typeface="+mn-ea"/>
                <a:cs typeface="Segoe UI Semibold" panose="020B0702040204020203" pitchFamily="34" charset="0"/>
              </a:endParaRPr>
            </a:p>
          </p:txBody>
        </p:sp>
        <p:sp>
          <p:nvSpPr>
            <p:cNvPr id="18" name="Text Placeholder 3"/>
            <p:cNvSpPr txBox="1">
              <a:spLocks/>
            </p:cNvSpPr>
            <p:nvPr/>
          </p:nvSpPr>
          <p:spPr>
            <a:xfrm>
              <a:off x="3124857" y="5705729"/>
              <a:ext cx="1669778" cy="713232"/>
            </a:xfrm>
            <a:prstGeom prst="rect">
              <a:avLst/>
            </a:prstGeom>
            <a:solidFill>
              <a:schemeClr val="accent2"/>
            </a:solidFill>
          </p:spPr>
          <p:txBody>
            <a:bodyPr anchor="ct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600"/>
                </a:spcAft>
                <a:buClrTx/>
                <a:buSzPct val="90000"/>
                <a:buFont typeface="Arial" pitchFamily="34" charset="0"/>
                <a:buNone/>
                <a:tabLst/>
                <a:defRPr/>
              </a:pPr>
              <a:r>
                <a:rPr kumimoji="0" lang="en-US" sz="1400" b="1" i="0" u="none" strike="noStrike" kern="1200" cap="none" spc="0" normalizeH="0" baseline="0" noProof="0" dirty="0">
                  <a:ln>
                    <a:noFill/>
                  </a:ln>
                  <a:solidFill>
                    <a:schemeClr val="bg1"/>
                  </a:solidFill>
                  <a:effectLst/>
                  <a:uLnTx/>
                  <a:uFillTx/>
                  <a:latin typeface="+mn-lt"/>
                  <a:ea typeface="+mn-ea"/>
                  <a:cs typeface="Segoe UI Semibold" panose="020B0702040204020203" pitchFamily="34" charset="0"/>
                </a:rPr>
                <a:t>August to </a:t>
              </a:r>
              <a:br>
                <a:rPr kumimoji="0" lang="en-US" sz="1400" b="1" i="0" u="none" strike="noStrike" kern="1200" cap="none" spc="0" normalizeH="0" baseline="0" noProof="0" dirty="0">
                  <a:ln>
                    <a:noFill/>
                  </a:ln>
                  <a:solidFill>
                    <a:schemeClr val="bg1"/>
                  </a:solidFill>
                  <a:effectLst/>
                  <a:uLnTx/>
                  <a:uFillTx/>
                  <a:latin typeface="+mn-lt"/>
                  <a:ea typeface="+mn-ea"/>
                  <a:cs typeface="Segoe UI Semibold" panose="020B0702040204020203" pitchFamily="34" charset="0"/>
                </a:rPr>
              </a:br>
              <a:r>
                <a:rPr kumimoji="0" lang="en-US" sz="1400" b="1" i="0" u="none" strike="noStrike" kern="1200" cap="none" spc="0" normalizeH="0" baseline="0" noProof="0" dirty="0">
                  <a:ln>
                    <a:noFill/>
                  </a:ln>
                  <a:solidFill>
                    <a:schemeClr val="bg1"/>
                  </a:solidFill>
                  <a:effectLst/>
                  <a:uLnTx/>
                  <a:uFillTx/>
                  <a:latin typeface="+mn-lt"/>
                  <a:ea typeface="+mn-ea"/>
                  <a:cs typeface="Segoe UI Semibold" panose="020B0702040204020203" pitchFamily="34" charset="0"/>
                </a:rPr>
                <a:t>June</a:t>
              </a:r>
              <a:endParaRPr kumimoji="0" lang="en-US" sz="1000" b="1" i="0" u="none" strike="noStrike" kern="1200" cap="none" spc="0" normalizeH="0" baseline="0" noProof="0" dirty="0">
                <a:ln>
                  <a:noFill/>
                </a:ln>
                <a:solidFill>
                  <a:schemeClr val="bg1"/>
                </a:solidFill>
                <a:effectLst/>
                <a:uLnTx/>
                <a:uFillTx/>
                <a:latin typeface="+mn-lt"/>
                <a:ea typeface="+mn-ea"/>
                <a:cs typeface="Segoe UI Semibold" panose="020B0702040204020203" pitchFamily="34" charset="0"/>
              </a:endParaRPr>
            </a:p>
          </p:txBody>
        </p:sp>
        <p:sp>
          <p:nvSpPr>
            <p:cNvPr id="20" name="Text Placeholder 3"/>
            <p:cNvSpPr txBox="1">
              <a:spLocks/>
            </p:cNvSpPr>
            <p:nvPr/>
          </p:nvSpPr>
          <p:spPr>
            <a:xfrm>
              <a:off x="8559800" y="5705729"/>
              <a:ext cx="3095433" cy="713232"/>
            </a:xfrm>
            <a:prstGeom prst="rect">
              <a:avLst/>
            </a:prstGeom>
            <a:solidFill>
              <a:schemeClr val="accent2"/>
            </a:solidFill>
          </p:spPr>
          <p:txBody>
            <a:bodyPr anchor="ct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600"/>
                </a:spcAft>
                <a:buClrTx/>
                <a:buSzPct val="90000"/>
                <a:buFont typeface="Arial" pitchFamily="34" charset="0"/>
                <a:buNone/>
                <a:tabLst/>
                <a:defRPr/>
              </a:pPr>
              <a:r>
                <a:rPr kumimoji="0" lang="en-US" sz="1400" b="1" i="0" u="none" strike="noStrike" kern="1200" cap="none" spc="0" normalizeH="0" baseline="0" noProof="0" dirty="0">
                  <a:ln>
                    <a:noFill/>
                  </a:ln>
                  <a:solidFill>
                    <a:schemeClr val="bg1"/>
                  </a:solidFill>
                  <a:effectLst/>
                  <a:uLnTx/>
                  <a:uFillTx/>
                  <a:latin typeface="+mn-lt"/>
                  <a:ea typeface="+mn-ea"/>
                  <a:cs typeface="Segoe UI Semibold" panose="020B0702040204020203" pitchFamily="34" charset="0"/>
                </a:rPr>
                <a:t>10 Online-modules</a:t>
              </a:r>
              <a:br>
                <a:rPr kumimoji="0" lang="en-US" sz="1400" b="1" i="0" u="none" strike="noStrike" kern="1200" cap="none" spc="0" normalizeH="0" baseline="0" noProof="0" dirty="0">
                  <a:ln>
                    <a:noFill/>
                  </a:ln>
                  <a:solidFill>
                    <a:schemeClr val="bg1"/>
                  </a:solidFill>
                  <a:effectLst/>
                  <a:uLnTx/>
                  <a:uFillTx/>
                  <a:latin typeface="+mn-lt"/>
                  <a:ea typeface="+mn-ea"/>
                  <a:cs typeface="Segoe UI Semibold" panose="020B0702040204020203" pitchFamily="34" charset="0"/>
                </a:rPr>
              </a:br>
              <a:r>
                <a:rPr kumimoji="0" lang="en-US" sz="1400" b="1" i="0" u="none" strike="noStrike" kern="1200" cap="none" spc="0" normalizeH="0" baseline="0" noProof="0" dirty="0">
                  <a:ln>
                    <a:noFill/>
                  </a:ln>
                  <a:solidFill>
                    <a:schemeClr val="bg1"/>
                  </a:solidFill>
                  <a:effectLst/>
                  <a:uLnTx/>
                  <a:uFillTx/>
                  <a:latin typeface="+mn-lt"/>
                  <a:ea typeface="+mn-ea"/>
                  <a:cs typeface="Segoe UI Semibold" panose="020B0702040204020203" pitchFamily="34" charset="0"/>
                </a:rPr>
                <a:t>for Further Scale </a:t>
              </a:r>
              <a:endParaRPr kumimoji="0" lang="en-US" sz="1000" b="1" i="0" u="none" strike="noStrike" kern="1200" cap="none" spc="0" normalizeH="0" baseline="0" noProof="0" dirty="0">
                <a:ln>
                  <a:noFill/>
                </a:ln>
                <a:solidFill>
                  <a:schemeClr val="bg1"/>
                </a:solidFill>
                <a:effectLst/>
                <a:uLnTx/>
                <a:uFillTx/>
                <a:latin typeface="+mn-lt"/>
                <a:ea typeface="+mn-ea"/>
                <a:cs typeface="Segoe UI Semibold" panose="020B0702040204020203" pitchFamily="34" charset="0"/>
              </a:endParaRPr>
            </a:p>
          </p:txBody>
        </p:sp>
      </p:grpSp>
      <p:sp>
        <p:nvSpPr>
          <p:cNvPr id="11" name="Text Placeholder 3"/>
          <p:cNvSpPr txBox="1">
            <a:spLocks/>
          </p:cNvSpPr>
          <p:nvPr/>
        </p:nvSpPr>
        <p:spPr>
          <a:xfrm>
            <a:off x="457200" y="2595689"/>
            <a:ext cx="4237037" cy="3131503"/>
          </a:xfrm>
          <a:prstGeom prst="rect">
            <a:avLst/>
          </a:prstGeom>
          <a:solidFill>
            <a:srgbClr val="F2F2F2"/>
          </a:solidFill>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200"/>
              </a:spcAft>
              <a:buClrTx/>
              <a:buSzPct val="90000"/>
              <a:buFont typeface="Arial" pitchFamily="34" charset="0"/>
              <a:buNone/>
              <a:tabLst/>
              <a:defRPr/>
            </a:pPr>
            <a:r>
              <a:rPr kumimoji="0" lang="en-US" sz="1600" b="0" i="0" u="none" strike="noStrike" kern="0" cap="none" spc="0" normalizeH="0" baseline="0" noProof="0" dirty="0">
                <a:ln>
                  <a:noFill/>
                </a:ln>
                <a:solidFill>
                  <a:schemeClr val="accent2"/>
                </a:solidFill>
                <a:effectLst/>
                <a:uLnTx/>
                <a:uFillTx/>
                <a:latin typeface="Segoe UI Semibold" panose="020B0702040204020203" pitchFamily="34" charset="0"/>
                <a:ea typeface="Arial Unicode MS" pitchFamily="34" charset="-128"/>
                <a:cs typeface="Segoe UI Semibold" panose="020B0702040204020203" pitchFamily="34" charset="0"/>
                <a:sym typeface="Wingdings" panose="05000000000000000000" pitchFamily="2" charset="2"/>
              </a:rPr>
              <a:t>EVENT AGENDA</a:t>
            </a:r>
            <a:endParaRPr kumimoji="0" lang="en-US" sz="1600" b="0" i="0" u="none" strike="noStrike" kern="0" cap="none" spc="0" normalizeH="0" baseline="0" noProof="0" dirty="0">
              <a:ln>
                <a:noFill/>
              </a:ln>
              <a:solidFill>
                <a:schemeClr val="accent2"/>
              </a:solidFill>
              <a:effectLst/>
              <a:uLnTx/>
              <a:uFillTx/>
              <a:latin typeface="Segoe UI Semibold" panose="020B0702040204020203" pitchFamily="34" charset="0"/>
              <a:ea typeface="Arial Unicode MS" pitchFamily="34" charset="-128"/>
              <a:cs typeface="Segoe UI Semibold" panose="020B0702040204020203" pitchFamily="34" charset="0"/>
            </a:endParaRP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Windows across devices, Pro right licensing</a:t>
            </a: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Industries and scenarios, testimonial videos</a:t>
            </a: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Device demos, compete, objection handling</a:t>
            </a: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Cross-selling the stack– Office, Servers</a:t>
            </a: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Resources to help drive sales and offers </a:t>
            </a: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30-minute break-out session for Gold Sponsors</a:t>
            </a: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Microsoft Kiosk to showcase Windows 10 Pro hero devices -&gt; Phone continuum, CTE, IOT</a:t>
            </a:r>
            <a:endParaRPr kumimoji="0" lang="en-US" sz="1050" b="0" i="0" u="none" strike="noStrike" kern="1200" cap="none" spc="0" normalizeH="0" baseline="0" noProof="0" dirty="0">
              <a:ln>
                <a:noFill/>
              </a:ln>
              <a:solidFill>
                <a:schemeClr val="tx1"/>
              </a:solidFill>
              <a:effectLst/>
              <a:uLnTx/>
              <a:uFillTx/>
              <a:latin typeface="Segoe UI"/>
              <a:ea typeface="+mn-ea"/>
              <a:cs typeface="+mn-cs"/>
            </a:endParaRPr>
          </a:p>
        </p:txBody>
      </p:sp>
      <p:sp>
        <p:nvSpPr>
          <p:cNvPr id="12" name="Text Placeholder 3"/>
          <p:cNvSpPr txBox="1">
            <a:spLocks/>
          </p:cNvSpPr>
          <p:nvPr/>
        </p:nvSpPr>
        <p:spPr>
          <a:xfrm>
            <a:off x="7688579" y="4274520"/>
            <a:ext cx="4298633" cy="1447800"/>
          </a:xfrm>
          <a:prstGeom prst="rect">
            <a:avLst/>
          </a:prstGeom>
          <a:solidFill>
            <a:srgbClr val="F2F2F2"/>
          </a:solidFill>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200"/>
              </a:spcAft>
              <a:buClrTx/>
              <a:buSzPct val="90000"/>
              <a:buFont typeface="Arial" pitchFamily="34" charset="0"/>
              <a:buNone/>
              <a:tabLst/>
              <a:defRPr/>
            </a:pPr>
            <a:r>
              <a:rPr kumimoji="0" lang="en-US" sz="1600" b="0" i="0" u="none" strike="noStrike" kern="0" cap="none" spc="0" normalizeH="0" baseline="0" noProof="0" dirty="0">
                <a:ln>
                  <a:noFill/>
                </a:ln>
                <a:solidFill>
                  <a:schemeClr val="accent2"/>
                </a:solidFill>
                <a:effectLst/>
                <a:uLnTx/>
                <a:uFillTx/>
                <a:latin typeface="Segoe UI Semibold" panose="020B0702040204020203" pitchFamily="34" charset="0"/>
                <a:ea typeface="Arial Unicode MS" pitchFamily="34" charset="-128"/>
                <a:cs typeface="Segoe UI Semibold" panose="020B0702040204020203" pitchFamily="34" charset="0"/>
              </a:rPr>
              <a:t>DIGITAL DEVICE DAY ONLINE MODULES</a:t>
            </a: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English recorded version delivered in 5-10 minute segments</a:t>
            </a: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Online delivery through the Device Partner Center online training engine</a:t>
            </a:r>
          </a:p>
        </p:txBody>
      </p:sp>
      <p:pic>
        <p:nvPicPr>
          <p:cNvPr id="5" name="Picture 4"/>
          <p:cNvPicPr>
            <a:picLocks noChangeAspect="1"/>
          </p:cNvPicPr>
          <p:nvPr/>
        </p:nvPicPr>
        <p:blipFill>
          <a:blip r:embed="rId7"/>
          <a:stretch>
            <a:fillRect/>
          </a:stretch>
        </p:blipFill>
        <p:spPr>
          <a:xfrm>
            <a:off x="4765754" y="1612390"/>
            <a:ext cx="2857500" cy="1927860"/>
          </a:xfrm>
          <a:prstGeom prst="rect">
            <a:avLst/>
          </a:prstGeom>
        </p:spPr>
      </p:pic>
      <p:pic>
        <p:nvPicPr>
          <p:cNvPr id="6" name="Picture 5"/>
          <p:cNvPicPr>
            <a:picLocks noChangeAspect="1"/>
          </p:cNvPicPr>
          <p:nvPr/>
        </p:nvPicPr>
        <p:blipFill>
          <a:blip r:embed="rId8"/>
          <a:stretch>
            <a:fillRect/>
          </a:stretch>
        </p:blipFill>
        <p:spPr>
          <a:xfrm>
            <a:off x="4765754" y="3588720"/>
            <a:ext cx="2857500" cy="2133600"/>
          </a:xfrm>
          <a:prstGeom prst="rect">
            <a:avLst/>
          </a:prstGeom>
        </p:spPr>
      </p:pic>
    </p:spTree>
    <p:extLst>
      <p:ext uri="{BB962C8B-B14F-4D97-AF65-F5344CB8AC3E}">
        <p14:creationId xmlns:p14="http://schemas.microsoft.com/office/powerpoint/2010/main" val="205307801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50" name="think-cell Slide" r:id="rId5" imgW="378" imgH="379" progId="TCLayout.ActiveDocument.1">
                  <p:embed/>
                </p:oleObj>
              </mc:Choice>
              <mc:Fallback>
                <p:oleObj name="think-cell Slide" r:id="rId5" imgW="378" imgH="379"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Left Brace 4"/>
          <p:cNvSpPr/>
          <p:nvPr/>
        </p:nvSpPr>
        <p:spPr>
          <a:xfrm rot="16200000">
            <a:off x="2606066" y="2968777"/>
            <a:ext cx="281243" cy="4578974"/>
          </a:xfrm>
          <a:prstGeom prst="leftBrace">
            <a:avLst>
              <a:gd name="adj1" fmla="val 0"/>
              <a:gd name="adj2" fmla="val 50000"/>
            </a:avLst>
          </a:prstGeom>
          <a:ln w="158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itle 11"/>
          <p:cNvSpPr>
            <a:spLocks noGrp="1"/>
          </p:cNvSpPr>
          <p:nvPr>
            <p:ph type="title"/>
          </p:nvPr>
        </p:nvSpPr>
        <p:spPr/>
        <p:txBody>
          <a:bodyPr/>
          <a:lstStyle/>
          <a:p>
            <a:r>
              <a:rPr lang="en-US" dirty="0">
                <a:solidFill>
                  <a:schemeClr val="tx1"/>
                </a:solidFill>
              </a:rPr>
              <a:t>Windows Partner </a:t>
            </a:r>
            <a:r>
              <a:rPr lang="en-US" i="1" dirty="0">
                <a:solidFill>
                  <a:schemeClr val="tx1"/>
                </a:solidFill>
              </a:rPr>
              <a:t>Tech-Series Program</a:t>
            </a:r>
            <a:r>
              <a:rPr lang="en-US" dirty="0">
                <a:solidFill>
                  <a:schemeClr val="tx1"/>
                </a:solidFill>
              </a:rPr>
              <a:t>, FY17</a:t>
            </a:r>
            <a:br>
              <a:rPr lang="en-US" dirty="0"/>
            </a:br>
            <a:r>
              <a:rPr lang="en-US" sz="2800" spc="0" dirty="0">
                <a:solidFill>
                  <a:schemeClr val="accent2"/>
                </a:solidFill>
              </a:rPr>
              <a:t>End-to-end experience (consumption path)</a:t>
            </a:r>
            <a:endParaRPr lang="en-US" sz="2400" spc="0" dirty="0">
              <a:solidFill>
                <a:schemeClr val="accent2"/>
              </a:solidFill>
            </a:endParaRPr>
          </a:p>
        </p:txBody>
      </p:sp>
      <p:sp>
        <p:nvSpPr>
          <p:cNvPr id="11" name="TextBox 10"/>
          <p:cNvSpPr txBox="1"/>
          <p:nvPr/>
        </p:nvSpPr>
        <p:spPr>
          <a:xfrm>
            <a:off x="1022443" y="5111293"/>
            <a:ext cx="3229410" cy="321088"/>
          </a:xfrm>
          <a:prstGeom prst="rect">
            <a:avLst/>
          </a:prstGeom>
          <a:solidFill>
            <a:srgbClr val="F8F8F8"/>
          </a:solidFill>
        </p:spPr>
        <p:txBody>
          <a:bodyPr wrap="none" lIns="45720" tIns="146304" rIns="45720" bIns="146304" rtlCol="0" anchor="ctr">
            <a:noAutofit/>
          </a:bodyPr>
          <a:lstStyle/>
          <a:p>
            <a:pPr marL="0" marR="0" lvl="0" indent="0" algn="ctr" defTabSz="914400" eaLnBrk="1" fontAlgn="auto" latinLnBrk="0" hangingPunct="1">
              <a:spcBef>
                <a:spcPts val="0"/>
              </a:spcBef>
              <a:spcAft>
                <a:spcPts val="600"/>
              </a:spcAft>
              <a:buClrTx/>
              <a:buSzTx/>
              <a:buFontTx/>
              <a:buNone/>
              <a:tabLst/>
              <a:defRPr/>
            </a:pPr>
            <a:r>
              <a:rPr kumimoji="0" lang="en-US" sz="1400" b="1" i="0" u="none" strike="noStrike" kern="0" cap="none" spc="0" normalizeH="0" baseline="0" noProof="0" dirty="0">
                <a:ln>
                  <a:noFill/>
                </a:ln>
                <a:effectLst/>
                <a:uLnTx/>
                <a:uFillTx/>
                <a:ea typeface="Segoe UI" pitchFamily="34" charset="0"/>
                <a:cs typeface="Segoe UI" pitchFamily="34" charset="0"/>
              </a:rPr>
              <a:t>WINDOWS &amp; DEVICES COMPETENCY</a:t>
            </a:r>
          </a:p>
        </p:txBody>
      </p:sp>
      <p:sp>
        <p:nvSpPr>
          <p:cNvPr id="55" name="Right Arrow 54"/>
          <p:cNvSpPr/>
          <p:nvPr/>
        </p:nvSpPr>
        <p:spPr bwMode="auto">
          <a:xfrm>
            <a:off x="5051003" y="5355027"/>
            <a:ext cx="6928274" cy="894577"/>
          </a:xfrm>
          <a:prstGeom prst="rightArrow">
            <a:avLst/>
          </a:prstGeom>
          <a:solidFill>
            <a:schemeClr val="accent2">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ea typeface="Segoe UI" pitchFamily="34" charset="0"/>
                <a:cs typeface="Segoe UI" pitchFamily="34" charset="0"/>
              </a:rPr>
              <a:t>SUBSIDIARY NOMINATED WINDOWS PARTNERS</a:t>
            </a:r>
            <a:endParaRPr kumimoji="0" lang="en-US" sz="1224" b="1"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7" name="Right Arrow 56"/>
          <p:cNvSpPr/>
          <p:nvPr/>
        </p:nvSpPr>
        <p:spPr bwMode="auto">
          <a:xfrm>
            <a:off x="457200" y="5354425"/>
            <a:ext cx="4542456" cy="892484"/>
          </a:xfrm>
          <a:prstGeom prst="rightArrow">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ea typeface="Segoe UI" pitchFamily="34" charset="0"/>
                <a:cs typeface="Segoe UI" pitchFamily="34" charset="0"/>
                <a:sym typeface="Wingdings" panose="05000000000000000000" pitchFamily="2" charset="2"/>
              </a:rPr>
              <a:t>SUBSIDIARY IDENTIFIED</a:t>
            </a:r>
            <a:endParaRPr kumimoji="0" lang="en-US" sz="1224" b="1"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42" name="Rectangle 41"/>
          <p:cNvSpPr/>
          <p:nvPr/>
        </p:nvSpPr>
        <p:spPr bwMode="auto">
          <a:xfrm>
            <a:off x="457200" y="2855455"/>
            <a:ext cx="2264607" cy="853266"/>
          </a:xfrm>
          <a:prstGeom prst="rect">
            <a:avLst/>
          </a:prstGeom>
          <a:solidFill>
            <a:srgbClr val="D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spcBef>
                <a:spcPct val="0"/>
              </a:spcBef>
              <a:spcAft>
                <a:spcPct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Segoe UI" pitchFamily="34" charset="0"/>
                <a:cs typeface="Segoe UI" pitchFamily="34" charset="0"/>
              </a:rPr>
              <a:t>SELF-SERVE DIGITAL</a:t>
            </a:r>
          </a:p>
          <a:p>
            <a:pPr marL="0" marR="0" lvl="0" indent="0" algn="ctr" defTabSz="951028" eaLnBrk="1" fontAlgn="base" latinLnBrk="0" hangingPunct="1">
              <a:spcBef>
                <a:spcPct val="0"/>
              </a:spcBef>
              <a:spcAft>
                <a:spcPct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Segoe UI" pitchFamily="34" charset="0"/>
                <a:cs typeface="Segoe UI" pitchFamily="34" charset="0"/>
              </a:rPr>
              <a:t>PARTNER UNIVERSITY</a:t>
            </a:r>
          </a:p>
        </p:txBody>
      </p:sp>
      <p:sp>
        <p:nvSpPr>
          <p:cNvPr id="46" name="Rectangle 45"/>
          <p:cNvSpPr/>
          <p:nvPr/>
        </p:nvSpPr>
        <p:spPr bwMode="auto">
          <a:xfrm>
            <a:off x="2771567" y="2855455"/>
            <a:ext cx="2264607" cy="853266"/>
          </a:xfrm>
          <a:prstGeom prst="rect">
            <a:avLst/>
          </a:prstGeom>
          <a:solidFill>
            <a:srgbClr val="94B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spcBef>
                <a:spcPct val="0"/>
              </a:spcBef>
              <a:spcAft>
                <a:spcPct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Segoe UI" pitchFamily="34" charset="0"/>
                <a:cs typeface="Segoe UI" pitchFamily="34" charset="0"/>
              </a:rPr>
              <a:t>1:M ONSITE</a:t>
            </a:r>
          </a:p>
          <a:p>
            <a:pPr marL="0" marR="0" lvl="0" indent="0" algn="ctr" defTabSz="951028" eaLnBrk="1" fontAlgn="base" latinLnBrk="0" hangingPunct="1">
              <a:spcBef>
                <a:spcPct val="0"/>
              </a:spcBef>
              <a:spcAft>
                <a:spcPct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Segoe UI" pitchFamily="34" charset="0"/>
                <a:cs typeface="Segoe UI" pitchFamily="34" charset="0"/>
              </a:rPr>
              <a:t>TARGETED</a:t>
            </a:r>
          </a:p>
          <a:p>
            <a:pPr marL="0" marR="0" lvl="0" indent="0" algn="ctr" defTabSz="932472" eaLnBrk="1" fontAlgn="base" latinLnBrk="0" hangingPunct="1">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47" name="Rectangle 46"/>
          <p:cNvSpPr/>
          <p:nvPr/>
        </p:nvSpPr>
        <p:spPr bwMode="auto">
          <a:xfrm>
            <a:off x="5085934" y="2855455"/>
            <a:ext cx="2264607" cy="8532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ea typeface="Segoe UI" pitchFamily="34" charset="0"/>
                <a:cs typeface="Segoe UI" pitchFamily="34" charset="0"/>
              </a:rPr>
              <a:t>RSC/RTC</a:t>
            </a:r>
          </a:p>
          <a:p>
            <a:pPr marL="0" marR="0" lvl="0" indent="0" algn="ctr" defTabSz="951028" eaLnBrk="1" fontAlgn="base" latinLnBrk="0" hangingPunct="1">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ea typeface="Segoe UI" pitchFamily="34" charset="0"/>
                <a:cs typeface="Segoe UI" pitchFamily="34" charset="0"/>
              </a:rPr>
              <a:t>PLANNED</a:t>
            </a:r>
          </a:p>
          <a:p>
            <a:pPr marL="0" marR="0" lvl="0" indent="0" algn="ctr" defTabSz="951028" eaLnBrk="1" fontAlgn="base" latinLnBrk="0" hangingPunct="1">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ea typeface="Segoe UI" pitchFamily="34" charset="0"/>
                <a:cs typeface="Segoe UI" pitchFamily="34" charset="0"/>
              </a:rPr>
              <a:t>CALLDOWNS</a:t>
            </a:r>
          </a:p>
          <a:p>
            <a:pPr marL="0" marR="0" lvl="0" indent="0" algn="ctr" defTabSz="932472" eaLnBrk="1" fontAlgn="base" latinLnBrk="0" hangingPunct="1">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48" name="Rectangle 47"/>
          <p:cNvSpPr/>
          <p:nvPr/>
        </p:nvSpPr>
        <p:spPr bwMode="auto">
          <a:xfrm>
            <a:off x="7400301" y="2855455"/>
            <a:ext cx="2264607" cy="85326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ea typeface="Segoe UI" pitchFamily="34" charset="0"/>
                <a:cs typeface="Segoe UI" pitchFamily="34" charset="0"/>
              </a:rPr>
              <a:t>WINDOWS 10</a:t>
            </a:r>
          </a:p>
          <a:p>
            <a:pPr marL="0" marR="0" lvl="0" indent="0" algn="ctr" defTabSz="951028" eaLnBrk="1" fontAlgn="base" latinLnBrk="0" hangingPunct="1">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ea typeface="Segoe UI" pitchFamily="34" charset="0"/>
                <a:cs typeface="Segoe UI" pitchFamily="34" charset="0"/>
              </a:rPr>
              <a:t>1:1 WINDOWS WORKSHOP</a:t>
            </a:r>
          </a:p>
          <a:p>
            <a:pPr marL="0" marR="0" lvl="0" indent="0" algn="ctr" defTabSz="932472" eaLnBrk="1" fontAlgn="base" latinLnBrk="0" hangingPunct="1">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50" name="Rectangle 49"/>
          <p:cNvSpPr/>
          <p:nvPr/>
        </p:nvSpPr>
        <p:spPr bwMode="auto">
          <a:xfrm>
            <a:off x="9714669" y="2855455"/>
            <a:ext cx="2264607" cy="853266"/>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ea typeface="Segoe UI" pitchFamily="34" charset="0"/>
                <a:cs typeface="Segoe UI" pitchFamily="34" charset="0"/>
              </a:rPr>
              <a:t>1:1</a:t>
            </a:r>
          </a:p>
          <a:p>
            <a:pPr marL="0" marR="0" lvl="0" indent="0" algn="ctr" defTabSz="951028" eaLnBrk="1" fontAlgn="base" latinLnBrk="0" hangingPunct="1">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ea typeface="Segoe UI" pitchFamily="34" charset="0"/>
                <a:cs typeface="Segoe UI" pitchFamily="34" charset="0"/>
              </a:rPr>
              <a:t>DEPLOYMENT SHADOWING</a:t>
            </a:r>
          </a:p>
        </p:txBody>
      </p:sp>
      <p:sp>
        <p:nvSpPr>
          <p:cNvPr id="58" name="Rectangle 57"/>
          <p:cNvSpPr/>
          <p:nvPr/>
        </p:nvSpPr>
        <p:spPr bwMode="auto">
          <a:xfrm>
            <a:off x="457200" y="3743286"/>
            <a:ext cx="2264607" cy="13306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146304" numCol="1" spcCol="0" rtlCol="0" fromWordArt="0" anchor="t" anchorCtr="0" forceAA="0" compatLnSpc="1">
            <a:prstTxWarp prst="textNoShape">
              <a:avLst/>
            </a:prstTxWarp>
            <a:noAutofit/>
          </a:bodyPr>
          <a:lstStyle/>
          <a:p>
            <a:pPr marL="57150" marR="0" lvl="0" indent="-57150" defTabSz="932472" eaLnBrk="1" fontAlgn="base" latinLnBrk="0" hangingPunct="1">
              <a:spcBef>
                <a:spcPts val="50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rPr>
              <a:t>“Provide me with some self-consumption content around Windows and help me obtain the competency”</a:t>
            </a:r>
          </a:p>
        </p:txBody>
      </p:sp>
      <p:sp>
        <p:nvSpPr>
          <p:cNvPr id="59" name="Rectangle 58"/>
          <p:cNvSpPr/>
          <p:nvPr/>
        </p:nvSpPr>
        <p:spPr bwMode="auto">
          <a:xfrm>
            <a:off x="2771567" y="3743286"/>
            <a:ext cx="2264607" cy="13306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146304" numCol="1" spcCol="0" rtlCol="0" fromWordArt="0" anchor="t" anchorCtr="0" forceAA="0" compatLnSpc="1">
            <a:prstTxWarp prst="textNoShape">
              <a:avLst/>
            </a:prstTxWarp>
            <a:noAutofit/>
          </a:bodyPr>
          <a:lstStyle/>
          <a:p>
            <a:pPr marL="57150" marR="0" lvl="0" indent="-57150" defTabSz="932472" eaLnBrk="1" fontAlgn="base" latinLnBrk="0" hangingPunct="1">
              <a:spcBef>
                <a:spcPts val="50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rPr>
              <a:t>“Help identified Partners understand their options and choose the right technology focus area(s) for their needs”</a:t>
            </a:r>
          </a:p>
        </p:txBody>
      </p:sp>
      <p:sp>
        <p:nvSpPr>
          <p:cNvPr id="61" name="Rectangle 60"/>
          <p:cNvSpPr/>
          <p:nvPr/>
        </p:nvSpPr>
        <p:spPr bwMode="auto">
          <a:xfrm>
            <a:off x="5085934" y="3743286"/>
            <a:ext cx="2264607" cy="13306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146304" numCol="1" spcCol="0" rtlCol="0" fromWordArt="0" anchor="t" anchorCtr="0" forceAA="0" compatLnSpc="1">
            <a:prstTxWarp prst="textNoShape">
              <a:avLst/>
            </a:prstTxWarp>
            <a:noAutofit/>
          </a:bodyPr>
          <a:lstStyle/>
          <a:p>
            <a:pPr marL="57150" marR="0" lvl="0" indent="-57150" defTabSz="932472" eaLnBrk="1" fontAlgn="base" latinLnBrk="0" hangingPunct="1">
              <a:spcBef>
                <a:spcPts val="50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rPr>
              <a:t>“Help me understand the next options I have to increase my knowledge”</a:t>
            </a:r>
          </a:p>
        </p:txBody>
      </p:sp>
      <p:sp>
        <p:nvSpPr>
          <p:cNvPr id="62" name="Rectangle 61"/>
          <p:cNvSpPr/>
          <p:nvPr/>
        </p:nvSpPr>
        <p:spPr bwMode="auto">
          <a:xfrm>
            <a:off x="7400301" y="3743286"/>
            <a:ext cx="2264607" cy="13306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146304" numCol="1" spcCol="0" rtlCol="0" fromWordArt="0" anchor="t" anchorCtr="0" forceAA="0" compatLnSpc="1">
            <a:prstTxWarp prst="textNoShape">
              <a:avLst/>
            </a:prstTxWarp>
            <a:noAutofit/>
          </a:bodyPr>
          <a:lstStyle/>
          <a:p>
            <a:pPr marL="57150" marR="0" lvl="0" indent="-57150" defTabSz="932472" eaLnBrk="1" fontAlgn="base" latinLnBrk="0" hangingPunct="1">
              <a:spcBef>
                <a:spcPts val="50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rPr>
              <a:t>“Help me build my Windows Practice…”</a:t>
            </a:r>
          </a:p>
        </p:txBody>
      </p:sp>
      <p:sp>
        <p:nvSpPr>
          <p:cNvPr id="64" name="Rectangle 63"/>
          <p:cNvSpPr/>
          <p:nvPr/>
        </p:nvSpPr>
        <p:spPr bwMode="auto">
          <a:xfrm>
            <a:off x="9714669" y="3743286"/>
            <a:ext cx="2264607" cy="13306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146304" numCol="1" spcCol="0" rtlCol="0" fromWordArt="0" anchor="t" anchorCtr="0" forceAA="0" compatLnSpc="1">
            <a:prstTxWarp prst="textNoShape">
              <a:avLst/>
            </a:prstTxWarp>
            <a:noAutofit/>
          </a:bodyPr>
          <a:lstStyle/>
          <a:p>
            <a:pPr marL="57150" marR="0" lvl="0" indent="-57150" defTabSz="932472" eaLnBrk="1" fontAlgn="base" latinLnBrk="0" hangingPunct="1">
              <a:spcBef>
                <a:spcPts val="50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rPr>
              <a:t>“Help me with my first Windows deployment(s)”</a:t>
            </a:r>
          </a:p>
        </p:txBody>
      </p:sp>
      <p:sp>
        <p:nvSpPr>
          <p:cNvPr id="2" name="Cloud 1"/>
          <p:cNvSpPr/>
          <p:nvPr/>
        </p:nvSpPr>
        <p:spPr bwMode="auto">
          <a:xfrm>
            <a:off x="457200" y="1784621"/>
            <a:ext cx="2588138" cy="1017172"/>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Goal: 6000 Partners Trained in FY17</a:t>
            </a:r>
          </a:p>
        </p:txBody>
      </p:sp>
      <p:sp>
        <p:nvSpPr>
          <p:cNvPr id="3" name="TextBox 2"/>
          <p:cNvSpPr txBox="1"/>
          <p:nvPr/>
        </p:nvSpPr>
        <p:spPr>
          <a:xfrm>
            <a:off x="281659" y="6004153"/>
            <a:ext cx="1004121" cy="664797"/>
          </a:xfrm>
          <a:prstGeom prst="rect">
            <a:avLst/>
          </a:prstGeom>
          <a:noFill/>
        </p:spPr>
        <p:txBody>
          <a:bodyPr wrap="none" lIns="182880" tIns="146304" rIns="182880" bIns="146304" rtlCol="0">
            <a:spAutoFit/>
          </a:bodyPr>
          <a:lstStyle/>
          <a:p>
            <a:pPr>
              <a:spcAft>
                <a:spcPts val="600"/>
              </a:spcAft>
            </a:pPr>
            <a:r>
              <a:rPr lang="en-US" sz="2400" dirty="0">
                <a:solidFill>
                  <a:srgbClr val="FF0000"/>
                </a:solidFill>
                <a:highlight>
                  <a:srgbClr val="FFFF00"/>
                </a:highlight>
              </a:rPr>
              <a:t>LINK</a:t>
            </a:r>
          </a:p>
        </p:txBody>
      </p:sp>
    </p:spTree>
    <p:extLst>
      <p:ext uri="{BB962C8B-B14F-4D97-AF65-F5344CB8AC3E}">
        <p14:creationId xmlns:p14="http://schemas.microsoft.com/office/powerpoint/2010/main" val="26699243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spc="-104" dirty="0">
                <a:solidFill>
                  <a:srgbClr val="505050"/>
                </a:solidFill>
              </a:rPr>
              <a:t>When not to use in-place upgrade?</a:t>
            </a:r>
          </a:p>
        </p:txBody>
      </p:sp>
      <p:sp>
        <p:nvSpPr>
          <p:cNvPr id="9" name="Text Placeholder 8"/>
          <p:cNvSpPr>
            <a:spLocks noGrp="1"/>
          </p:cNvSpPr>
          <p:nvPr>
            <p:ph type="body" sz="quarter" idx="10"/>
          </p:nvPr>
        </p:nvSpPr>
        <p:spPr>
          <a:xfrm>
            <a:off x="277845" y="1437898"/>
            <a:ext cx="11885514" cy="2558201"/>
          </a:xfrm>
        </p:spPr>
        <p:txBody>
          <a:bodyPr/>
          <a:lstStyle/>
          <a:p>
            <a:pPr marL="457112" indent="-457112">
              <a:buFont typeface="Arial" panose="020B0604020202020204" pitchFamily="34" charset="0"/>
              <a:buChar char="•"/>
            </a:pPr>
            <a:r>
              <a:rPr lang="en-US" sz="3672" dirty="0"/>
              <a:t>Changing from Windows x86 to x64</a:t>
            </a:r>
          </a:p>
          <a:p>
            <a:pPr marL="457112" indent="-457112">
              <a:buFont typeface="Arial" panose="020B0604020202020204" pitchFamily="34" charset="0"/>
              <a:buChar char="•"/>
            </a:pPr>
            <a:r>
              <a:rPr lang="en-US" sz="3672" dirty="0"/>
              <a:t>Systems using Windows To Go, Boot from VHD</a:t>
            </a:r>
          </a:p>
          <a:p>
            <a:pPr marL="457112" indent="-457112">
              <a:buFont typeface="Arial" panose="020B0604020202020204" pitchFamily="34" charset="0"/>
              <a:buChar char="•"/>
            </a:pPr>
            <a:r>
              <a:rPr lang="en-US" sz="3672" dirty="0"/>
              <a:t>Changing from legacy BIOS to UEFI</a:t>
            </a:r>
          </a:p>
          <a:p>
            <a:pPr marL="457112" indent="-457112">
              <a:buFont typeface="Arial" panose="020B0604020202020204" pitchFamily="34" charset="0"/>
              <a:buChar char="•"/>
            </a:pPr>
            <a:r>
              <a:rPr lang="en-US" sz="3672" dirty="0"/>
              <a:t>Dual boot and multi-boot systems</a:t>
            </a:r>
          </a:p>
        </p:txBody>
      </p:sp>
      <p:pic>
        <p:nvPicPr>
          <p:cNvPr id="4" name="Picture 3"/>
          <p:cNvPicPr>
            <a:picLocks noChangeAspect="1"/>
          </p:cNvPicPr>
          <p:nvPr/>
        </p:nvPicPr>
        <p:blipFill>
          <a:blip r:embed="rId3"/>
          <a:stretch>
            <a:fillRect/>
          </a:stretch>
        </p:blipFill>
        <p:spPr>
          <a:xfrm>
            <a:off x="9723437" y="124188"/>
            <a:ext cx="2608738" cy="526053"/>
          </a:xfrm>
          <a:prstGeom prst="rect">
            <a:avLst/>
          </a:prstGeom>
        </p:spPr>
      </p:pic>
      <p:sp>
        <p:nvSpPr>
          <p:cNvPr id="5" name="Rectangle 4"/>
          <p:cNvSpPr/>
          <p:nvPr/>
        </p:nvSpPr>
        <p:spPr bwMode="auto">
          <a:xfrm>
            <a:off x="9686385" y="352455"/>
            <a:ext cx="959072" cy="354300"/>
          </a:xfrm>
          <a:prstGeom prst="rect">
            <a:avLst/>
          </a:prstGeom>
          <a:noFill/>
          <a:ln w="762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337275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774" name="think-cell Slide" r:id="rId11" imgW="378" imgH="379" progId="TCLayout.ActiveDocument.1">
                  <p:embed/>
                </p:oleObj>
              </mc:Choice>
              <mc:Fallback>
                <p:oleObj name="think-cell Slide" r:id="rId11" imgW="378" imgH="379" progId="TCLayout.ActiveDocument.1">
                  <p:embed/>
                  <p:pic>
                    <p:nvPicPr>
                      <p:cNvPr id="6" name="Object 5" hidden="1"/>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9" name="Title 8"/>
          <p:cNvSpPr>
            <a:spLocks noGrp="1"/>
          </p:cNvSpPr>
          <p:nvPr>
            <p:ph type="title"/>
          </p:nvPr>
        </p:nvSpPr>
        <p:spPr/>
        <p:txBody>
          <a:bodyPr>
            <a:noAutofit/>
          </a:bodyPr>
          <a:lstStyle/>
          <a:p>
            <a:r>
              <a:rPr lang="en-US" sz="4400" i="1" dirty="0">
                <a:solidFill>
                  <a:schemeClr val="tx1"/>
                </a:solidFill>
                <a:latin typeface="Segoe UI Light" panose="020B0502040204020203" pitchFamily="34" charset="0"/>
                <a:cs typeface="Segoe UI Light" panose="020B0502040204020203" pitchFamily="34" charset="0"/>
              </a:rPr>
              <a:t>Windows Accelerate </a:t>
            </a:r>
            <a:r>
              <a:rPr lang="en-US" sz="4400" dirty="0">
                <a:solidFill>
                  <a:schemeClr val="tx1"/>
                </a:solidFill>
                <a:latin typeface="Segoe UI Light" panose="020B0502040204020203" pitchFamily="34" charset="0"/>
                <a:cs typeface="Segoe UI Light" panose="020B0502040204020203" pitchFamily="34" charset="0"/>
              </a:rPr>
              <a:t>puts Windows 10 Enterprise in customers’ hands to drive adoption</a:t>
            </a:r>
            <a:endParaRPr lang="en-US" sz="2400" dirty="0">
              <a:solidFill>
                <a:schemeClr val="tx1"/>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457200" y="5664663"/>
            <a:ext cx="11521174" cy="852221"/>
          </a:xfrm>
          <a:prstGeom prst="rect">
            <a:avLst/>
          </a:prstGeom>
          <a:solidFill>
            <a:schemeClr val="bg2"/>
          </a:solidFill>
          <a:ln w="19050">
            <a:noFill/>
          </a:ln>
        </p:spPr>
        <p:txBody>
          <a:bodyPr wrap="square" lIns="182829" tIns="146263" rIns="182829" bIns="146263" rtlCol="0" anchor="ctr">
            <a:noAutofit/>
          </a:bodyPr>
          <a:lstStyle/>
          <a:p>
            <a:pPr marL="0" marR="0" lvl="0" indent="0" defTabSz="932433" eaLnBrk="1" fontAlgn="auto" latinLnBrk="0" hangingPunct="1">
              <a:spcBef>
                <a:spcPts val="0"/>
              </a:spcBef>
              <a:spcAft>
                <a:spcPts val="600"/>
              </a:spcAft>
              <a:buClrTx/>
              <a:buSzTx/>
              <a:buFontTx/>
              <a:buNone/>
              <a:tabLst/>
              <a:defRPr/>
            </a:pPr>
            <a:r>
              <a:rPr kumimoji="0" lang="en-US" sz="1500" b="1" i="0" u="none" strike="noStrike" kern="0" cap="none" spc="0" normalizeH="0" baseline="0" noProof="0" dirty="0">
                <a:ln>
                  <a:noFill/>
                </a:ln>
                <a:effectLst/>
                <a:uLnTx/>
                <a:uFillTx/>
                <a:latin typeface="Segoe UI"/>
              </a:rPr>
              <a:t>Proof-of-Concept (</a:t>
            </a:r>
            <a:r>
              <a:rPr kumimoji="0" lang="en-US" sz="1500" b="1" i="0" u="none" strike="noStrike" kern="0" cap="none" spc="0" normalizeH="0" baseline="0" noProof="0" dirty="0" err="1">
                <a:ln>
                  <a:noFill/>
                </a:ln>
                <a:effectLst/>
                <a:uLnTx/>
                <a:uFillTx/>
                <a:latin typeface="Segoe UI"/>
              </a:rPr>
              <a:t>PoC</a:t>
            </a:r>
            <a:r>
              <a:rPr kumimoji="0" lang="en-US" sz="1500" b="1" i="0" u="none" strike="noStrike" kern="0" cap="none" spc="0" normalizeH="0" baseline="0" noProof="0" dirty="0">
                <a:ln>
                  <a:noFill/>
                </a:ln>
                <a:effectLst/>
                <a:uLnTx/>
                <a:uFillTx/>
                <a:latin typeface="Segoe UI"/>
              </a:rPr>
              <a:t>) </a:t>
            </a:r>
            <a:r>
              <a:rPr kumimoji="0" lang="en-US" sz="1500" b="0" i="0" u="none" strike="noStrike" kern="0" cap="none" spc="0" normalizeH="0" baseline="0" noProof="0" dirty="0">
                <a:ln>
                  <a:noFill/>
                </a:ln>
                <a:effectLst/>
                <a:uLnTx/>
                <a:uFillTx/>
                <a:latin typeface="Segoe UI"/>
              </a:rPr>
              <a:t>takes place in a </a:t>
            </a:r>
            <a:r>
              <a:rPr kumimoji="0" lang="en-US" sz="1500" b="1" i="0" u="sng" strike="noStrike" kern="0" cap="none" spc="0" normalizeH="0" baseline="0" noProof="0" dirty="0">
                <a:ln>
                  <a:noFill/>
                </a:ln>
                <a:effectLst/>
                <a:uLnTx/>
                <a:uFillTx/>
                <a:latin typeface="Segoe UI"/>
              </a:rPr>
              <a:t>test environment</a:t>
            </a:r>
            <a:r>
              <a:rPr kumimoji="0" lang="en-US" sz="1500" b="1" i="0" u="none" strike="noStrike" kern="0" cap="none" spc="0" normalizeH="0" baseline="0" noProof="0" dirty="0">
                <a:ln>
                  <a:noFill/>
                </a:ln>
                <a:effectLst/>
                <a:uLnTx/>
                <a:uFillTx/>
                <a:latin typeface="Segoe UI"/>
              </a:rPr>
              <a:t> </a:t>
            </a:r>
            <a:r>
              <a:rPr kumimoji="0" lang="en-US" sz="1500" b="0" i="0" u="none" strike="noStrike" kern="0" cap="none" spc="0" normalizeH="0" baseline="0" noProof="0" dirty="0">
                <a:ln>
                  <a:noFill/>
                </a:ln>
                <a:effectLst/>
                <a:uLnTx/>
                <a:uFillTx/>
                <a:latin typeface="Segoe UI"/>
              </a:rPr>
              <a:t>at the customer location, delivered by MCS or MS certified SI Partners. </a:t>
            </a:r>
          </a:p>
          <a:p>
            <a:pPr marL="0" marR="0" lvl="0" indent="0" defTabSz="932433" eaLnBrk="1" fontAlgn="auto" latinLnBrk="0" hangingPunct="1">
              <a:spcBef>
                <a:spcPts val="0"/>
              </a:spcBef>
              <a:spcAft>
                <a:spcPts val="600"/>
              </a:spcAft>
              <a:buClrTx/>
              <a:buSzTx/>
              <a:buFontTx/>
              <a:buNone/>
              <a:tabLst/>
              <a:defRPr/>
            </a:pPr>
            <a:r>
              <a:rPr kumimoji="0" lang="en-US" sz="1500" b="1" i="0" u="none" strike="noStrike" kern="0" cap="none" spc="0" normalizeH="0" baseline="0" noProof="0" dirty="0">
                <a:ln>
                  <a:noFill/>
                </a:ln>
                <a:effectLst/>
                <a:uLnTx/>
                <a:uFillTx/>
                <a:latin typeface="Segoe UI"/>
              </a:rPr>
              <a:t>Production Pilot</a:t>
            </a:r>
            <a:r>
              <a:rPr kumimoji="0" lang="en-US" sz="1500" b="0" i="0" u="none" strike="noStrike" kern="0" cap="none" spc="0" normalizeH="0" baseline="0" noProof="0" dirty="0">
                <a:ln>
                  <a:noFill/>
                </a:ln>
                <a:effectLst/>
                <a:uLnTx/>
                <a:uFillTx/>
                <a:latin typeface="Segoe UI"/>
              </a:rPr>
              <a:t> takes place in a </a:t>
            </a:r>
            <a:r>
              <a:rPr kumimoji="0" lang="en-US" sz="1500" b="1" i="0" u="sng" strike="noStrike" kern="0" cap="none" spc="0" normalizeH="0" baseline="0" noProof="0" dirty="0">
                <a:ln>
                  <a:noFill/>
                </a:ln>
                <a:effectLst/>
                <a:uLnTx/>
                <a:uFillTx/>
                <a:latin typeface="Segoe UI"/>
              </a:rPr>
              <a:t>production environment</a:t>
            </a:r>
            <a:r>
              <a:rPr kumimoji="0" lang="en-US" sz="1500" b="1" i="0" u="none" strike="noStrike" kern="0" cap="none" spc="0" normalizeH="0" baseline="0" noProof="0" dirty="0">
                <a:ln>
                  <a:noFill/>
                </a:ln>
                <a:effectLst/>
                <a:uLnTx/>
                <a:uFillTx/>
                <a:latin typeface="Segoe UI"/>
              </a:rPr>
              <a:t> </a:t>
            </a:r>
            <a:r>
              <a:rPr kumimoji="0" lang="en-US" sz="1500" b="0" i="0" u="none" strike="noStrike" kern="0" cap="none" spc="0" normalizeH="0" baseline="0" noProof="0" dirty="0">
                <a:ln>
                  <a:noFill/>
                </a:ln>
                <a:effectLst/>
                <a:uLnTx/>
                <a:uFillTx/>
                <a:latin typeface="Segoe UI"/>
              </a:rPr>
              <a:t>at the customer location, delivered by MCS or MS certified SI Partners.</a:t>
            </a:r>
          </a:p>
        </p:txBody>
      </p:sp>
      <p:grpSp>
        <p:nvGrpSpPr>
          <p:cNvPr id="2" name="Group 1"/>
          <p:cNvGrpSpPr/>
          <p:nvPr/>
        </p:nvGrpSpPr>
        <p:grpSpPr>
          <a:xfrm>
            <a:off x="473219" y="3030537"/>
            <a:ext cx="11506056" cy="2564174"/>
            <a:chOff x="433314" y="1799006"/>
            <a:chExt cx="11666431" cy="3652830"/>
          </a:xfrm>
        </p:grpSpPr>
        <p:sp>
          <p:nvSpPr>
            <p:cNvPr id="69" name="Rectangle 68"/>
            <p:cNvSpPr/>
            <p:nvPr>
              <p:custDataLst>
                <p:tags r:id="rId3"/>
              </p:custDataLst>
            </p:nvPr>
          </p:nvSpPr>
          <p:spPr bwMode="auto">
            <a:xfrm>
              <a:off x="4305300" y="4063366"/>
              <a:ext cx="3821060" cy="138847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p:txBody>
        </p:sp>
        <p:sp>
          <p:nvSpPr>
            <p:cNvPr id="68" name="Rectangle 67"/>
            <p:cNvSpPr/>
            <p:nvPr>
              <p:custDataLst>
                <p:tags r:id="rId4"/>
              </p:custDataLst>
            </p:nvPr>
          </p:nvSpPr>
          <p:spPr bwMode="auto">
            <a:xfrm>
              <a:off x="433314" y="2632466"/>
              <a:ext cx="3808485" cy="13571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Segoe UI"/>
              </a:endParaRPr>
            </a:p>
          </p:txBody>
        </p:sp>
        <p:sp>
          <p:nvSpPr>
            <p:cNvPr id="66" name="Rectangle 65"/>
            <p:cNvSpPr/>
            <p:nvPr>
              <p:custDataLst>
                <p:tags r:id="rId5"/>
              </p:custDataLst>
            </p:nvPr>
          </p:nvSpPr>
          <p:spPr bwMode="auto">
            <a:xfrm>
              <a:off x="8186113" y="2626408"/>
              <a:ext cx="3913632" cy="1357100"/>
            </a:xfrm>
            <a:prstGeom prst="rect">
              <a:avLst/>
            </a:prstGeom>
            <a:solidFill>
              <a:srgbClr val="AF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p:txBody>
        </p:sp>
        <p:sp>
          <p:nvSpPr>
            <p:cNvPr id="84" name="Rectangle 83"/>
            <p:cNvSpPr/>
            <p:nvPr>
              <p:custDataLst>
                <p:tags r:id="rId6"/>
              </p:custDataLst>
            </p:nvPr>
          </p:nvSpPr>
          <p:spPr bwMode="auto">
            <a:xfrm>
              <a:off x="8186113" y="4063366"/>
              <a:ext cx="3913632" cy="1385540"/>
            </a:xfrm>
            <a:prstGeom prst="rect">
              <a:avLst/>
            </a:prstGeom>
            <a:solidFill>
              <a:srgbClr val="AF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p:txBody>
        </p:sp>
        <p:sp>
          <p:nvSpPr>
            <p:cNvPr id="92" name="TextBox 91"/>
            <p:cNvSpPr txBox="1"/>
            <p:nvPr/>
          </p:nvSpPr>
          <p:spPr>
            <a:xfrm>
              <a:off x="8453395" y="4623704"/>
              <a:ext cx="3454847" cy="701517"/>
            </a:xfrm>
            <a:prstGeom prst="rect">
              <a:avLst/>
            </a:prstGeom>
            <a:noFill/>
          </p:spPr>
          <p:txBody>
            <a:bodyPr wrap="square" lIns="0" tIns="0" rIns="0" bIns="0" rtlCol="0" anchor="ctr">
              <a:spAutoFit/>
            </a:bodyPr>
            <a:lstStyle/>
            <a:p>
              <a:pPr marL="93211" marR="0" lvl="0" indent="0" algn="ctr" defTabSz="932254" eaLnBrk="1" fontAlgn="auto" latinLnBrk="0" hangingPunct="1">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WINDOWS 10 ENTERPRISE SECURITY INTEGRATION BRIEFING </a:t>
              </a:r>
            </a:p>
          </p:txBody>
        </p:sp>
        <p:sp>
          <p:nvSpPr>
            <p:cNvPr id="78" name="Rectangle 77"/>
            <p:cNvSpPr/>
            <p:nvPr/>
          </p:nvSpPr>
          <p:spPr>
            <a:xfrm>
              <a:off x="433314" y="2695307"/>
              <a:ext cx="1136723" cy="394603"/>
            </a:xfrm>
            <a:prstGeom prst="rect">
              <a:avLst/>
            </a:prstGeom>
            <a:solidFill>
              <a:schemeClr val="accent2">
                <a:lumMod val="40000"/>
                <a:lumOff val="60000"/>
              </a:schemeClr>
            </a:solidFill>
          </p:spPr>
          <p:txBody>
            <a:bodyPr wrap="square" anchor="ctr">
              <a:spAutoFit/>
            </a:bodyPr>
            <a:lstStyle/>
            <a:p>
              <a:pPr marL="0" marR="0" lvl="0" indent="0" defTabSz="932254" eaLnBrk="1" fontAlgn="auto" latinLnBrk="0" hangingPunct="1">
                <a:spcBef>
                  <a:spcPts val="0"/>
                </a:spcBef>
                <a:spcAft>
                  <a:spcPts val="612"/>
                </a:spcAft>
                <a:buClrTx/>
                <a:buSzTx/>
                <a:buFontTx/>
                <a:buNone/>
                <a:tabLst/>
                <a:defRPr/>
              </a:pPr>
              <a:r>
                <a:rPr kumimoji="0" lang="en-US" sz="1200" b="0" i="0" u="none" strike="noStrike" kern="0" cap="none" spc="0" normalizeH="0" baseline="0" noProof="0" dirty="0">
                  <a:ln>
                    <a:noFill/>
                  </a:ln>
                  <a:effectLst/>
                  <a:uLnTx/>
                  <a:uFillTx/>
                  <a:latin typeface="Segoe UI"/>
                </a:rPr>
                <a:t> </a:t>
              </a:r>
              <a:r>
                <a:rPr kumimoji="0" lang="en-US" sz="12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5+ DAY</a:t>
              </a:r>
            </a:p>
          </p:txBody>
        </p:sp>
        <p:sp>
          <p:nvSpPr>
            <p:cNvPr id="79" name="TextBox 78"/>
            <p:cNvSpPr txBox="1"/>
            <p:nvPr/>
          </p:nvSpPr>
          <p:spPr>
            <a:xfrm>
              <a:off x="780808" y="3318634"/>
              <a:ext cx="3113496" cy="350758"/>
            </a:xfrm>
            <a:prstGeom prst="rect">
              <a:avLst/>
            </a:prstGeom>
            <a:noFill/>
          </p:spPr>
          <p:txBody>
            <a:bodyPr wrap="square" lIns="0" tIns="0" rIns="0" bIns="0" rtlCol="0" anchor="ctr">
              <a:spAutoFit/>
            </a:bodyPr>
            <a:lstStyle/>
            <a:p>
              <a:pPr marL="93211" marR="0" lvl="0" indent="0" algn="ctr" defTabSz="932254" eaLnBrk="1" fontAlgn="auto" latinLnBrk="0" hangingPunct="1">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WINDOWS 10 ENTERPRISE POC</a:t>
              </a:r>
            </a:p>
          </p:txBody>
        </p:sp>
        <p:sp>
          <p:nvSpPr>
            <p:cNvPr id="59" name="TextBox 58"/>
            <p:cNvSpPr txBox="1"/>
            <p:nvPr/>
          </p:nvSpPr>
          <p:spPr>
            <a:xfrm>
              <a:off x="8657930" y="3318634"/>
              <a:ext cx="3024682" cy="350758"/>
            </a:xfrm>
            <a:prstGeom prst="rect">
              <a:avLst/>
            </a:prstGeom>
            <a:noFill/>
          </p:spPr>
          <p:txBody>
            <a:bodyPr wrap="square" lIns="0" tIns="0" rIns="0" bIns="0" rtlCol="0" anchor="ctr">
              <a:spAutoFit/>
            </a:bodyPr>
            <a:lstStyle/>
            <a:p>
              <a:pPr marL="93211" marR="0" lvl="0" indent="0" algn="ctr" defTabSz="932254" eaLnBrk="1" fontAlgn="auto" latinLnBrk="0" hangingPunct="1">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WINDOWS 10 MOBILITY POC</a:t>
              </a:r>
            </a:p>
          </p:txBody>
        </p:sp>
        <p:sp>
          <p:nvSpPr>
            <p:cNvPr id="46" name="Rectangle 45"/>
            <p:cNvSpPr/>
            <p:nvPr/>
          </p:nvSpPr>
          <p:spPr bwMode="auto">
            <a:xfrm>
              <a:off x="433314" y="1802505"/>
              <a:ext cx="7693046" cy="75546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marL="0" marR="0" lvl="0" indent="0" algn="ctr" defTabSz="932162" eaLnBrk="1" fontAlgn="base" latinLnBrk="0" hangingPunct="1">
                <a:spcBef>
                  <a:spcPct val="0"/>
                </a:spcBef>
                <a:spcAft>
                  <a:spcPts val="612"/>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DEPLOYMENT</a:t>
              </a:r>
            </a:p>
          </p:txBody>
        </p:sp>
        <p:sp>
          <p:nvSpPr>
            <p:cNvPr id="45" name="Rectangle 44"/>
            <p:cNvSpPr/>
            <p:nvPr>
              <p:custDataLst>
                <p:tags r:id="rId7"/>
              </p:custDataLst>
            </p:nvPr>
          </p:nvSpPr>
          <p:spPr bwMode="auto">
            <a:xfrm>
              <a:off x="433314" y="4063366"/>
              <a:ext cx="3808485" cy="138847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p:txBody>
        </p:sp>
        <p:sp>
          <p:nvSpPr>
            <p:cNvPr id="61" name="TextBox 60"/>
            <p:cNvSpPr txBox="1"/>
            <p:nvPr/>
          </p:nvSpPr>
          <p:spPr>
            <a:xfrm>
              <a:off x="652551" y="4736387"/>
              <a:ext cx="3370011" cy="350758"/>
            </a:xfrm>
            <a:prstGeom prst="rect">
              <a:avLst/>
            </a:prstGeom>
            <a:noFill/>
          </p:spPr>
          <p:txBody>
            <a:bodyPr wrap="square" lIns="0" tIns="0" rIns="0" bIns="0" rtlCol="0" anchor="ctr">
              <a:spAutoFit/>
            </a:bodyPr>
            <a:lstStyle/>
            <a:p>
              <a:pPr marL="93211" marR="0" lvl="0" indent="0" algn="ctr" defTabSz="932254" eaLnBrk="1" fontAlgn="auto" latinLnBrk="0" hangingPunct="1">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WINDOWS 10 ENTERPRISE PILOT </a:t>
              </a:r>
            </a:p>
          </p:txBody>
        </p:sp>
        <p:sp>
          <p:nvSpPr>
            <p:cNvPr id="44" name="TextBox 43"/>
            <p:cNvSpPr txBox="1"/>
            <p:nvPr/>
          </p:nvSpPr>
          <p:spPr>
            <a:xfrm>
              <a:off x="4791306" y="4623704"/>
              <a:ext cx="2849048" cy="701517"/>
            </a:xfrm>
            <a:prstGeom prst="rect">
              <a:avLst/>
            </a:prstGeom>
            <a:noFill/>
            <a:ln>
              <a:noFill/>
            </a:ln>
          </p:spPr>
          <p:txBody>
            <a:bodyPr wrap="square" lIns="0" tIns="0" rIns="0" bIns="0" rtlCol="0" anchor="ctr">
              <a:spAutoFit/>
            </a:bodyPr>
            <a:lstStyle/>
            <a:p>
              <a:pPr marL="93211" marR="0" lvl="0" indent="0" algn="ctr" defTabSz="932254" eaLnBrk="1" fontAlgn="auto" latinLnBrk="0" hangingPunct="1">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WINDOWS 10 ENTERPRISE COMPATIBILITY BRIEFING </a:t>
              </a:r>
            </a:p>
          </p:txBody>
        </p:sp>
        <p:sp>
          <p:nvSpPr>
            <p:cNvPr id="24" name="Rectangle 23"/>
            <p:cNvSpPr/>
            <p:nvPr/>
          </p:nvSpPr>
          <p:spPr bwMode="auto">
            <a:xfrm>
              <a:off x="8186114" y="1799006"/>
              <a:ext cx="3912719" cy="765188"/>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marL="0" marR="0" lvl="0" indent="0" algn="ctr" defTabSz="932162" eaLnBrk="1" fontAlgn="base" latinLnBrk="0" hangingPunct="1">
                <a:spcBef>
                  <a:spcPct val="0"/>
                </a:spcBef>
                <a:spcAft>
                  <a:spcPts val="612"/>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SOLUTION</a:t>
              </a:r>
            </a:p>
          </p:txBody>
        </p:sp>
        <p:sp>
          <p:nvSpPr>
            <p:cNvPr id="26" name="Rectangle 25"/>
            <p:cNvSpPr/>
            <p:nvPr>
              <p:custDataLst>
                <p:tags r:id="rId8"/>
              </p:custDataLst>
            </p:nvPr>
          </p:nvSpPr>
          <p:spPr bwMode="auto">
            <a:xfrm>
              <a:off x="4305301" y="2632466"/>
              <a:ext cx="3821060" cy="13571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Segoe UI"/>
              </a:endParaRPr>
            </a:p>
            <a:p>
              <a:pPr marL="0" marR="0" lvl="0" indent="0" algn="ctr" defTabSz="932254" eaLnBrk="1" fontAlgn="auto" latinLnBrk="0" hangingPunct="1">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Segoe UI"/>
              </a:endParaRPr>
            </a:p>
          </p:txBody>
        </p:sp>
        <p:sp>
          <p:nvSpPr>
            <p:cNvPr id="27" name="TextBox 26"/>
            <p:cNvSpPr txBox="1"/>
            <p:nvPr/>
          </p:nvSpPr>
          <p:spPr>
            <a:xfrm>
              <a:off x="4787340" y="3318634"/>
              <a:ext cx="2856982" cy="350758"/>
            </a:xfrm>
            <a:prstGeom prst="rect">
              <a:avLst/>
            </a:prstGeom>
            <a:noFill/>
          </p:spPr>
          <p:txBody>
            <a:bodyPr wrap="square" lIns="0" tIns="0" rIns="0" bIns="0" rtlCol="0" anchor="ctr">
              <a:spAutoFit/>
            </a:bodyPr>
            <a:lstStyle/>
            <a:p>
              <a:pPr marL="93211" marR="0" lvl="0" indent="0" algn="ctr" defTabSz="932254" eaLnBrk="1" fontAlgn="auto" latinLnBrk="0" hangingPunct="1">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BROWSER MIGRATION POC</a:t>
              </a:r>
            </a:p>
          </p:txBody>
        </p:sp>
        <p:sp>
          <p:nvSpPr>
            <p:cNvPr id="32" name="Rectangle 31"/>
            <p:cNvSpPr/>
            <p:nvPr/>
          </p:nvSpPr>
          <p:spPr>
            <a:xfrm>
              <a:off x="433314" y="4123147"/>
              <a:ext cx="1136723" cy="394603"/>
            </a:xfrm>
            <a:prstGeom prst="rect">
              <a:avLst/>
            </a:prstGeom>
            <a:solidFill>
              <a:schemeClr val="accent2">
                <a:lumMod val="40000"/>
                <a:lumOff val="60000"/>
              </a:schemeClr>
            </a:solidFill>
          </p:spPr>
          <p:txBody>
            <a:bodyPr wrap="square" anchor="ctr">
              <a:spAutoFit/>
            </a:bodyPr>
            <a:lstStyle/>
            <a:p>
              <a:pPr marL="0" marR="0" lvl="0" indent="0" defTabSz="932254" eaLnBrk="1" fontAlgn="auto" latinLnBrk="0" hangingPunct="1">
                <a:spcBef>
                  <a:spcPts val="0"/>
                </a:spcBef>
                <a:spcAft>
                  <a:spcPts val="612"/>
                </a:spcAft>
                <a:buClrTx/>
                <a:buSzTx/>
                <a:buFontTx/>
                <a:buNone/>
                <a:tabLst/>
                <a:defRPr/>
              </a:pPr>
              <a:r>
                <a:rPr kumimoji="0" lang="en-US" sz="1200" b="0" i="0" u="none" strike="noStrike" kern="0" cap="none" spc="0" normalizeH="0" baseline="0" noProof="0" dirty="0">
                  <a:ln>
                    <a:noFill/>
                  </a:ln>
                  <a:effectLst/>
                  <a:uLnTx/>
                  <a:uFillTx/>
                  <a:latin typeface="Segoe UI"/>
                </a:rPr>
                <a:t> </a:t>
              </a:r>
              <a:r>
                <a:rPr kumimoji="0" lang="en-US" sz="12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30–50 DAY</a:t>
              </a:r>
            </a:p>
          </p:txBody>
        </p:sp>
        <p:sp>
          <p:nvSpPr>
            <p:cNvPr id="33" name="Rectangle 32"/>
            <p:cNvSpPr/>
            <p:nvPr/>
          </p:nvSpPr>
          <p:spPr>
            <a:xfrm>
              <a:off x="4305301" y="2695307"/>
              <a:ext cx="1136723" cy="394603"/>
            </a:xfrm>
            <a:prstGeom prst="rect">
              <a:avLst/>
            </a:prstGeom>
            <a:solidFill>
              <a:schemeClr val="accent2">
                <a:lumMod val="40000"/>
                <a:lumOff val="60000"/>
              </a:schemeClr>
            </a:solidFill>
          </p:spPr>
          <p:txBody>
            <a:bodyPr wrap="square" anchor="ctr">
              <a:spAutoFit/>
            </a:bodyPr>
            <a:lstStyle/>
            <a:p>
              <a:pPr marL="0" marR="0" lvl="0" indent="0" defTabSz="932254" eaLnBrk="1" fontAlgn="auto" latinLnBrk="0" hangingPunct="1">
                <a:spcBef>
                  <a:spcPts val="0"/>
                </a:spcBef>
                <a:spcAft>
                  <a:spcPts val="612"/>
                </a:spcAft>
                <a:buClrTx/>
                <a:buSzTx/>
                <a:buFontTx/>
                <a:buNone/>
                <a:tabLst/>
                <a:defRPr/>
              </a:pPr>
              <a:r>
                <a:rPr kumimoji="0" lang="en-US" sz="12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2–3 DAY</a:t>
              </a:r>
            </a:p>
          </p:txBody>
        </p:sp>
        <p:sp>
          <p:nvSpPr>
            <p:cNvPr id="34" name="Rectangle 33"/>
            <p:cNvSpPr/>
            <p:nvPr/>
          </p:nvSpPr>
          <p:spPr>
            <a:xfrm>
              <a:off x="4305301" y="4126208"/>
              <a:ext cx="1136723" cy="394603"/>
            </a:xfrm>
            <a:prstGeom prst="rect">
              <a:avLst/>
            </a:prstGeom>
            <a:solidFill>
              <a:schemeClr val="accent2">
                <a:lumMod val="40000"/>
                <a:lumOff val="60000"/>
              </a:schemeClr>
            </a:solidFill>
          </p:spPr>
          <p:txBody>
            <a:bodyPr wrap="square" anchor="ctr">
              <a:spAutoFit/>
            </a:bodyPr>
            <a:lstStyle/>
            <a:p>
              <a:pPr marL="0" marR="0" lvl="0" indent="0" defTabSz="932254" eaLnBrk="1" fontAlgn="auto" latinLnBrk="0" hangingPunct="1">
                <a:spcBef>
                  <a:spcPts val="0"/>
                </a:spcBef>
                <a:spcAft>
                  <a:spcPts val="612"/>
                </a:spcAft>
                <a:buClrTx/>
                <a:buSzTx/>
                <a:buFontTx/>
                <a:buNone/>
                <a:tabLst/>
                <a:defRPr/>
              </a:pPr>
              <a:r>
                <a:rPr kumimoji="0" lang="en-US" sz="12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4 DAY</a:t>
              </a:r>
            </a:p>
          </p:txBody>
        </p:sp>
        <p:sp>
          <p:nvSpPr>
            <p:cNvPr id="35" name="Rectangle 34"/>
            <p:cNvSpPr/>
            <p:nvPr/>
          </p:nvSpPr>
          <p:spPr>
            <a:xfrm>
              <a:off x="6677447" y="4126208"/>
              <a:ext cx="836188" cy="394603"/>
            </a:xfrm>
            <a:prstGeom prst="rect">
              <a:avLst/>
            </a:prstGeom>
            <a:solidFill>
              <a:schemeClr val="accent2">
                <a:lumMod val="40000"/>
                <a:lumOff val="60000"/>
              </a:schemeClr>
            </a:solidFill>
          </p:spPr>
          <p:txBody>
            <a:bodyPr wrap="square" anchor="ctr">
              <a:spAutoFit/>
            </a:bodyPr>
            <a:lstStyle/>
            <a:p>
              <a:pPr marL="0" marR="0" lvl="0" indent="0" algn="r" defTabSz="932254" eaLnBrk="1" fontAlgn="auto" latinLnBrk="0" hangingPunct="1">
                <a:spcBef>
                  <a:spcPts val="0"/>
                </a:spcBef>
                <a:spcAft>
                  <a:spcPts val="612"/>
                </a:spcAft>
                <a:buClrTx/>
                <a:buSzTx/>
                <a:buFontTx/>
                <a:buNone/>
                <a:tabLst/>
                <a:defRPr/>
              </a:pPr>
              <a:r>
                <a:rPr kumimoji="0" lang="en-US" sz="12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Q1 FY17</a:t>
              </a:r>
            </a:p>
          </p:txBody>
        </p:sp>
        <p:sp>
          <p:nvSpPr>
            <p:cNvPr id="36" name="Rectangle 35"/>
            <p:cNvSpPr/>
            <p:nvPr/>
          </p:nvSpPr>
          <p:spPr>
            <a:xfrm>
              <a:off x="7513636" y="4126208"/>
              <a:ext cx="612723" cy="394603"/>
            </a:xfrm>
            <a:prstGeom prst="rect">
              <a:avLst/>
            </a:prstGeom>
            <a:solidFill>
              <a:schemeClr val="accent5"/>
            </a:solidFill>
          </p:spPr>
          <p:txBody>
            <a:bodyPr wrap="square" anchor="ctr">
              <a:spAutoFit/>
            </a:bodyPr>
            <a:lstStyle/>
            <a:p>
              <a:pPr marL="0" marR="0" lvl="0" indent="0" algn="r" defTabSz="932254" eaLnBrk="1" fontAlgn="auto" latinLnBrk="0" hangingPunct="1">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NEW</a:t>
              </a:r>
            </a:p>
          </p:txBody>
        </p:sp>
        <p:sp>
          <p:nvSpPr>
            <p:cNvPr id="37" name="Rectangle 36"/>
            <p:cNvSpPr/>
            <p:nvPr/>
          </p:nvSpPr>
          <p:spPr>
            <a:xfrm>
              <a:off x="10649921" y="4126208"/>
              <a:ext cx="836188" cy="394603"/>
            </a:xfrm>
            <a:prstGeom prst="rect">
              <a:avLst/>
            </a:prstGeom>
            <a:solidFill>
              <a:srgbClr val="82A7F2"/>
            </a:solidFill>
          </p:spPr>
          <p:txBody>
            <a:bodyPr wrap="square" anchor="ctr">
              <a:spAutoFit/>
            </a:bodyPr>
            <a:lstStyle/>
            <a:p>
              <a:pPr marL="0" marR="0" lvl="0" indent="0" algn="r" defTabSz="932254" eaLnBrk="1" fontAlgn="auto" latinLnBrk="0" hangingPunct="1">
                <a:spcBef>
                  <a:spcPts val="0"/>
                </a:spcBef>
                <a:spcAft>
                  <a:spcPts val="612"/>
                </a:spcAft>
                <a:buClrTx/>
                <a:buSzTx/>
                <a:buFontTx/>
                <a:buNone/>
                <a:tabLst/>
                <a:defRPr/>
              </a:pPr>
              <a:r>
                <a:rPr kumimoji="0" lang="en-US" sz="12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Q1 FY17</a:t>
              </a:r>
            </a:p>
          </p:txBody>
        </p:sp>
        <p:sp>
          <p:nvSpPr>
            <p:cNvPr id="38" name="Rectangle 37"/>
            <p:cNvSpPr/>
            <p:nvPr/>
          </p:nvSpPr>
          <p:spPr>
            <a:xfrm>
              <a:off x="11486110" y="4126208"/>
              <a:ext cx="612723" cy="394603"/>
            </a:xfrm>
            <a:prstGeom prst="rect">
              <a:avLst/>
            </a:prstGeom>
            <a:solidFill>
              <a:schemeClr val="accent5"/>
            </a:solidFill>
          </p:spPr>
          <p:txBody>
            <a:bodyPr wrap="square" anchor="ctr">
              <a:spAutoFit/>
            </a:bodyPr>
            <a:lstStyle/>
            <a:p>
              <a:pPr marL="0" marR="0" lvl="0" indent="0" algn="r" defTabSz="932254" eaLnBrk="1" fontAlgn="auto" latinLnBrk="0" hangingPunct="1">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NEW</a:t>
              </a:r>
            </a:p>
          </p:txBody>
        </p:sp>
        <p:sp>
          <p:nvSpPr>
            <p:cNvPr id="39" name="Rectangle 38"/>
            <p:cNvSpPr/>
            <p:nvPr/>
          </p:nvSpPr>
          <p:spPr>
            <a:xfrm>
              <a:off x="8186113" y="4126208"/>
              <a:ext cx="1136723" cy="394603"/>
            </a:xfrm>
            <a:prstGeom prst="rect">
              <a:avLst/>
            </a:prstGeom>
            <a:solidFill>
              <a:srgbClr val="82A7F2"/>
            </a:solidFill>
          </p:spPr>
          <p:txBody>
            <a:bodyPr wrap="square" anchor="ctr">
              <a:spAutoFit/>
            </a:bodyPr>
            <a:lstStyle/>
            <a:p>
              <a:pPr marL="0" marR="0" lvl="0" indent="0" defTabSz="932254" eaLnBrk="1" fontAlgn="auto" latinLnBrk="0" hangingPunct="1">
                <a:spcBef>
                  <a:spcPts val="0"/>
                </a:spcBef>
                <a:spcAft>
                  <a:spcPts val="612"/>
                </a:spcAft>
                <a:buClrTx/>
                <a:buSzTx/>
                <a:buFontTx/>
                <a:buNone/>
                <a:tabLst/>
                <a:defRPr/>
              </a:pPr>
              <a:r>
                <a:rPr kumimoji="0" lang="en-US" sz="12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2–4 DAY</a:t>
              </a:r>
            </a:p>
          </p:txBody>
        </p:sp>
        <p:sp>
          <p:nvSpPr>
            <p:cNvPr id="42" name="Rectangle 41"/>
            <p:cNvSpPr/>
            <p:nvPr/>
          </p:nvSpPr>
          <p:spPr>
            <a:xfrm>
              <a:off x="8186113" y="2689250"/>
              <a:ext cx="1136723" cy="394603"/>
            </a:xfrm>
            <a:prstGeom prst="rect">
              <a:avLst/>
            </a:prstGeom>
            <a:solidFill>
              <a:srgbClr val="82A7F2"/>
            </a:solidFill>
          </p:spPr>
          <p:txBody>
            <a:bodyPr wrap="square" anchor="ctr">
              <a:spAutoFit/>
            </a:bodyPr>
            <a:lstStyle/>
            <a:p>
              <a:pPr marL="0" marR="0" lvl="0" indent="0" defTabSz="932254" eaLnBrk="1" fontAlgn="auto" latinLnBrk="0" hangingPunct="1">
                <a:spcBef>
                  <a:spcPts val="0"/>
                </a:spcBef>
                <a:spcAft>
                  <a:spcPts val="612"/>
                </a:spcAft>
                <a:buClrTx/>
                <a:buSzTx/>
                <a:buFontTx/>
                <a:buNone/>
                <a:tabLst/>
                <a:defRPr/>
              </a:pPr>
              <a:r>
                <a:rPr kumimoji="0" lang="en-US" sz="12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10 DAY</a:t>
              </a:r>
            </a:p>
          </p:txBody>
        </p:sp>
      </p:grpSp>
      <p:sp>
        <p:nvSpPr>
          <p:cNvPr id="29" name="Pentagon 28"/>
          <p:cNvSpPr/>
          <p:nvPr/>
        </p:nvSpPr>
        <p:spPr>
          <a:xfrm>
            <a:off x="3526970" y="1939286"/>
            <a:ext cx="2743200" cy="927763"/>
          </a:xfrm>
          <a:prstGeom prst="homePlate">
            <a:avLst/>
          </a:prstGeom>
          <a:solidFill>
            <a:srgbClr val="94B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PROJECT GUIDANCE AND IP PROVIDED BY MICROSOFT</a:t>
            </a:r>
          </a:p>
        </p:txBody>
      </p:sp>
      <p:sp>
        <p:nvSpPr>
          <p:cNvPr id="30" name="Pentagon 29"/>
          <p:cNvSpPr/>
          <p:nvPr/>
        </p:nvSpPr>
        <p:spPr>
          <a:xfrm>
            <a:off x="783770" y="1939286"/>
            <a:ext cx="2743200" cy="927763"/>
          </a:xfrm>
          <a:prstGeom prst="homePlate">
            <a:avLst/>
          </a:prstGeom>
          <a:solidFill>
            <a:srgbClr val="D4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CUSTOMER ENGAGEMENT OPPORTUNITY</a:t>
            </a:r>
          </a:p>
        </p:txBody>
      </p:sp>
      <p:sp>
        <p:nvSpPr>
          <p:cNvPr id="31" name="Pentagon 30"/>
          <p:cNvSpPr/>
          <p:nvPr/>
        </p:nvSpPr>
        <p:spPr>
          <a:xfrm>
            <a:off x="6270170" y="1939286"/>
            <a:ext cx="2743200" cy="927763"/>
          </a:xfrm>
          <a:prstGeom prst="homePlat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FUNDING TO DELIVER ENGAGEMENT PROVIDED </a:t>
            </a:r>
            <a:br>
              <a:rPr kumimoji="0" lang="en-US" sz="1400" b="1"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br>
            <a:r>
              <a:rPr kumimoji="0" lang="en-US" sz="1400" b="1"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BY MICROSOFT</a:t>
            </a:r>
          </a:p>
        </p:txBody>
      </p:sp>
      <p:sp>
        <p:nvSpPr>
          <p:cNvPr id="40" name="Rounded Rectangle 39"/>
          <p:cNvSpPr/>
          <p:nvPr/>
        </p:nvSpPr>
        <p:spPr>
          <a:xfrm>
            <a:off x="9013370" y="1939286"/>
            <a:ext cx="2667000" cy="92776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ENTRYWAY TO ADDITIONAL SERVICE REVENUE OPPORTUNITIES</a:t>
            </a:r>
          </a:p>
        </p:txBody>
      </p:sp>
      <p:sp>
        <p:nvSpPr>
          <p:cNvPr id="4" name="12-Point Star 3"/>
          <p:cNvSpPr/>
          <p:nvPr/>
        </p:nvSpPr>
        <p:spPr>
          <a:xfrm>
            <a:off x="9881920" y="914400"/>
            <a:ext cx="2104946" cy="973736"/>
          </a:xfrm>
          <a:prstGeom prst="star12">
            <a:avLst/>
          </a:prstGeom>
          <a:solidFill>
            <a:schemeClr val="accent5"/>
          </a:solidFill>
        </p:spPr>
        <p:txBody>
          <a:bodyPr wrap="square" lIns="0" tIns="0" rIns="0" bIns="0" anchor="ctr">
            <a:noAutofit/>
          </a:bodyPr>
          <a:lstStyle/>
          <a:p>
            <a:pPr marL="0" marR="0" lvl="0" indent="0" algn="ctr" defTabSz="914400" eaLnBrk="1" fontAlgn="auto" latinLnBrk="0" hangingPunct="1">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OVER 2,500 </a:t>
            </a:r>
            <a:b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ENGAGEMENTS</a:t>
            </a:r>
          </a:p>
          <a:p>
            <a:pPr marL="0" marR="0" lvl="0" indent="0" algn="ctr" defTabSz="914400" eaLnBrk="1" fontAlgn="auto" latinLnBrk="0" hangingPunct="1">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IN FY16</a:t>
            </a:r>
          </a:p>
        </p:txBody>
      </p:sp>
      <p:sp>
        <p:nvSpPr>
          <p:cNvPr id="5" name="Rectangle 4"/>
          <p:cNvSpPr/>
          <p:nvPr/>
        </p:nvSpPr>
        <p:spPr>
          <a:xfrm>
            <a:off x="457200" y="6553586"/>
            <a:ext cx="7540008" cy="338554"/>
          </a:xfrm>
          <a:prstGeom prst="rect">
            <a:avLst/>
          </a:prstGeom>
        </p:spPr>
        <p:txBody>
          <a:bodyPr wrap="square" lIns="0" tIns="0" rIns="0" bIns="0">
            <a:noAutofit/>
          </a:bodyPr>
          <a:lstStyle/>
          <a:p>
            <a:r>
              <a:rPr lang="en-US" sz="1600" dirty="0">
                <a:hlinkClick r:id="rId13"/>
              </a:rPr>
              <a:t>https://partner.microsoft.com/en-US/Solutions/windows-accelerate</a:t>
            </a:r>
            <a:r>
              <a:rPr lang="en-US" sz="1600" dirty="0"/>
              <a:t> </a:t>
            </a:r>
          </a:p>
        </p:txBody>
      </p:sp>
    </p:spTree>
    <p:extLst>
      <p:ext uri="{BB962C8B-B14F-4D97-AF65-F5344CB8AC3E}">
        <p14:creationId xmlns:p14="http://schemas.microsoft.com/office/powerpoint/2010/main" val="377875659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798" name="think-cell Slide" r:id="rId5" imgW="378" imgH="379" progId="TCLayout.ActiveDocument.1">
                  <p:embed/>
                </p:oleObj>
              </mc:Choice>
              <mc:Fallback>
                <p:oleObj name="think-cell Slide" r:id="rId5" imgW="378" imgH="379"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 name="Picture 1"/>
          <p:cNvPicPr>
            <a:picLocks noChangeAspect="1"/>
          </p:cNvPicPr>
          <p:nvPr/>
        </p:nvPicPr>
        <p:blipFill>
          <a:blip r:embed="rId7"/>
          <a:stretch>
            <a:fillRect/>
          </a:stretch>
        </p:blipFill>
        <p:spPr>
          <a:xfrm>
            <a:off x="-1" y="29845"/>
            <a:ext cx="12436475" cy="6964680"/>
          </a:xfrm>
          <a:prstGeom prst="rect">
            <a:avLst/>
          </a:prstGeom>
        </p:spPr>
      </p:pic>
      <p:sp>
        <p:nvSpPr>
          <p:cNvPr id="43" name="Background"/>
          <p:cNvSpPr/>
          <p:nvPr/>
        </p:nvSpPr>
        <p:spPr bwMode="auto">
          <a:xfrm>
            <a:off x="1523644" y="-922338"/>
            <a:ext cx="9320397" cy="9240683"/>
          </a:xfrm>
          <a:prstGeom prst="ellipse">
            <a:avLst/>
          </a:prstGeom>
          <a:solidFill>
            <a:srgbClr val="FBFBFB">
              <a:alpha val="90000"/>
            </a:srgbClr>
          </a:solidFill>
          <a:ln w="19050"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8" name="Circle: Hollow 77"/>
          <p:cNvSpPr/>
          <p:nvPr/>
        </p:nvSpPr>
        <p:spPr bwMode="auto">
          <a:xfrm>
            <a:off x="3782783" y="1239505"/>
            <a:ext cx="4692315" cy="4692315"/>
          </a:xfrm>
          <a:prstGeom prst="donut">
            <a:avLst>
              <a:gd name="adj" fmla="val 1052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p:cNvSpPr/>
          <p:nvPr/>
        </p:nvSpPr>
        <p:spPr bwMode="auto">
          <a:xfrm>
            <a:off x="3497343" y="999706"/>
            <a:ext cx="5218206" cy="5173577"/>
          </a:xfrm>
          <a:prstGeom prst="ellipse">
            <a:avLst/>
          </a:prstGeom>
          <a:noFill/>
          <a:ln w="10000" cap="flat" cmpd="sng" algn="ctr">
            <a:solidFill>
              <a:srgbClr val="635D59"/>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 name="Oval 44"/>
          <p:cNvSpPr/>
          <p:nvPr/>
        </p:nvSpPr>
        <p:spPr bwMode="auto">
          <a:xfrm>
            <a:off x="3562249" y="2263157"/>
            <a:ext cx="360402" cy="357320"/>
          </a:xfrm>
          <a:prstGeom prst="ellipse">
            <a:avLst/>
          </a:prstGeom>
          <a:solidFill>
            <a:srgbClr val="635D59"/>
          </a:solidFill>
          <a:ln w="100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eaLnBrk="1" fontAlgn="base" latinLnBrk="0" hangingPunct="1">
              <a:spcBef>
                <a:spcPct val="0"/>
              </a:spcBef>
              <a:spcAft>
                <a:spcPct val="0"/>
              </a:spcAft>
              <a:buClrTx/>
              <a:buSzTx/>
              <a:buFontTx/>
              <a:buNone/>
              <a:tabLst/>
              <a:defRPr/>
            </a:pPr>
            <a:endParaRPr kumimoji="0" lang="en-US" sz="1200" b="1" i="0" u="none" strike="noStrike" kern="0" cap="none" spc="-49"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 name="TextBox 45"/>
          <p:cNvSpPr txBox="1"/>
          <p:nvPr/>
        </p:nvSpPr>
        <p:spPr>
          <a:xfrm>
            <a:off x="1253788" y="2264639"/>
            <a:ext cx="2221249" cy="861774"/>
          </a:xfrm>
          <a:prstGeom prst="rect">
            <a:avLst/>
          </a:prstGeom>
          <a:noFill/>
        </p:spPr>
        <p:txBody>
          <a:bodyPr wrap="square" lIns="0" tIns="0" rIns="0" bIns="0" rtlCol="0">
            <a:spAutoFit/>
          </a:bodyPr>
          <a:lstStyle/>
          <a:p>
            <a:pPr marL="0" marR="0" lvl="0" indent="0" algn="r" defTabSz="914225" eaLnBrk="1" fontAlgn="base" latinLnBrk="0" hangingPunct="1">
              <a:spcBef>
                <a:spcPct val="0"/>
              </a:spcBef>
              <a:spcAft>
                <a:spcPts val="1176"/>
              </a:spcAft>
              <a:buClrTx/>
              <a:buSzTx/>
              <a:buFontTx/>
              <a:buNone/>
              <a:tabLst/>
              <a:defRPr/>
            </a:pPr>
            <a:r>
              <a:rPr kumimoji="0" lang="en-US" sz="1400" b="1" i="0" u="none" strike="noStrike" kern="900" cap="none" spc="98" normalizeH="0" baseline="0" noProof="0" dirty="0">
                <a:ln>
                  <a:noFill/>
                </a:ln>
                <a:gradFill>
                  <a:gsLst>
                    <a:gs pos="0">
                      <a:srgbClr val="505050"/>
                    </a:gs>
                    <a:gs pos="100000">
                      <a:srgbClr val="505050"/>
                    </a:gs>
                  </a:gsLst>
                  <a:lin ang="5400000" scaled="0"/>
                </a:gradFill>
                <a:effectLst/>
                <a:uLnTx/>
                <a:uFillTx/>
              </a:rPr>
              <a:t>DEFINE VISION &amp; DEPLOYMENT PLAN </a:t>
            </a:r>
            <a:br>
              <a:rPr kumimoji="0" lang="en-US" sz="1400" b="1" i="0" u="none" strike="noStrike" kern="900" cap="none" spc="98" normalizeH="0" baseline="0" noProof="0" dirty="0">
                <a:ln>
                  <a:noFill/>
                </a:ln>
                <a:gradFill>
                  <a:gsLst>
                    <a:gs pos="0">
                      <a:srgbClr val="505050"/>
                    </a:gs>
                    <a:gs pos="100000">
                      <a:srgbClr val="505050"/>
                    </a:gs>
                  </a:gsLst>
                  <a:lin ang="5400000" scaled="0"/>
                </a:gradFill>
                <a:effectLst/>
                <a:uLnTx/>
                <a:uFillTx/>
              </a:rPr>
            </a:br>
            <a:r>
              <a:rPr kumimoji="0" lang="en-US" sz="1400" b="1" i="0" u="none" strike="noStrike" kern="900" cap="none" spc="98" normalizeH="0" baseline="0" noProof="0" dirty="0">
                <a:ln>
                  <a:noFill/>
                </a:ln>
                <a:gradFill>
                  <a:gsLst>
                    <a:gs pos="0">
                      <a:srgbClr val="505050"/>
                    </a:gs>
                    <a:gs pos="100000">
                      <a:srgbClr val="505050"/>
                    </a:gs>
                  </a:gsLst>
                  <a:lin ang="5400000" scaled="0"/>
                </a:gradFill>
                <a:effectLst/>
                <a:uLnTx/>
                <a:uFillTx/>
              </a:rPr>
              <a:t>FOR A SUCCESSFUL ROLLOUT</a:t>
            </a:r>
          </a:p>
        </p:txBody>
      </p:sp>
      <p:sp>
        <p:nvSpPr>
          <p:cNvPr id="47" name="Oval 46"/>
          <p:cNvSpPr/>
          <p:nvPr/>
        </p:nvSpPr>
        <p:spPr bwMode="auto">
          <a:xfrm>
            <a:off x="5892934" y="5987801"/>
            <a:ext cx="360402" cy="357320"/>
          </a:xfrm>
          <a:prstGeom prst="ellipse">
            <a:avLst/>
          </a:prstGeom>
          <a:solidFill>
            <a:srgbClr val="635D59"/>
          </a:solidFill>
          <a:ln w="100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eaLnBrk="1" fontAlgn="base" latinLnBrk="0" hangingPunct="1">
              <a:spcBef>
                <a:spcPct val="0"/>
              </a:spcBef>
              <a:spcAft>
                <a:spcPct val="0"/>
              </a:spcAft>
              <a:buClrTx/>
              <a:buSzTx/>
              <a:buFontTx/>
              <a:buNone/>
              <a:tabLst/>
              <a:defRPr/>
            </a:pPr>
            <a:endParaRPr kumimoji="0" lang="en-US" sz="1200" b="1" i="0" u="none" strike="noStrike" kern="0" cap="none" spc="-49"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TextBox 47"/>
          <p:cNvSpPr txBox="1"/>
          <p:nvPr/>
        </p:nvSpPr>
        <p:spPr>
          <a:xfrm>
            <a:off x="3593989" y="6443204"/>
            <a:ext cx="4958292" cy="215444"/>
          </a:xfrm>
          <a:prstGeom prst="rect">
            <a:avLst/>
          </a:prstGeom>
          <a:noFill/>
        </p:spPr>
        <p:txBody>
          <a:bodyPr wrap="square" lIns="0" tIns="0" rIns="0" bIns="0" rtlCol="0">
            <a:spAutoFit/>
          </a:bodyPr>
          <a:lstStyle/>
          <a:p>
            <a:pPr marL="0" marR="0" lvl="0" indent="0" algn="ctr" defTabSz="914225" eaLnBrk="1" fontAlgn="base" latinLnBrk="0" hangingPunct="1">
              <a:spcBef>
                <a:spcPct val="0"/>
              </a:spcBef>
              <a:spcAft>
                <a:spcPts val="1176"/>
              </a:spcAft>
              <a:buClrTx/>
              <a:buSzTx/>
              <a:buFontTx/>
              <a:buNone/>
              <a:tabLst/>
              <a:defRPr/>
            </a:pPr>
            <a:r>
              <a:rPr kumimoji="0" lang="en-US" sz="1400" b="1" i="0" u="none" strike="noStrike" kern="900" cap="none" spc="98" normalizeH="0" baseline="0" noProof="0" dirty="0">
                <a:ln>
                  <a:noFill/>
                </a:ln>
                <a:gradFill>
                  <a:gsLst>
                    <a:gs pos="0">
                      <a:srgbClr val="505050"/>
                    </a:gs>
                    <a:gs pos="100000">
                      <a:srgbClr val="505050"/>
                    </a:gs>
                  </a:gsLst>
                  <a:lin ang="5400000" scaled="0"/>
                </a:gradFill>
                <a:effectLst/>
                <a:uLnTx/>
                <a:uFillTx/>
              </a:rPr>
              <a:t>BOOST USER ENGAGEMENT AND MANAGE CHANGE</a:t>
            </a:r>
          </a:p>
        </p:txBody>
      </p:sp>
      <p:sp>
        <p:nvSpPr>
          <p:cNvPr id="49" name="Oval 48"/>
          <p:cNvSpPr/>
          <p:nvPr/>
        </p:nvSpPr>
        <p:spPr bwMode="auto">
          <a:xfrm>
            <a:off x="8247478" y="2237657"/>
            <a:ext cx="360402" cy="357320"/>
          </a:xfrm>
          <a:prstGeom prst="ellipse">
            <a:avLst/>
          </a:prstGeom>
          <a:solidFill>
            <a:srgbClr val="635D59"/>
          </a:solidFill>
          <a:ln w="100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eaLnBrk="1" fontAlgn="base" latinLnBrk="0" hangingPunct="1">
              <a:spcBef>
                <a:spcPct val="0"/>
              </a:spcBef>
              <a:spcAft>
                <a:spcPct val="0"/>
              </a:spcAft>
              <a:buClrTx/>
              <a:buSzTx/>
              <a:buFontTx/>
              <a:buNone/>
              <a:tabLst/>
              <a:defRPr/>
            </a:pPr>
            <a:endParaRPr kumimoji="0" lang="en-US" sz="1200" b="1" i="0" u="none" strike="noStrike" kern="0" cap="none" spc="-49"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TextBox 49"/>
          <p:cNvSpPr txBox="1"/>
          <p:nvPr/>
        </p:nvSpPr>
        <p:spPr>
          <a:xfrm>
            <a:off x="8777629" y="2146145"/>
            <a:ext cx="2290761" cy="1077218"/>
          </a:xfrm>
          <a:prstGeom prst="rect">
            <a:avLst/>
          </a:prstGeom>
          <a:noFill/>
        </p:spPr>
        <p:txBody>
          <a:bodyPr wrap="square" lIns="0" tIns="0" rIns="0" bIns="0" rtlCol="0">
            <a:spAutoFit/>
          </a:bodyPr>
          <a:lstStyle/>
          <a:p>
            <a:pPr marL="0" marR="0" lvl="0" indent="0" defTabSz="914225" eaLnBrk="1" fontAlgn="base" latinLnBrk="0" hangingPunct="1">
              <a:spcBef>
                <a:spcPct val="0"/>
              </a:spcBef>
              <a:spcAft>
                <a:spcPts val="1176"/>
              </a:spcAft>
              <a:buClrTx/>
              <a:buSzTx/>
              <a:buFontTx/>
              <a:buNone/>
              <a:tabLst/>
              <a:defRPr/>
            </a:pPr>
            <a:r>
              <a:rPr kumimoji="0" lang="en-US" sz="1400" b="1" i="0" u="none" strike="noStrike" kern="900" cap="none" spc="98" normalizeH="0" baseline="0" noProof="0" dirty="0">
                <a:ln>
                  <a:noFill/>
                </a:ln>
                <a:gradFill>
                  <a:gsLst>
                    <a:gs pos="0">
                      <a:srgbClr val="505050"/>
                    </a:gs>
                    <a:gs pos="100000">
                      <a:srgbClr val="505050"/>
                    </a:gs>
                  </a:gsLst>
                  <a:lin ang="5400000" scaled="0"/>
                </a:gradFill>
                <a:effectLst/>
                <a:uLnTx/>
                <a:uFillTx/>
              </a:rPr>
              <a:t>MOVE TO</a:t>
            </a:r>
            <a:br>
              <a:rPr kumimoji="0" lang="en-US" sz="1400" b="1" i="0" u="none" strike="noStrike" kern="900" cap="none" spc="98" normalizeH="0" baseline="0" noProof="0" dirty="0">
                <a:ln>
                  <a:noFill/>
                </a:ln>
                <a:gradFill>
                  <a:gsLst>
                    <a:gs pos="0">
                      <a:srgbClr val="505050"/>
                    </a:gs>
                    <a:gs pos="100000">
                      <a:srgbClr val="505050"/>
                    </a:gs>
                  </a:gsLst>
                  <a:lin ang="5400000" scaled="0"/>
                </a:gradFill>
                <a:effectLst/>
                <a:uLnTx/>
                <a:uFillTx/>
              </a:rPr>
            </a:br>
            <a:r>
              <a:rPr kumimoji="0" lang="en-US" sz="1400" b="1" i="0" u="none" strike="noStrike" kern="900" cap="none" spc="98" normalizeH="0" baseline="0" noProof="0" dirty="0">
                <a:ln>
                  <a:noFill/>
                </a:ln>
                <a:gradFill>
                  <a:gsLst>
                    <a:gs pos="0">
                      <a:srgbClr val="505050"/>
                    </a:gs>
                    <a:gs pos="100000">
                      <a:srgbClr val="505050"/>
                    </a:gs>
                  </a:gsLst>
                  <a:lin ang="5400000" scaled="0"/>
                </a:gradFill>
                <a:effectLst/>
                <a:uLnTx/>
                <a:uFillTx/>
              </a:rPr>
              <a:t> WINDOWS 10 &amp; OFFICE 365 </a:t>
            </a:r>
            <a:r>
              <a:rPr kumimoji="0" lang="en-US" sz="1400" b="1" i="0" u="none" strike="noStrike" kern="900" cap="none" spc="98" normalizeH="0" baseline="0" noProof="0" dirty="0" err="1">
                <a:ln>
                  <a:noFill/>
                </a:ln>
                <a:gradFill>
                  <a:gsLst>
                    <a:gs pos="0">
                      <a:srgbClr val="505050"/>
                    </a:gs>
                    <a:gs pos="100000">
                      <a:srgbClr val="505050"/>
                    </a:gs>
                  </a:gsLst>
                  <a:lin ang="5400000" scaled="0"/>
                </a:gradFill>
                <a:effectLst/>
                <a:uLnTx/>
                <a:uFillTx/>
              </a:rPr>
              <a:t>ProPlus</a:t>
            </a:r>
            <a:r>
              <a:rPr kumimoji="0" lang="en-US" sz="1400" b="1" i="0" u="none" strike="noStrike" kern="900" cap="none" spc="98" normalizeH="0" baseline="0" noProof="0" dirty="0">
                <a:ln>
                  <a:noFill/>
                </a:ln>
                <a:gradFill>
                  <a:gsLst>
                    <a:gs pos="0">
                      <a:srgbClr val="505050"/>
                    </a:gs>
                    <a:gs pos="100000">
                      <a:srgbClr val="505050"/>
                    </a:gs>
                  </a:gsLst>
                  <a:lin ang="5400000" scaled="0"/>
                </a:gradFill>
                <a:effectLst/>
                <a:uLnTx/>
                <a:uFillTx/>
              </a:rPr>
              <a:t>, SMOOTHLY AND </a:t>
            </a:r>
            <a:br>
              <a:rPr kumimoji="0" lang="en-US" sz="1400" b="1" i="0" u="none" strike="noStrike" kern="900" cap="none" spc="98" normalizeH="0" baseline="0" noProof="0" dirty="0">
                <a:ln>
                  <a:noFill/>
                </a:ln>
                <a:gradFill>
                  <a:gsLst>
                    <a:gs pos="0">
                      <a:srgbClr val="505050"/>
                    </a:gs>
                    <a:gs pos="100000">
                      <a:srgbClr val="505050"/>
                    </a:gs>
                  </a:gsLst>
                  <a:lin ang="5400000" scaled="0"/>
                </a:gradFill>
                <a:effectLst/>
                <a:uLnTx/>
                <a:uFillTx/>
              </a:rPr>
            </a:br>
            <a:r>
              <a:rPr kumimoji="0" lang="en-US" sz="1400" b="1" i="0" u="none" strike="noStrike" kern="900" cap="none" spc="98" normalizeH="0" baseline="0" noProof="0" dirty="0">
                <a:ln>
                  <a:noFill/>
                </a:ln>
                <a:gradFill>
                  <a:gsLst>
                    <a:gs pos="0">
                      <a:srgbClr val="505050"/>
                    </a:gs>
                    <a:gs pos="100000">
                      <a:srgbClr val="505050"/>
                    </a:gs>
                  </a:gsLst>
                  <a:lin ang="5400000" scaled="0"/>
                </a:gradFill>
                <a:effectLst/>
                <a:uLnTx/>
                <a:uFillTx/>
              </a:rPr>
              <a:t>WITH CONFIDENCE</a:t>
            </a:r>
          </a:p>
        </p:txBody>
      </p:sp>
      <p:grpSp>
        <p:nvGrpSpPr>
          <p:cNvPr id="55" name="Group 54"/>
          <p:cNvGrpSpPr/>
          <p:nvPr/>
        </p:nvGrpSpPr>
        <p:grpSpPr>
          <a:xfrm>
            <a:off x="4220955" y="1734576"/>
            <a:ext cx="3707533" cy="2581976"/>
            <a:chOff x="5832101" y="2020052"/>
            <a:chExt cx="3709775" cy="2605824"/>
          </a:xfrm>
        </p:grpSpPr>
        <p:sp>
          <p:nvSpPr>
            <p:cNvPr id="56" name="Step 1"/>
            <p:cNvSpPr txBox="1"/>
            <p:nvPr/>
          </p:nvSpPr>
          <p:spPr>
            <a:xfrm rot="1425462">
              <a:off x="5832101" y="2292590"/>
              <a:ext cx="1487075" cy="2333286"/>
            </a:xfrm>
            <a:prstGeom prst="rect">
              <a:avLst/>
            </a:prstGeom>
            <a:noFill/>
          </p:spPr>
          <p:txBody>
            <a:bodyPr spcFirstLastPara="1" wrap="square" lIns="179259" tIns="143407" rIns="179259" bIns="143407" numCol="1" rtlCol="0">
              <a:prstTxWarp prst="textArchUp">
                <a:avLst>
                  <a:gd name="adj" fmla="val 9495673"/>
                </a:avLst>
              </a:prstTxWarp>
              <a:spAutoFit/>
            </a:bodyPr>
            <a:lstStyle/>
            <a:p>
              <a:pPr marL="0" marR="0" lvl="0" indent="0" defTabSz="914225" eaLnBrk="1" fontAlgn="auto" latinLnBrk="0" hangingPunct="1">
                <a:spcBef>
                  <a:spcPts val="0"/>
                </a:spcBef>
                <a:spcAft>
                  <a:spcPts val="588"/>
                </a:spcAft>
                <a:buClrTx/>
                <a:buSzTx/>
                <a:buFontTx/>
                <a:buNone/>
                <a:tabLst/>
                <a:defRPr/>
              </a:pPr>
              <a:r>
                <a:rPr kumimoji="0" lang="en-US" b="1" i="0" u="none" strike="noStrike" kern="0" cap="none" spc="0" normalizeH="0" baseline="0" noProof="0" dirty="0">
                  <a:ln>
                    <a:noFill/>
                  </a:ln>
                  <a:gradFill>
                    <a:gsLst>
                      <a:gs pos="2917">
                        <a:srgbClr val="FFFFFF"/>
                      </a:gs>
                      <a:gs pos="30000">
                        <a:srgbClr val="FFFFFF"/>
                      </a:gs>
                    </a:gsLst>
                    <a:lin ang="5400000" scaled="0"/>
                  </a:gradFill>
                  <a:effectLst/>
                  <a:uLnTx/>
                  <a:uFillTx/>
                </a:rPr>
                <a:t>ENVISION</a:t>
              </a:r>
            </a:p>
          </p:txBody>
        </p:sp>
        <p:sp>
          <p:nvSpPr>
            <p:cNvPr id="57" name="Step 2"/>
            <p:cNvSpPr txBox="1"/>
            <p:nvPr/>
          </p:nvSpPr>
          <p:spPr>
            <a:xfrm rot="8785616">
              <a:off x="8054801" y="2020052"/>
              <a:ext cx="1487075" cy="2333286"/>
            </a:xfrm>
            <a:prstGeom prst="rect">
              <a:avLst/>
            </a:prstGeom>
            <a:noFill/>
          </p:spPr>
          <p:txBody>
            <a:bodyPr spcFirstLastPara="1" wrap="square" lIns="179259" tIns="143407" rIns="179259" bIns="143407" numCol="1" rtlCol="0">
              <a:prstTxWarp prst="textArchUp">
                <a:avLst>
                  <a:gd name="adj" fmla="val 9495673"/>
                </a:avLst>
              </a:prstTxWarp>
              <a:spAutoFit/>
            </a:bodyPr>
            <a:lstStyle/>
            <a:p>
              <a:pPr marL="0" marR="0" lvl="0" indent="0" defTabSz="914225" eaLnBrk="1" fontAlgn="auto" latinLnBrk="0" hangingPunct="1">
                <a:spcBef>
                  <a:spcPts val="0"/>
                </a:spcBef>
                <a:spcAft>
                  <a:spcPts val="588"/>
                </a:spcAft>
                <a:buClrTx/>
                <a:buSzTx/>
                <a:buFontTx/>
                <a:buNone/>
                <a:tabLst/>
                <a:defRPr/>
              </a:pPr>
              <a:r>
                <a:rPr kumimoji="0" lang="en-US" b="1" i="0" u="none" strike="noStrike" kern="0" cap="none" spc="0" normalizeH="0" baseline="0" noProof="0" dirty="0">
                  <a:ln>
                    <a:noFill/>
                  </a:ln>
                  <a:gradFill>
                    <a:gsLst>
                      <a:gs pos="2917">
                        <a:srgbClr val="FFFFFF"/>
                      </a:gs>
                      <a:gs pos="30000">
                        <a:srgbClr val="FFFFFF"/>
                      </a:gs>
                    </a:gsLst>
                    <a:lin ang="5400000" scaled="0"/>
                  </a:gradFill>
                  <a:effectLst/>
                  <a:uLnTx/>
                  <a:uFillTx/>
                </a:rPr>
                <a:t>ONBOARD</a:t>
              </a:r>
            </a:p>
          </p:txBody>
        </p:sp>
      </p:grpSp>
      <p:sp>
        <p:nvSpPr>
          <p:cNvPr id="58" name="Oval 57"/>
          <p:cNvSpPr/>
          <p:nvPr/>
        </p:nvSpPr>
        <p:spPr bwMode="auto">
          <a:xfrm>
            <a:off x="4337848" y="1810042"/>
            <a:ext cx="3595315" cy="3564565"/>
          </a:xfrm>
          <a:prstGeom prst="ellipse">
            <a:avLst/>
          </a:prstGeom>
          <a:noFill/>
          <a:ln w="127000" cap="flat" cmpd="sng" algn="ctr">
            <a:solidFill>
              <a:srgbClr val="FBFBFB"/>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mn-ea"/>
              <a:cs typeface="+mn-cs"/>
            </a:endParaRPr>
          </a:p>
        </p:txBody>
      </p:sp>
      <p:grpSp>
        <p:nvGrpSpPr>
          <p:cNvPr id="59" name="Group 58"/>
          <p:cNvGrpSpPr/>
          <p:nvPr/>
        </p:nvGrpSpPr>
        <p:grpSpPr>
          <a:xfrm>
            <a:off x="4688408" y="2307411"/>
            <a:ext cx="2873420" cy="1566639"/>
            <a:chOff x="6299837" y="2871651"/>
            <a:chExt cx="2875158" cy="1581109"/>
          </a:xfrm>
        </p:grpSpPr>
        <p:grpSp>
          <p:nvGrpSpPr>
            <p:cNvPr id="60" name="Group 59"/>
            <p:cNvGrpSpPr/>
            <p:nvPr/>
          </p:nvGrpSpPr>
          <p:grpSpPr>
            <a:xfrm>
              <a:off x="7445539" y="3576639"/>
              <a:ext cx="546217" cy="650738"/>
              <a:chOff x="7490925" y="3444659"/>
              <a:chExt cx="519254" cy="618616"/>
            </a:xfrm>
            <a:solidFill>
              <a:srgbClr val="505050"/>
            </a:solidFill>
          </p:grpSpPr>
          <p:sp>
            <p:nvSpPr>
              <p:cNvPr id="67" name="Freeform 8"/>
              <p:cNvSpPr>
                <a:spLocks noEditPoints="1"/>
              </p:cNvSpPr>
              <p:nvPr/>
            </p:nvSpPr>
            <p:spPr bwMode="auto">
              <a:xfrm>
                <a:off x="7490925" y="3444659"/>
                <a:ext cx="247708" cy="618616"/>
              </a:xfrm>
              <a:custGeom>
                <a:avLst/>
                <a:gdLst>
                  <a:gd name="T0" fmla="*/ 56 w 117"/>
                  <a:gd name="T1" fmla="*/ 0 h 292"/>
                  <a:gd name="T2" fmla="*/ 82 w 117"/>
                  <a:gd name="T3" fmla="*/ 25 h 292"/>
                  <a:gd name="T4" fmla="*/ 57 w 117"/>
                  <a:gd name="T5" fmla="*/ 51 h 292"/>
                  <a:gd name="T6" fmla="*/ 31 w 117"/>
                  <a:gd name="T7" fmla="*/ 26 h 292"/>
                  <a:gd name="T8" fmla="*/ 56 w 117"/>
                  <a:gd name="T9" fmla="*/ 0 h 292"/>
                  <a:gd name="T10" fmla="*/ 97 w 117"/>
                  <a:gd name="T11" fmla="*/ 181 h 292"/>
                  <a:gd name="T12" fmla="*/ 116 w 117"/>
                  <a:gd name="T13" fmla="*/ 159 h 292"/>
                  <a:gd name="T14" fmla="*/ 115 w 117"/>
                  <a:gd name="T15" fmla="*/ 88 h 292"/>
                  <a:gd name="T16" fmla="*/ 85 w 117"/>
                  <a:gd name="T17" fmla="*/ 59 h 292"/>
                  <a:gd name="T18" fmla="*/ 57 w 117"/>
                  <a:gd name="T19" fmla="*/ 59 h 292"/>
                  <a:gd name="T20" fmla="*/ 30 w 117"/>
                  <a:gd name="T21" fmla="*/ 60 h 292"/>
                  <a:gd name="T22" fmla="*/ 1 w 117"/>
                  <a:gd name="T23" fmla="*/ 90 h 292"/>
                  <a:gd name="T24" fmla="*/ 2 w 117"/>
                  <a:gd name="T25" fmla="*/ 161 h 292"/>
                  <a:gd name="T26" fmla="*/ 22 w 117"/>
                  <a:gd name="T27" fmla="*/ 183 h 292"/>
                  <a:gd name="T28" fmla="*/ 35 w 117"/>
                  <a:gd name="T29" fmla="*/ 292 h 292"/>
                  <a:gd name="T30" fmla="*/ 89 w 117"/>
                  <a:gd name="T31" fmla="*/ 291 h 292"/>
                  <a:gd name="T32" fmla="*/ 97 w 117"/>
                  <a:gd name="T33" fmla="*/ 18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92">
                    <a:moveTo>
                      <a:pt x="56" y="0"/>
                    </a:moveTo>
                    <a:cubicBezTo>
                      <a:pt x="70" y="0"/>
                      <a:pt x="82" y="11"/>
                      <a:pt x="82" y="25"/>
                    </a:cubicBezTo>
                    <a:cubicBezTo>
                      <a:pt x="82" y="39"/>
                      <a:pt x="71" y="51"/>
                      <a:pt x="57" y="51"/>
                    </a:cubicBezTo>
                    <a:cubicBezTo>
                      <a:pt x="43" y="51"/>
                      <a:pt x="31" y="40"/>
                      <a:pt x="31" y="26"/>
                    </a:cubicBezTo>
                    <a:cubicBezTo>
                      <a:pt x="31" y="12"/>
                      <a:pt x="42" y="0"/>
                      <a:pt x="56" y="0"/>
                    </a:cubicBezTo>
                    <a:close/>
                    <a:moveTo>
                      <a:pt x="97" y="181"/>
                    </a:moveTo>
                    <a:cubicBezTo>
                      <a:pt x="97" y="181"/>
                      <a:pt x="117" y="179"/>
                      <a:pt x="116" y="159"/>
                    </a:cubicBezTo>
                    <a:cubicBezTo>
                      <a:pt x="115" y="88"/>
                      <a:pt x="115" y="88"/>
                      <a:pt x="115" y="88"/>
                    </a:cubicBezTo>
                    <a:cubicBezTo>
                      <a:pt x="115" y="75"/>
                      <a:pt x="106" y="58"/>
                      <a:pt x="85" y="59"/>
                    </a:cubicBezTo>
                    <a:cubicBezTo>
                      <a:pt x="57" y="59"/>
                      <a:pt x="57" y="59"/>
                      <a:pt x="57" y="59"/>
                    </a:cubicBezTo>
                    <a:cubicBezTo>
                      <a:pt x="30" y="60"/>
                      <a:pt x="30" y="60"/>
                      <a:pt x="30" y="60"/>
                    </a:cubicBezTo>
                    <a:cubicBezTo>
                      <a:pt x="9" y="60"/>
                      <a:pt x="0" y="77"/>
                      <a:pt x="1" y="90"/>
                    </a:cubicBezTo>
                    <a:cubicBezTo>
                      <a:pt x="2" y="161"/>
                      <a:pt x="2" y="161"/>
                      <a:pt x="2" y="161"/>
                    </a:cubicBezTo>
                    <a:cubicBezTo>
                      <a:pt x="3" y="182"/>
                      <a:pt x="22" y="183"/>
                      <a:pt x="22" y="183"/>
                    </a:cubicBezTo>
                    <a:cubicBezTo>
                      <a:pt x="35" y="292"/>
                      <a:pt x="35" y="292"/>
                      <a:pt x="35" y="292"/>
                    </a:cubicBezTo>
                    <a:cubicBezTo>
                      <a:pt x="89" y="291"/>
                      <a:pt x="89" y="291"/>
                      <a:pt x="89" y="291"/>
                    </a:cubicBezTo>
                    <a:lnTo>
                      <a:pt x="97" y="181"/>
                    </a:lnTo>
                    <a:close/>
                  </a:path>
                </a:pathLst>
              </a:custGeom>
              <a:grpFill/>
              <a:ln>
                <a:noFill/>
              </a:ln>
              <a:extLst/>
            </p:spPr>
            <p:txBody>
              <a:bodyPr vert="horz" wrap="square" lIns="89642" tIns="44821" rIns="89642" bIns="44821" numCol="1" anchor="t" anchorCtr="0" compatLnSpc="1">
                <a:prstTxWarp prst="textNoShape">
                  <a:avLst/>
                </a:prstTxWarp>
              </a:bodyPr>
              <a:lstStyle/>
              <a:p>
                <a:pPr marL="0" marR="0" lvl="0" indent="0" defTabSz="896175" eaLnBrk="1" fontAlgn="auto" latinLnBrk="0" hangingPunct="1">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p:txBody>
          </p:sp>
          <p:sp>
            <p:nvSpPr>
              <p:cNvPr id="68" name="Freeform 8"/>
              <p:cNvSpPr>
                <a:spLocks noEditPoints="1"/>
              </p:cNvSpPr>
              <p:nvPr/>
            </p:nvSpPr>
            <p:spPr bwMode="auto">
              <a:xfrm>
                <a:off x="7762471" y="3444659"/>
                <a:ext cx="247708" cy="618616"/>
              </a:xfrm>
              <a:custGeom>
                <a:avLst/>
                <a:gdLst>
                  <a:gd name="T0" fmla="*/ 56 w 117"/>
                  <a:gd name="T1" fmla="*/ 0 h 292"/>
                  <a:gd name="T2" fmla="*/ 82 w 117"/>
                  <a:gd name="T3" fmla="*/ 25 h 292"/>
                  <a:gd name="T4" fmla="*/ 57 w 117"/>
                  <a:gd name="T5" fmla="*/ 51 h 292"/>
                  <a:gd name="T6" fmla="*/ 31 w 117"/>
                  <a:gd name="T7" fmla="*/ 26 h 292"/>
                  <a:gd name="T8" fmla="*/ 56 w 117"/>
                  <a:gd name="T9" fmla="*/ 0 h 292"/>
                  <a:gd name="T10" fmla="*/ 97 w 117"/>
                  <a:gd name="T11" fmla="*/ 181 h 292"/>
                  <a:gd name="T12" fmla="*/ 116 w 117"/>
                  <a:gd name="T13" fmla="*/ 159 h 292"/>
                  <a:gd name="T14" fmla="*/ 115 w 117"/>
                  <a:gd name="T15" fmla="*/ 88 h 292"/>
                  <a:gd name="T16" fmla="*/ 85 w 117"/>
                  <a:gd name="T17" fmla="*/ 59 h 292"/>
                  <a:gd name="T18" fmla="*/ 57 w 117"/>
                  <a:gd name="T19" fmla="*/ 59 h 292"/>
                  <a:gd name="T20" fmla="*/ 30 w 117"/>
                  <a:gd name="T21" fmla="*/ 60 h 292"/>
                  <a:gd name="T22" fmla="*/ 1 w 117"/>
                  <a:gd name="T23" fmla="*/ 90 h 292"/>
                  <a:gd name="T24" fmla="*/ 2 w 117"/>
                  <a:gd name="T25" fmla="*/ 161 h 292"/>
                  <a:gd name="T26" fmla="*/ 22 w 117"/>
                  <a:gd name="T27" fmla="*/ 183 h 292"/>
                  <a:gd name="T28" fmla="*/ 35 w 117"/>
                  <a:gd name="T29" fmla="*/ 292 h 292"/>
                  <a:gd name="T30" fmla="*/ 89 w 117"/>
                  <a:gd name="T31" fmla="*/ 291 h 292"/>
                  <a:gd name="T32" fmla="*/ 97 w 117"/>
                  <a:gd name="T33" fmla="*/ 18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92">
                    <a:moveTo>
                      <a:pt x="56" y="0"/>
                    </a:moveTo>
                    <a:cubicBezTo>
                      <a:pt x="70" y="0"/>
                      <a:pt x="82" y="11"/>
                      <a:pt x="82" y="25"/>
                    </a:cubicBezTo>
                    <a:cubicBezTo>
                      <a:pt x="82" y="39"/>
                      <a:pt x="71" y="51"/>
                      <a:pt x="57" y="51"/>
                    </a:cubicBezTo>
                    <a:cubicBezTo>
                      <a:pt x="43" y="51"/>
                      <a:pt x="31" y="40"/>
                      <a:pt x="31" y="26"/>
                    </a:cubicBezTo>
                    <a:cubicBezTo>
                      <a:pt x="31" y="12"/>
                      <a:pt x="42" y="0"/>
                      <a:pt x="56" y="0"/>
                    </a:cubicBezTo>
                    <a:close/>
                    <a:moveTo>
                      <a:pt x="97" y="181"/>
                    </a:moveTo>
                    <a:cubicBezTo>
                      <a:pt x="97" y="181"/>
                      <a:pt x="117" y="179"/>
                      <a:pt x="116" y="159"/>
                    </a:cubicBezTo>
                    <a:cubicBezTo>
                      <a:pt x="115" y="88"/>
                      <a:pt x="115" y="88"/>
                      <a:pt x="115" y="88"/>
                    </a:cubicBezTo>
                    <a:cubicBezTo>
                      <a:pt x="115" y="75"/>
                      <a:pt x="106" y="58"/>
                      <a:pt x="85" y="59"/>
                    </a:cubicBezTo>
                    <a:cubicBezTo>
                      <a:pt x="57" y="59"/>
                      <a:pt x="57" y="59"/>
                      <a:pt x="57" y="59"/>
                    </a:cubicBezTo>
                    <a:cubicBezTo>
                      <a:pt x="30" y="60"/>
                      <a:pt x="30" y="60"/>
                      <a:pt x="30" y="60"/>
                    </a:cubicBezTo>
                    <a:cubicBezTo>
                      <a:pt x="9" y="60"/>
                      <a:pt x="0" y="77"/>
                      <a:pt x="1" y="90"/>
                    </a:cubicBezTo>
                    <a:cubicBezTo>
                      <a:pt x="2" y="161"/>
                      <a:pt x="2" y="161"/>
                      <a:pt x="2" y="161"/>
                    </a:cubicBezTo>
                    <a:cubicBezTo>
                      <a:pt x="3" y="182"/>
                      <a:pt x="22" y="183"/>
                      <a:pt x="22" y="183"/>
                    </a:cubicBezTo>
                    <a:cubicBezTo>
                      <a:pt x="35" y="292"/>
                      <a:pt x="35" y="292"/>
                      <a:pt x="35" y="292"/>
                    </a:cubicBezTo>
                    <a:cubicBezTo>
                      <a:pt x="89" y="291"/>
                      <a:pt x="89" y="291"/>
                      <a:pt x="89" y="291"/>
                    </a:cubicBezTo>
                    <a:lnTo>
                      <a:pt x="97" y="181"/>
                    </a:lnTo>
                    <a:close/>
                  </a:path>
                </a:pathLst>
              </a:custGeom>
              <a:grpFill/>
              <a:ln>
                <a:noFill/>
              </a:ln>
              <a:extLst/>
            </p:spPr>
            <p:txBody>
              <a:bodyPr vert="horz" wrap="square" lIns="89642" tIns="44821" rIns="89642" bIns="44821" numCol="1" anchor="t" anchorCtr="0" compatLnSpc="1">
                <a:prstTxWarp prst="textNoShape">
                  <a:avLst/>
                </a:prstTxWarp>
              </a:bodyPr>
              <a:lstStyle/>
              <a:p>
                <a:pPr marL="0" marR="0" lvl="0" indent="0" defTabSz="896175" eaLnBrk="1" fontAlgn="auto" latinLnBrk="0" hangingPunct="1">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p:txBody>
          </p:sp>
          <p:sp>
            <p:nvSpPr>
              <p:cNvPr id="69" name="Oval 68"/>
              <p:cNvSpPr/>
              <p:nvPr/>
            </p:nvSpPr>
            <p:spPr bwMode="auto">
              <a:xfrm>
                <a:off x="7616552" y="3639246"/>
                <a:ext cx="269659" cy="269657"/>
              </a:xfrm>
              <a:prstGeom prst="ellipse">
                <a:avLst/>
              </a:prstGeom>
              <a:grpFill/>
              <a:ln w="12700">
                <a:solidFill>
                  <a:srgbClr val="E4DED8"/>
                </a:solidFill>
              </a:ln>
              <a:extLst/>
            </p:spPr>
            <p:txBody>
              <a:bodyPr vert="horz" wrap="square" lIns="0" tIns="0" rIns="0" bIns="0" numCol="1" rtlCol="0" anchor="ctr" anchorCtr="0" compatLnSpc="1">
                <a:prstTxWarp prst="textNoShape">
                  <a:avLst/>
                </a:prstTxWarp>
              </a:bodyPr>
              <a:lstStyle/>
              <a:p>
                <a:pPr marL="0" marR="0" lvl="0" indent="0" algn="ctr" defTabSz="914367" eaLnBrk="1" fontAlgn="auto" latinLnBrk="0" hangingPunct="1">
                  <a:spcBef>
                    <a:spcPts val="0"/>
                  </a:spcBef>
                  <a:spcAft>
                    <a:spcPts val="0"/>
                  </a:spcAft>
                  <a:buClrTx/>
                  <a:buSzTx/>
                  <a:buFontTx/>
                  <a:buNone/>
                  <a:tabLst/>
                  <a:defRPr/>
                </a:pPr>
                <a:endParaRPr kumimoji="0" lang="en-US" sz="700" b="1" i="0" u="none" strike="noStrike" kern="0" cap="none" spc="0" normalizeH="0" baseline="0" noProof="0" dirty="0">
                  <a:ln>
                    <a:noFill/>
                  </a:ln>
                  <a:gradFill>
                    <a:gsLst>
                      <a:gs pos="0">
                        <a:srgbClr val="FFFFFF"/>
                      </a:gs>
                      <a:gs pos="100000">
                        <a:srgbClr val="FFFFFF"/>
                      </a:gs>
                    </a:gsLst>
                    <a:lin ang="5400000" scaled="1"/>
                  </a:gradFill>
                  <a:effectLst/>
                  <a:uLnTx/>
                  <a:uFillTx/>
                </a:endParaRPr>
              </a:p>
            </p:txBody>
          </p:sp>
          <p:sp>
            <p:nvSpPr>
              <p:cNvPr id="70" name="Freeform 12"/>
              <p:cNvSpPr>
                <a:spLocks noEditPoints="1"/>
              </p:cNvSpPr>
              <p:nvPr/>
            </p:nvSpPr>
            <p:spPr bwMode="auto">
              <a:xfrm>
                <a:off x="7672242" y="3707783"/>
                <a:ext cx="156620" cy="129798"/>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solidFill>
                <a:srgbClr val="E4DED8"/>
              </a:solidFill>
              <a:ln>
                <a:noFill/>
              </a:ln>
            </p:spPr>
            <p:txBody>
              <a:bodyPr vert="horz" wrap="square" lIns="89642" tIns="44821" rIns="89642" bIns="44821" numCol="1" anchor="t" anchorCtr="0" compatLnSpc="1">
                <a:prstTxWarp prst="textNoShape">
                  <a:avLst/>
                </a:prstTxWarp>
              </a:bodyPr>
              <a:lstStyle/>
              <a:p>
                <a:pPr marL="0" marR="0" lvl="0" indent="0" defTabSz="896175" eaLnBrk="1" fontAlgn="auto" latinLnBrk="0" hangingPunct="1">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p:txBody>
          </p:sp>
        </p:grpSp>
        <p:sp>
          <p:nvSpPr>
            <p:cNvPr id="61" name="Freeform 60"/>
            <p:cNvSpPr>
              <a:spLocks noEditPoints="1"/>
            </p:cNvSpPr>
            <p:nvPr/>
          </p:nvSpPr>
          <p:spPr bwMode="auto">
            <a:xfrm>
              <a:off x="8421344" y="3690726"/>
              <a:ext cx="508100" cy="456729"/>
            </a:xfrm>
            <a:custGeom>
              <a:avLst/>
              <a:gdLst>
                <a:gd name="T0" fmla="*/ 112 w 268"/>
                <a:gd name="T1" fmla="*/ 130 h 241"/>
                <a:gd name="T2" fmla="*/ 112 w 268"/>
                <a:gd name="T3" fmla="*/ 78 h 241"/>
                <a:gd name="T4" fmla="*/ 134 w 268"/>
                <a:gd name="T5" fmla="*/ 78 h 241"/>
                <a:gd name="T6" fmla="*/ 134 w 268"/>
                <a:gd name="T7" fmla="*/ 130 h 241"/>
                <a:gd name="T8" fmla="*/ 112 w 268"/>
                <a:gd name="T9" fmla="*/ 130 h 241"/>
                <a:gd name="T10" fmla="*/ 103 w 268"/>
                <a:gd name="T11" fmla="*/ 102 h 241"/>
                <a:gd name="T12" fmla="*/ 0 w 268"/>
                <a:gd name="T13" fmla="*/ 102 h 241"/>
                <a:gd name="T14" fmla="*/ 0 w 268"/>
                <a:gd name="T15" fmla="*/ 38 h 241"/>
                <a:gd name="T16" fmla="*/ 63 w 268"/>
                <a:gd name="T17" fmla="*/ 38 h 241"/>
                <a:gd name="T18" fmla="*/ 63 w 268"/>
                <a:gd name="T19" fmla="*/ 22 h 241"/>
                <a:gd name="T20" fmla="*/ 86 w 268"/>
                <a:gd name="T21" fmla="*/ 0 h 241"/>
                <a:gd name="T22" fmla="*/ 170 w 268"/>
                <a:gd name="T23" fmla="*/ 0 h 241"/>
                <a:gd name="T24" fmla="*/ 192 w 268"/>
                <a:gd name="T25" fmla="*/ 22 h 241"/>
                <a:gd name="T26" fmla="*/ 192 w 268"/>
                <a:gd name="T27" fmla="*/ 38 h 241"/>
                <a:gd name="T28" fmla="*/ 255 w 268"/>
                <a:gd name="T29" fmla="*/ 38 h 241"/>
                <a:gd name="T30" fmla="*/ 255 w 268"/>
                <a:gd name="T31" fmla="*/ 102 h 241"/>
                <a:gd name="T32" fmla="*/ 234 w 268"/>
                <a:gd name="T33" fmla="*/ 102 h 241"/>
                <a:gd name="T34" fmla="*/ 233 w 268"/>
                <a:gd name="T35" fmla="*/ 76 h 241"/>
                <a:gd name="T36" fmla="*/ 210 w 268"/>
                <a:gd name="T37" fmla="*/ 54 h 241"/>
                <a:gd name="T38" fmla="*/ 192 w 268"/>
                <a:gd name="T39" fmla="*/ 48 h 241"/>
                <a:gd name="T40" fmla="*/ 206 w 268"/>
                <a:gd name="T41" fmla="*/ 83 h 241"/>
                <a:gd name="T42" fmla="*/ 186 w 268"/>
                <a:gd name="T43" fmla="*/ 91 h 241"/>
                <a:gd name="T44" fmla="*/ 172 w 268"/>
                <a:gd name="T45" fmla="*/ 56 h 241"/>
                <a:gd name="T46" fmla="*/ 163 w 268"/>
                <a:gd name="T47" fmla="*/ 73 h 241"/>
                <a:gd name="T48" fmla="*/ 160 w 268"/>
                <a:gd name="T49" fmla="*/ 102 h 241"/>
                <a:gd name="T50" fmla="*/ 142 w 268"/>
                <a:gd name="T51" fmla="*/ 102 h 241"/>
                <a:gd name="T52" fmla="*/ 142 w 268"/>
                <a:gd name="T53" fmla="*/ 70 h 241"/>
                <a:gd name="T54" fmla="*/ 103 w 268"/>
                <a:gd name="T55" fmla="*/ 70 h 241"/>
                <a:gd name="T56" fmla="*/ 103 w 268"/>
                <a:gd name="T57" fmla="*/ 102 h 241"/>
                <a:gd name="T58" fmla="*/ 79 w 268"/>
                <a:gd name="T59" fmla="*/ 38 h 241"/>
                <a:gd name="T60" fmla="*/ 176 w 268"/>
                <a:gd name="T61" fmla="*/ 38 h 241"/>
                <a:gd name="T62" fmla="*/ 176 w 268"/>
                <a:gd name="T63" fmla="*/ 22 h 241"/>
                <a:gd name="T64" fmla="*/ 170 w 268"/>
                <a:gd name="T65" fmla="*/ 16 h 241"/>
                <a:gd name="T66" fmla="*/ 86 w 268"/>
                <a:gd name="T67" fmla="*/ 16 h 241"/>
                <a:gd name="T68" fmla="*/ 79 w 268"/>
                <a:gd name="T69" fmla="*/ 22 h 241"/>
                <a:gd name="T70" fmla="*/ 79 w 268"/>
                <a:gd name="T71" fmla="*/ 38 h 241"/>
                <a:gd name="T72" fmla="*/ 255 w 268"/>
                <a:gd name="T73" fmla="*/ 172 h 241"/>
                <a:gd name="T74" fmla="*/ 255 w 268"/>
                <a:gd name="T75" fmla="*/ 112 h 241"/>
                <a:gd name="T76" fmla="*/ 232 w 268"/>
                <a:gd name="T77" fmla="*/ 112 h 241"/>
                <a:gd name="T78" fmla="*/ 255 w 268"/>
                <a:gd name="T79" fmla="*/ 172 h 241"/>
                <a:gd name="T80" fmla="*/ 166 w 268"/>
                <a:gd name="T81" fmla="*/ 112 h 241"/>
                <a:gd name="T82" fmla="*/ 142 w 268"/>
                <a:gd name="T83" fmla="*/ 112 h 241"/>
                <a:gd name="T84" fmla="*/ 142 w 268"/>
                <a:gd name="T85" fmla="*/ 139 h 241"/>
                <a:gd name="T86" fmla="*/ 103 w 268"/>
                <a:gd name="T87" fmla="*/ 139 h 241"/>
                <a:gd name="T88" fmla="*/ 103 w 268"/>
                <a:gd name="T89" fmla="*/ 112 h 241"/>
                <a:gd name="T90" fmla="*/ 0 w 268"/>
                <a:gd name="T91" fmla="*/ 112 h 241"/>
                <a:gd name="T92" fmla="*/ 0 w 268"/>
                <a:gd name="T93" fmla="*/ 203 h 241"/>
                <a:gd name="T94" fmla="*/ 216 w 268"/>
                <a:gd name="T95" fmla="*/ 203 h 241"/>
                <a:gd name="T96" fmla="*/ 186 w 268"/>
                <a:gd name="T97" fmla="*/ 127 h 241"/>
                <a:gd name="T98" fmla="*/ 166 w 268"/>
                <a:gd name="T99" fmla="*/ 112 h 241"/>
                <a:gd name="T100" fmla="*/ 266 w 268"/>
                <a:gd name="T101" fmla="*/ 222 h 241"/>
                <a:gd name="T102" fmla="*/ 221 w 268"/>
                <a:gd name="T103" fmla="*/ 108 h 241"/>
                <a:gd name="T104" fmla="*/ 225 w 268"/>
                <a:gd name="T105" fmla="*/ 79 h 241"/>
                <a:gd name="T106" fmla="*/ 207 w 268"/>
                <a:gd name="T107" fmla="*/ 62 h 241"/>
                <a:gd name="T108" fmla="*/ 217 w 268"/>
                <a:gd name="T109" fmla="*/ 88 h 241"/>
                <a:gd name="T110" fmla="*/ 181 w 268"/>
                <a:gd name="T111" fmla="*/ 103 h 241"/>
                <a:gd name="T112" fmla="*/ 171 w 268"/>
                <a:gd name="T113" fmla="*/ 77 h 241"/>
                <a:gd name="T114" fmla="*/ 170 w 268"/>
                <a:gd name="T115" fmla="*/ 101 h 241"/>
                <a:gd name="T116" fmla="*/ 192 w 268"/>
                <a:gd name="T117" fmla="*/ 120 h 241"/>
                <a:gd name="T118" fmla="*/ 238 w 268"/>
                <a:gd name="T119" fmla="*/ 233 h 241"/>
                <a:gd name="T120" fmla="*/ 250 w 268"/>
                <a:gd name="T121" fmla="*/ 239 h 241"/>
                <a:gd name="T122" fmla="*/ 261 w 268"/>
                <a:gd name="T123" fmla="*/ 235 h 241"/>
                <a:gd name="T124" fmla="*/ 266 w 268"/>
                <a:gd name="T125"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8" h="241">
                  <a:moveTo>
                    <a:pt x="112" y="130"/>
                  </a:moveTo>
                  <a:cubicBezTo>
                    <a:pt x="112" y="78"/>
                    <a:pt x="112" y="78"/>
                    <a:pt x="112" y="78"/>
                  </a:cubicBezTo>
                  <a:cubicBezTo>
                    <a:pt x="134" y="78"/>
                    <a:pt x="134" y="78"/>
                    <a:pt x="134" y="78"/>
                  </a:cubicBezTo>
                  <a:cubicBezTo>
                    <a:pt x="134" y="130"/>
                    <a:pt x="134" y="130"/>
                    <a:pt x="134" y="130"/>
                  </a:cubicBezTo>
                  <a:lnTo>
                    <a:pt x="112" y="130"/>
                  </a:lnTo>
                  <a:close/>
                  <a:moveTo>
                    <a:pt x="103" y="102"/>
                  </a:moveTo>
                  <a:cubicBezTo>
                    <a:pt x="0" y="102"/>
                    <a:pt x="0" y="102"/>
                    <a:pt x="0" y="102"/>
                  </a:cubicBezTo>
                  <a:cubicBezTo>
                    <a:pt x="0" y="38"/>
                    <a:pt x="0" y="38"/>
                    <a:pt x="0" y="38"/>
                  </a:cubicBezTo>
                  <a:cubicBezTo>
                    <a:pt x="63" y="38"/>
                    <a:pt x="63" y="38"/>
                    <a:pt x="63" y="38"/>
                  </a:cubicBezTo>
                  <a:cubicBezTo>
                    <a:pt x="63" y="22"/>
                    <a:pt x="63" y="22"/>
                    <a:pt x="63" y="22"/>
                  </a:cubicBezTo>
                  <a:cubicBezTo>
                    <a:pt x="63" y="10"/>
                    <a:pt x="73" y="0"/>
                    <a:pt x="86" y="0"/>
                  </a:cubicBezTo>
                  <a:cubicBezTo>
                    <a:pt x="170" y="0"/>
                    <a:pt x="170" y="0"/>
                    <a:pt x="170" y="0"/>
                  </a:cubicBezTo>
                  <a:cubicBezTo>
                    <a:pt x="182" y="0"/>
                    <a:pt x="192" y="10"/>
                    <a:pt x="192" y="22"/>
                  </a:cubicBezTo>
                  <a:cubicBezTo>
                    <a:pt x="192" y="38"/>
                    <a:pt x="192" y="38"/>
                    <a:pt x="192" y="38"/>
                  </a:cubicBezTo>
                  <a:cubicBezTo>
                    <a:pt x="255" y="38"/>
                    <a:pt x="255" y="38"/>
                    <a:pt x="255" y="38"/>
                  </a:cubicBezTo>
                  <a:cubicBezTo>
                    <a:pt x="255" y="102"/>
                    <a:pt x="255" y="102"/>
                    <a:pt x="255" y="102"/>
                  </a:cubicBezTo>
                  <a:cubicBezTo>
                    <a:pt x="234" y="102"/>
                    <a:pt x="234" y="102"/>
                    <a:pt x="234" y="102"/>
                  </a:cubicBezTo>
                  <a:cubicBezTo>
                    <a:pt x="236" y="93"/>
                    <a:pt x="236" y="84"/>
                    <a:pt x="233" y="76"/>
                  </a:cubicBezTo>
                  <a:cubicBezTo>
                    <a:pt x="229" y="66"/>
                    <a:pt x="220" y="58"/>
                    <a:pt x="210" y="54"/>
                  </a:cubicBezTo>
                  <a:cubicBezTo>
                    <a:pt x="192" y="48"/>
                    <a:pt x="192" y="48"/>
                    <a:pt x="192" y="48"/>
                  </a:cubicBezTo>
                  <a:cubicBezTo>
                    <a:pt x="206" y="83"/>
                    <a:pt x="206" y="83"/>
                    <a:pt x="206" y="83"/>
                  </a:cubicBezTo>
                  <a:cubicBezTo>
                    <a:pt x="186" y="91"/>
                    <a:pt x="186" y="91"/>
                    <a:pt x="186" y="91"/>
                  </a:cubicBezTo>
                  <a:cubicBezTo>
                    <a:pt x="172" y="56"/>
                    <a:pt x="172" y="56"/>
                    <a:pt x="172" y="56"/>
                  </a:cubicBezTo>
                  <a:cubicBezTo>
                    <a:pt x="163" y="73"/>
                    <a:pt x="163" y="73"/>
                    <a:pt x="163" y="73"/>
                  </a:cubicBezTo>
                  <a:cubicBezTo>
                    <a:pt x="158" y="82"/>
                    <a:pt x="158" y="92"/>
                    <a:pt x="160" y="102"/>
                  </a:cubicBezTo>
                  <a:cubicBezTo>
                    <a:pt x="142" y="102"/>
                    <a:pt x="142" y="102"/>
                    <a:pt x="142" y="102"/>
                  </a:cubicBezTo>
                  <a:cubicBezTo>
                    <a:pt x="142" y="70"/>
                    <a:pt x="142" y="70"/>
                    <a:pt x="142" y="70"/>
                  </a:cubicBezTo>
                  <a:cubicBezTo>
                    <a:pt x="103" y="70"/>
                    <a:pt x="103" y="70"/>
                    <a:pt x="103" y="70"/>
                  </a:cubicBezTo>
                  <a:lnTo>
                    <a:pt x="103" y="102"/>
                  </a:lnTo>
                  <a:close/>
                  <a:moveTo>
                    <a:pt x="79" y="38"/>
                  </a:moveTo>
                  <a:cubicBezTo>
                    <a:pt x="176" y="38"/>
                    <a:pt x="176" y="38"/>
                    <a:pt x="176" y="38"/>
                  </a:cubicBezTo>
                  <a:cubicBezTo>
                    <a:pt x="176" y="22"/>
                    <a:pt x="176" y="22"/>
                    <a:pt x="176" y="22"/>
                  </a:cubicBezTo>
                  <a:cubicBezTo>
                    <a:pt x="176" y="19"/>
                    <a:pt x="173" y="16"/>
                    <a:pt x="170" y="16"/>
                  </a:cubicBezTo>
                  <a:cubicBezTo>
                    <a:pt x="86" y="16"/>
                    <a:pt x="86" y="16"/>
                    <a:pt x="86" y="16"/>
                  </a:cubicBezTo>
                  <a:cubicBezTo>
                    <a:pt x="82" y="16"/>
                    <a:pt x="79" y="19"/>
                    <a:pt x="79" y="22"/>
                  </a:cubicBezTo>
                  <a:lnTo>
                    <a:pt x="79" y="38"/>
                  </a:lnTo>
                  <a:close/>
                  <a:moveTo>
                    <a:pt x="255" y="172"/>
                  </a:moveTo>
                  <a:cubicBezTo>
                    <a:pt x="255" y="112"/>
                    <a:pt x="255" y="112"/>
                    <a:pt x="255" y="112"/>
                  </a:cubicBezTo>
                  <a:cubicBezTo>
                    <a:pt x="232" y="112"/>
                    <a:pt x="232" y="112"/>
                    <a:pt x="232" y="112"/>
                  </a:cubicBezTo>
                  <a:lnTo>
                    <a:pt x="255" y="172"/>
                  </a:lnTo>
                  <a:close/>
                  <a:moveTo>
                    <a:pt x="166" y="112"/>
                  </a:moveTo>
                  <a:cubicBezTo>
                    <a:pt x="142" y="112"/>
                    <a:pt x="142" y="112"/>
                    <a:pt x="142" y="112"/>
                  </a:cubicBezTo>
                  <a:cubicBezTo>
                    <a:pt x="142" y="139"/>
                    <a:pt x="142" y="139"/>
                    <a:pt x="142" y="139"/>
                  </a:cubicBezTo>
                  <a:cubicBezTo>
                    <a:pt x="103" y="139"/>
                    <a:pt x="103" y="139"/>
                    <a:pt x="103" y="139"/>
                  </a:cubicBezTo>
                  <a:cubicBezTo>
                    <a:pt x="103" y="112"/>
                    <a:pt x="103" y="112"/>
                    <a:pt x="103" y="112"/>
                  </a:cubicBezTo>
                  <a:cubicBezTo>
                    <a:pt x="0" y="112"/>
                    <a:pt x="0" y="112"/>
                    <a:pt x="0" y="112"/>
                  </a:cubicBezTo>
                  <a:cubicBezTo>
                    <a:pt x="0" y="203"/>
                    <a:pt x="0" y="203"/>
                    <a:pt x="0" y="203"/>
                  </a:cubicBezTo>
                  <a:cubicBezTo>
                    <a:pt x="216" y="203"/>
                    <a:pt x="216" y="203"/>
                    <a:pt x="216" y="203"/>
                  </a:cubicBezTo>
                  <a:cubicBezTo>
                    <a:pt x="186" y="127"/>
                    <a:pt x="186" y="127"/>
                    <a:pt x="186" y="127"/>
                  </a:cubicBezTo>
                  <a:cubicBezTo>
                    <a:pt x="178" y="124"/>
                    <a:pt x="171" y="119"/>
                    <a:pt x="166" y="112"/>
                  </a:cubicBezTo>
                  <a:close/>
                  <a:moveTo>
                    <a:pt x="266" y="222"/>
                  </a:moveTo>
                  <a:cubicBezTo>
                    <a:pt x="221" y="108"/>
                    <a:pt x="221" y="108"/>
                    <a:pt x="221" y="108"/>
                  </a:cubicBezTo>
                  <a:cubicBezTo>
                    <a:pt x="227" y="100"/>
                    <a:pt x="229" y="89"/>
                    <a:pt x="225" y="79"/>
                  </a:cubicBezTo>
                  <a:cubicBezTo>
                    <a:pt x="221" y="71"/>
                    <a:pt x="215" y="65"/>
                    <a:pt x="207" y="62"/>
                  </a:cubicBezTo>
                  <a:cubicBezTo>
                    <a:pt x="217" y="88"/>
                    <a:pt x="217" y="88"/>
                    <a:pt x="217" y="88"/>
                  </a:cubicBezTo>
                  <a:cubicBezTo>
                    <a:pt x="181" y="103"/>
                    <a:pt x="181" y="103"/>
                    <a:pt x="181" y="103"/>
                  </a:cubicBezTo>
                  <a:cubicBezTo>
                    <a:pt x="171" y="77"/>
                    <a:pt x="171" y="77"/>
                    <a:pt x="171" y="77"/>
                  </a:cubicBezTo>
                  <a:cubicBezTo>
                    <a:pt x="167" y="84"/>
                    <a:pt x="166" y="93"/>
                    <a:pt x="170" y="101"/>
                  </a:cubicBezTo>
                  <a:cubicBezTo>
                    <a:pt x="174" y="111"/>
                    <a:pt x="182" y="118"/>
                    <a:pt x="192" y="120"/>
                  </a:cubicBezTo>
                  <a:cubicBezTo>
                    <a:pt x="238" y="233"/>
                    <a:pt x="238" y="233"/>
                    <a:pt x="238" y="233"/>
                  </a:cubicBezTo>
                  <a:cubicBezTo>
                    <a:pt x="240" y="238"/>
                    <a:pt x="245" y="241"/>
                    <a:pt x="250" y="239"/>
                  </a:cubicBezTo>
                  <a:cubicBezTo>
                    <a:pt x="261" y="235"/>
                    <a:pt x="261" y="235"/>
                    <a:pt x="261" y="235"/>
                  </a:cubicBezTo>
                  <a:cubicBezTo>
                    <a:pt x="266" y="233"/>
                    <a:pt x="268" y="227"/>
                    <a:pt x="266" y="222"/>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marL="0" marR="0" lvl="0" indent="0" defTabSz="896175" eaLnBrk="1" fontAlgn="auto" latinLnBrk="0" hangingPunct="1">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p:txBody>
        </p:sp>
        <p:sp>
          <p:nvSpPr>
            <p:cNvPr id="62" name="Center"/>
            <p:cNvSpPr txBox="1"/>
            <p:nvPr/>
          </p:nvSpPr>
          <p:spPr>
            <a:xfrm>
              <a:off x="7073513" y="2871651"/>
              <a:ext cx="1315846" cy="577711"/>
            </a:xfrm>
            <a:prstGeom prst="rect">
              <a:avLst/>
            </a:prstGeom>
            <a:noFill/>
          </p:spPr>
          <p:txBody>
            <a:bodyPr wrap="none" lIns="182854" tIns="146284" rIns="182854" bIns="146284" rtlCol="0">
              <a:spAutoFit/>
            </a:bodyPr>
            <a:lstStyle/>
            <a:p>
              <a:pPr marL="0" marR="0" lvl="0" indent="0" algn="ctr" defTabSz="914225" eaLnBrk="1" fontAlgn="auto" latinLnBrk="0" hangingPunct="1">
                <a:spcBef>
                  <a:spcPts val="0"/>
                </a:spcBef>
                <a:spcAft>
                  <a:spcPts val="600"/>
                </a:spcAft>
                <a:buClrTx/>
                <a:buSzTx/>
                <a:buFontTx/>
                <a:buNone/>
                <a:tabLst/>
                <a:defRPr/>
              </a:pPr>
              <a:r>
                <a:rPr kumimoji="0" lang="en-US" b="0" i="0" u="none" strike="noStrike" kern="0" cap="none" spc="0" normalizeH="0" baseline="0" noProof="0" dirty="0">
                  <a:ln>
                    <a:noFill/>
                  </a:ln>
                  <a:gradFill>
                    <a:gsLst>
                      <a:gs pos="2917">
                        <a:srgbClr val="505050"/>
                      </a:gs>
                      <a:gs pos="30000">
                        <a:srgbClr val="505050"/>
                      </a:gs>
                    </a:gsLst>
                    <a:lin ang="5400000" scaled="0"/>
                  </a:gradFill>
                  <a:effectLst/>
                  <a:uLnTx/>
                  <a:uFillTx/>
                </a:rPr>
                <a:t>FastTrack</a:t>
              </a:r>
            </a:p>
          </p:txBody>
        </p:sp>
        <p:grpSp>
          <p:nvGrpSpPr>
            <p:cNvPr id="63" name="Group 351"/>
            <p:cNvGrpSpPr>
              <a:grpSpLocks noChangeAspect="1"/>
            </p:cNvGrpSpPr>
            <p:nvPr/>
          </p:nvGrpSpPr>
          <p:grpSpPr bwMode="auto">
            <a:xfrm>
              <a:off x="6628484" y="3595956"/>
              <a:ext cx="366441" cy="602650"/>
              <a:chOff x="-6274" y="469"/>
              <a:chExt cx="574" cy="944"/>
            </a:xfrm>
            <a:solidFill>
              <a:srgbClr val="505050"/>
            </a:solidFill>
          </p:grpSpPr>
          <p:sp>
            <p:nvSpPr>
              <p:cNvPr id="65" name="Freeform 352"/>
              <p:cNvSpPr>
                <a:spLocks/>
              </p:cNvSpPr>
              <p:nvPr/>
            </p:nvSpPr>
            <p:spPr bwMode="auto">
              <a:xfrm>
                <a:off x="-6274" y="648"/>
                <a:ext cx="574" cy="765"/>
              </a:xfrm>
              <a:custGeom>
                <a:avLst/>
                <a:gdLst>
                  <a:gd name="T0" fmla="*/ 210 w 243"/>
                  <a:gd name="T1" fmla="*/ 143 h 324"/>
                  <a:gd name="T2" fmla="*/ 131 w 243"/>
                  <a:gd name="T3" fmla="*/ 135 h 324"/>
                  <a:gd name="T4" fmla="*/ 128 w 243"/>
                  <a:gd name="T5" fmla="*/ 21 h 324"/>
                  <a:gd name="T6" fmla="*/ 107 w 243"/>
                  <a:gd name="T7" fmla="*/ 0 h 324"/>
                  <a:gd name="T8" fmla="*/ 91 w 243"/>
                  <a:gd name="T9" fmla="*/ 21 h 324"/>
                  <a:gd name="T10" fmla="*/ 91 w 243"/>
                  <a:gd name="T11" fmla="*/ 181 h 324"/>
                  <a:gd name="T12" fmla="*/ 60 w 243"/>
                  <a:gd name="T13" fmla="*/ 146 h 324"/>
                  <a:gd name="T14" fmla="*/ 11 w 243"/>
                  <a:gd name="T15" fmla="*/ 136 h 324"/>
                  <a:gd name="T16" fmla="*/ 28 w 243"/>
                  <a:gd name="T17" fmla="*/ 169 h 324"/>
                  <a:gd name="T18" fmla="*/ 111 w 243"/>
                  <a:gd name="T19" fmla="*/ 289 h 324"/>
                  <a:gd name="T20" fmla="*/ 125 w 243"/>
                  <a:gd name="T21" fmla="*/ 307 h 324"/>
                  <a:gd name="T22" fmla="*/ 134 w 243"/>
                  <a:gd name="T23" fmla="*/ 314 h 324"/>
                  <a:gd name="T24" fmla="*/ 168 w 243"/>
                  <a:gd name="T25" fmla="*/ 324 h 324"/>
                  <a:gd name="T26" fmla="*/ 232 w 243"/>
                  <a:gd name="T27" fmla="*/ 265 h 324"/>
                  <a:gd name="T28" fmla="*/ 232 w 243"/>
                  <a:gd name="T29" fmla="*/ 262 h 324"/>
                  <a:gd name="T30" fmla="*/ 243 w 243"/>
                  <a:gd name="T31" fmla="*/ 168 h 324"/>
                  <a:gd name="T32" fmla="*/ 210 w 243"/>
                  <a:gd name="T33" fmla="*/ 14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24">
                    <a:moveTo>
                      <a:pt x="210" y="143"/>
                    </a:moveTo>
                    <a:cubicBezTo>
                      <a:pt x="131" y="135"/>
                      <a:pt x="131" y="135"/>
                      <a:pt x="131" y="135"/>
                    </a:cubicBezTo>
                    <a:cubicBezTo>
                      <a:pt x="131" y="97"/>
                      <a:pt x="128" y="59"/>
                      <a:pt x="128" y="21"/>
                    </a:cubicBezTo>
                    <a:cubicBezTo>
                      <a:pt x="128" y="10"/>
                      <a:pt x="118" y="0"/>
                      <a:pt x="107" y="0"/>
                    </a:cubicBezTo>
                    <a:cubicBezTo>
                      <a:pt x="95" y="0"/>
                      <a:pt x="91" y="10"/>
                      <a:pt x="91" y="21"/>
                    </a:cubicBezTo>
                    <a:cubicBezTo>
                      <a:pt x="91" y="71"/>
                      <a:pt x="91" y="131"/>
                      <a:pt x="91" y="181"/>
                    </a:cubicBezTo>
                    <a:cubicBezTo>
                      <a:pt x="85" y="172"/>
                      <a:pt x="60" y="146"/>
                      <a:pt x="60" y="146"/>
                    </a:cubicBezTo>
                    <a:cubicBezTo>
                      <a:pt x="52" y="135"/>
                      <a:pt x="24" y="128"/>
                      <a:pt x="11" y="136"/>
                    </a:cubicBezTo>
                    <a:cubicBezTo>
                      <a:pt x="0" y="142"/>
                      <a:pt x="20" y="158"/>
                      <a:pt x="28" y="169"/>
                    </a:cubicBezTo>
                    <a:cubicBezTo>
                      <a:pt x="58" y="209"/>
                      <a:pt x="81" y="249"/>
                      <a:pt x="111" y="289"/>
                    </a:cubicBezTo>
                    <a:cubicBezTo>
                      <a:pt x="115" y="296"/>
                      <a:pt x="119" y="302"/>
                      <a:pt x="125" y="307"/>
                    </a:cubicBezTo>
                    <a:cubicBezTo>
                      <a:pt x="128" y="310"/>
                      <a:pt x="131" y="313"/>
                      <a:pt x="134" y="314"/>
                    </a:cubicBezTo>
                    <a:cubicBezTo>
                      <a:pt x="144" y="320"/>
                      <a:pt x="156" y="324"/>
                      <a:pt x="168" y="324"/>
                    </a:cubicBezTo>
                    <a:cubicBezTo>
                      <a:pt x="202" y="324"/>
                      <a:pt x="229" y="298"/>
                      <a:pt x="232" y="265"/>
                    </a:cubicBezTo>
                    <a:cubicBezTo>
                      <a:pt x="232" y="264"/>
                      <a:pt x="232" y="263"/>
                      <a:pt x="232" y="262"/>
                    </a:cubicBezTo>
                    <a:cubicBezTo>
                      <a:pt x="243" y="168"/>
                      <a:pt x="243" y="168"/>
                      <a:pt x="243" y="168"/>
                    </a:cubicBezTo>
                    <a:cubicBezTo>
                      <a:pt x="243" y="156"/>
                      <a:pt x="222" y="143"/>
                      <a:pt x="210"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66" name="Freeform 353"/>
              <p:cNvSpPr>
                <a:spLocks/>
              </p:cNvSpPr>
              <p:nvPr/>
            </p:nvSpPr>
            <p:spPr bwMode="auto">
              <a:xfrm>
                <a:off x="-6258" y="469"/>
                <a:ext cx="459" cy="451"/>
              </a:xfrm>
              <a:custGeom>
                <a:avLst/>
                <a:gdLst>
                  <a:gd name="T0" fmla="*/ 72 w 194"/>
                  <a:gd name="T1" fmla="*/ 191 h 191"/>
                  <a:gd name="T2" fmla="*/ 72 w 194"/>
                  <a:gd name="T3" fmla="*/ 168 h 191"/>
                  <a:gd name="T4" fmla="*/ 22 w 194"/>
                  <a:gd name="T5" fmla="*/ 97 h 191"/>
                  <a:gd name="T6" fmla="*/ 97 w 194"/>
                  <a:gd name="T7" fmla="*/ 22 h 191"/>
                  <a:gd name="T8" fmla="*/ 173 w 194"/>
                  <a:gd name="T9" fmla="*/ 97 h 191"/>
                  <a:gd name="T10" fmla="*/ 136 w 194"/>
                  <a:gd name="T11" fmla="*/ 162 h 191"/>
                  <a:gd name="T12" fmla="*/ 137 w 194"/>
                  <a:gd name="T13" fmla="*/ 186 h 191"/>
                  <a:gd name="T14" fmla="*/ 194 w 194"/>
                  <a:gd name="T15" fmla="*/ 97 h 191"/>
                  <a:gd name="T16" fmla="*/ 97 w 194"/>
                  <a:gd name="T17" fmla="*/ 0 h 191"/>
                  <a:gd name="T18" fmla="*/ 0 w 194"/>
                  <a:gd name="T19" fmla="*/ 97 h 191"/>
                  <a:gd name="T20" fmla="*/ 72 w 194"/>
                  <a:gd name="T2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91">
                    <a:moveTo>
                      <a:pt x="72" y="191"/>
                    </a:moveTo>
                    <a:cubicBezTo>
                      <a:pt x="72" y="183"/>
                      <a:pt x="72" y="176"/>
                      <a:pt x="72" y="168"/>
                    </a:cubicBezTo>
                    <a:cubicBezTo>
                      <a:pt x="43" y="158"/>
                      <a:pt x="22" y="130"/>
                      <a:pt x="22" y="97"/>
                    </a:cubicBezTo>
                    <a:cubicBezTo>
                      <a:pt x="22" y="55"/>
                      <a:pt x="56" y="22"/>
                      <a:pt x="97" y="22"/>
                    </a:cubicBezTo>
                    <a:cubicBezTo>
                      <a:pt x="139" y="22"/>
                      <a:pt x="173" y="55"/>
                      <a:pt x="173" y="97"/>
                    </a:cubicBezTo>
                    <a:cubicBezTo>
                      <a:pt x="173" y="125"/>
                      <a:pt x="158" y="149"/>
                      <a:pt x="136" y="162"/>
                    </a:cubicBezTo>
                    <a:cubicBezTo>
                      <a:pt x="136" y="170"/>
                      <a:pt x="136" y="178"/>
                      <a:pt x="137" y="186"/>
                    </a:cubicBezTo>
                    <a:cubicBezTo>
                      <a:pt x="171" y="171"/>
                      <a:pt x="194" y="137"/>
                      <a:pt x="194" y="97"/>
                    </a:cubicBezTo>
                    <a:cubicBezTo>
                      <a:pt x="194" y="44"/>
                      <a:pt x="151" y="0"/>
                      <a:pt x="97" y="0"/>
                    </a:cubicBezTo>
                    <a:cubicBezTo>
                      <a:pt x="44" y="0"/>
                      <a:pt x="0" y="44"/>
                      <a:pt x="0" y="97"/>
                    </a:cubicBezTo>
                    <a:cubicBezTo>
                      <a:pt x="0" y="142"/>
                      <a:pt x="31" y="179"/>
                      <a:pt x="72"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grpSp>
        <p:sp>
          <p:nvSpPr>
            <p:cNvPr id="64" name="Freeform 63"/>
            <p:cNvSpPr/>
            <p:nvPr/>
          </p:nvSpPr>
          <p:spPr bwMode="auto">
            <a:xfrm>
              <a:off x="6299837" y="3373323"/>
              <a:ext cx="2875158" cy="1079437"/>
            </a:xfrm>
            <a:custGeom>
              <a:avLst/>
              <a:gdLst>
                <a:gd name="connsiteX0" fmla="*/ 2335440 w 2875158"/>
                <a:gd name="connsiteY0" fmla="*/ 60951 h 1079437"/>
                <a:gd name="connsiteX1" fmla="*/ 1938438 w 2875158"/>
                <a:gd name="connsiteY1" fmla="*/ 272035 h 1079437"/>
                <a:gd name="connsiteX2" fmla="*/ 1910528 w 2875158"/>
                <a:gd name="connsiteY2" fmla="*/ 323456 h 1079437"/>
                <a:gd name="connsiteX3" fmla="*/ 1913882 w 2875158"/>
                <a:gd name="connsiteY3" fmla="*/ 329636 h 1079437"/>
                <a:gd name="connsiteX4" fmla="*/ 1956296 w 2875158"/>
                <a:gd name="connsiteY4" fmla="*/ 539719 h 1079437"/>
                <a:gd name="connsiteX5" fmla="*/ 1913882 w 2875158"/>
                <a:gd name="connsiteY5" fmla="*/ 749802 h 1079437"/>
                <a:gd name="connsiteX6" fmla="*/ 1910528 w 2875158"/>
                <a:gd name="connsiteY6" fmla="*/ 755981 h 1079437"/>
                <a:gd name="connsiteX7" fmla="*/ 1938438 w 2875158"/>
                <a:gd name="connsiteY7" fmla="*/ 807402 h 1079437"/>
                <a:gd name="connsiteX8" fmla="*/ 2335440 w 2875158"/>
                <a:gd name="connsiteY8" fmla="*/ 1018486 h 1079437"/>
                <a:gd name="connsiteX9" fmla="*/ 2814207 w 2875158"/>
                <a:gd name="connsiteY9" fmla="*/ 539719 h 1079437"/>
                <a:gd name="connsiteX10" fmla="*/ 2335440 w 2875158"/>
                <a:gd name="connsiteY10" fmla="*/ 60951 h 1079437"/>
                <a:gd name="connsiteX11" fmla="*/ 1416578 w 2875158"/>
                <a:gd name="connsiteY11" fmla="*/ 60951 h 1079437"/>
                <a:gd name="connsiteX12" fmla="*/ 1019576 w 2875158"/>
                <a:gd name="connsiteY12" fmla="*/ 272035 h 1079437"/>
                <a:gd name="connsiteX13" fmla="*/ 1012667 w 2875158"/>
                <a:gd name="connsiteY13" fmla="*/ 284764 h 1079437"/>
                <a:gd name="connsiteX14" fmla="*/ 978148 w 2875158"/>
                <a:gd name="connsiteY14" fmla="*/ 348361 h 1079437"/>
                <a:gd name="connsiteX15" fmla="*/ 975434 w 2875158"/>
                <a:gd name="connsiteY15" fmla="*/ 353361 h 1079437"/>
                <a:gd name="connsiteX16" fmla="*/ 937810 w 2875158"/>
                <a:gd name="connsiteY16" fmla="*/ 539719 h 1079437"/>
                <a:gd name="connsiteX17" fmla="*/ 975434 w 2875158"/>
                <a:gd name="connsiteY17" fmla="*/ 726076 h 1079437"/>
                <a:gd name="connsiteX18" fmla="*/ 978148 w 2875158"/>
                <a:gd name="connsiteY18" fmla="*/ 731076 h 1079437"/>
                <a:gd name="connsiteX19" fmla="*/ 1012667 w 2875158"/>
                <a:gd name="connsiteY19" fmla="*/ 794674 h 1079437"/>
                <a:gd name="connsiteX20" fmla="*/ 1019576 w 2875158"/>
                <a:gd name="connsiteY20" fmla="*/ 807402 h 1079437"/>
                <a:gd name="connsiteX21" fmla="*/ 1416578 w 2875158"/>
                <a:gd name="connsiteY21" fmla="*/ 1018486 h 1079437"/>
                <a:gd name="connsiteX22" fmla="*/ 1813579 w 2875158"/>
                <a:gd name="connsiteY22" fmla="*/ 807402 h 1079437"/>
                <a:gd name="connsiteX23" fmla="*/ 1841489 w 2875158"/>
                <a:gd name="connsiteY23" fmla="*/ 755981 h 1079437"/>
                <a:gd name="connsiteX24" fmla="*/ 1857721 w 2875158"/>
                <a:gd name="connsiteY24" fmla="*/ 726076 h 1079437"/>
                <a:gd name="connsiteX25" fmla="*/ 1876009 w 2875158"/>
                <a:gd name="connsiteY25" fmla="*/ 667164 h 1079437"/>
                <a:gd name="connsiteX26" fmla="*/ 1885618 w 2875158"/>
                <a:gd name="connsiteY26" fmla="*/ 636207 h 1079437"/>
                <a:gd name="connsiteX27" fmla="*/ 1895345 w 2875158"/>
                <a:gd name="connsiteY27" fmla="*/ 539719 h 1079437"/>
                <a:gd name="connsiteX28" fmla="*/ 1885618 w 2875158"/>
                <a:gd name="connsiteY28" fmla="*/ 443231 h 1079437"/>
                <a:gd name="connsiteX29" fmla="*/ 1876009 w 2875158"/>
                <a:gd name="connsiteY29" fmla="*/ 412274 h 1079437"/>
                <a:gd name="connsiteX30" fmla="*/ 1857721 w 2875158"/>
                <a:gd name="connsiteY30" fmla="*/ 353361 h 1079437"/>
                <a:gd name="connsiteX31" fmla="*/ 1841490 w 2875158"/>
                <a:gd name="connsiteY31" fmla="*/ 323456 h 1079437"/>
                <a:gd name="connsiteX32" fmla="*/ 1813579 w 2875158"/>
                <a:gd name="connsiteY32" fmla="*/ 272035 h 1079437"/>
                <a:gd name="connsiteX33" fmla="*/ 1416578 w 2875158"/>
                <a:gd name="connsiteY33" fmla="*/ 60951 h 1079437"/>
                <a:gd name="connsiteX34" fmla="*/ 539719 w 2875158"/>
                <a:gd name="connsiteY34" fmla="*/ 60951 h 1079437"/>
                <a:gd name="connsiteX35" fmla="*/ 60951 w 2875158"/>
                <a:gd name="connsiteY35" fmla="*/ 539719 h 1079437"/>
                <a:gd name="connsiteX36" fmla="*/ 539719 w 2875158"/>
                <a:gd name="connsiteY36" fmla="*/ 1018486 h 1079437"/>
                <a:gd name="connsiteX37" fmla="*/ 936720 w 2875158"/>
                <a:gd name="connsiteY37" fmla="*/ 807402 h 1079437"/>
                <a:gd name="connsiteX38" fmla="*/ 943628 w 2875158"/>
                <a:gd name="connsiteY38" fmla="*/ 794674 h 1079437"/>
                <a:gd name="connsiteX39" fmla="*/ 919273 w 2875158"/>
                <a:gd name="connsiteY39" fmla="*/ 749802 h 1079437"/>
                <a:gd name="connsiteX40" fmla="*/ 876859 w 2875158"/>
                <a:gd name="connsiteY40" fmla="*/ 539719 h 1079437"/>
                <a:gd name="connsiteX41" fmla="*/ 919273 w 2875158"/>
                <a:gd name="connsiteY41" fmla="*/ 329636 h 1079437"/>
                <a:gd name="connsiteX42" fmla="*/ 943628 w 2875158"/>
                <a:gd name="connsiteY42" fmla="*/ 284764 h 1079437"/>
                <a:gd name="connsiteX43" fmla="*/ 936720 w 2875158"/>
                <a:gd name="connsiteY43" fmla="*/ 272035 h 1079437"/>
                <a:gd name="connsiteX44" fmla="*/ 539719 w 2875158"/>
                <a:gd name="connsiteY44" fmla="*/ 60951 h 1079437"/>
                <a:gd name="connsiteX45" fmla="*/ 539719 w 2875158"/>
                <a:gd name="connsiteY45" fmla="*/ 0 h 1079437"/>
                <a:gd name="connsiteX46" fmla="*/ 921357 w 2875158"/>
                <a:gd name="connsiteY46" fmla="*/ 158080 h 1079437"/>
                <a:gd name="connsiteX47" fmla="*/ 978148 w 2875158"/>
                <a:gd name="connsiteY47" fmla="*/ 226911 h 1079437"/>
                <a:gd name="connsiteX48" fmla="*/ 1034939 w 2875158"/>
                <a:gd name="connsiteY48" fmla="*/ 158080 h 1079437"/>
                <a:gd name="connsiteX49" fmla="*/ 1416578 w 2875158"/>
                <a:gd name="connsiteY49" fmla="*/ 0 h 1079437"/>
                <a:gd name="connsiteX50" fmla="*/ 1864121 w 2875158"/>
                <a:gd name="connsiteY50" fmla="*/ 237957 h 1079437"/>
                <a:gd name="connsiteX51" fmla="*/ 1876009 w 2875158"/>
                <a:gd name="connsiteY51" fmla="*/ 259858 h 1079437"/>
                <a:gd name="connsiteX52" fmla="*/ 1887896 w 2875158"/>
                <a:gd name="connsiteY52" fmla="*/ 237957 h 1079437"/>
                <a:gd name="connsiteX53" fmla="*/ 2335440 w 2875158"/>
                <a:gd name="connsiteY53" fmla="*/ 0 h 1079437"/>
                <a:gd name="connsiteX54" fmla="*/ 2875158 w 2875158"/>
                <a:gd name="connsiteY54" fmla="*/ 539719 h 1079437"/>
                <a:gd name="connsiteX55" fmla="*/ 2335440 w 2875158"/>
                <a:gd name="connsiteY55" fmla="*/ 1079437 h 1079437"/>
                <a:gd name="connsiteX56" fmla="*/ 1887896 w 2875158"/>
                <a:gd name="connsiteY56" fmla="*/ 841480 h 1079437"/>
                <a:gd name="connsiteX57" fmla="*/ 1876009 w 2875158"/>
                <a:gd name="connsiteY57" fmla="*/ 819579 h 1079437"/>
                <a:gd name="connsiteX58" fmla="*/ 1864121 w 2875158"/>
                <a:gd name="connsiteY58" fmla="*/ 841480 h 1079437"/>
                <a:gd name="connsiteX59" fmla="*/ 1416578 w 2875158"/>
                <a:gd name="connsiteY59" fmla="*/ 1079437 h 1079437"/>
                <a:gd name="connsiteX60" fmla="*/ 1034939 w 2875158"/>
                <a:gd name="connsiteY60" fmla="*/ 921357 h 1079437"/>
                <a:gd name="connsiteX61" fmla="*/ 978148 w 2875158"/>
                <a:gd name="connsiteY61" fmla="*/ 852526 h 1079437"/>
                <a:gd name="connsiteX62" fmla="*/ 921357 w 2875158"/>
                <a:gd name="connsiteY62" fmla="*/ 921357 h 1079437"/>
                <a:gd name="connsiteX63" fmla="*/ 539719 w 2875158"/>
                <a:gd name="connsiteY63" fmla="*/ 1079437 h 1079437"/>
                <a:gd name="connsiteX64" fmla="*/ 0 w 2875158"/>
                <a:gd name="connsiteY64" fmla="*/ 539719 h 1079437"/>
                <a:gd name="connsiteX65" fmla="*/ 539719 w 2875158"/>
                <a:gd name="connsiteY65" fmla="*/ 0 h 107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875158" h="1079437">
                  <a:moveTo>
                    <a:pt x="2335440" y="60951"/>
                  </a:moveTo>
                  <a:cubicBezTo>
                    <a:pt x="2170180" y="60951"/>
                    <a:pt x="2024476" y="144682"/>
                    <a:pt x="1938438" y="272035"/>
                  </a:cubicBezTo>
                  <a:lnTo>
                    <a:pt x="1910528" y="323456"/>
                  </a:lnTo>
                  <a:lnTo>
                    <a:pt x="1913882" y="329636"/>
                  </a:lnTo>
                  <a:cubicBezTo>
                    <a:pt x="1941194" y="394207"/>
                    <a:pt x="1956296" y="465199"/>
                    <a:pt x="1956296" y="539719"/>
                  </a:cubicBezTo>
                  <a:cubicBezTo>
                    <a:pt x="1956296" y="614239"/>
                    <a:pt x="1941194" y="685231"/>
                    <a:pt x="1913882" y="749802"/>
                  </a:cubicBezTo>
                  <a:lnTo>
                    <a:pt x="1910528" y="755981"/>
                  </a:lnTo>
                  <a:lnTo>
                    <a:pt x="1938438" y="807402"/>
                  </a:lnTo>
                  <a:cubicBezTo>
                    <a:pt x="2024476" y="934755"/>
                    <a:pt x="2170180" y="1018486"/>
                    <a:pt x="2335440" y="1018486"/>
                  </a:cubicBezTo>
                  <a:cubicBezTo>
                    <a:pt x="2599855" y="1018486"/>
                    <a:pt x="2814207" y="804134"/>
                    <a:pt x="2814207" y="539719"/>
                  </a:cubicBezTo>
                  <a:cubicBezTo>
                    <a:pt x="2814207" y="275303"/>
                    <a:pt x="2599855" y="60951"/>
                    <a:pt x="2335440" y="60951"/>
                  </a:cubicBezTo>
                  <a:close/>
                  <a:moveTo>
                    <a:pt x="1416578" y="60951"/>
                  </a:moveTo>
                  <a:cubicBezTo>
                    <a:pt x="1251318" y="60951"/>
                    <a:pt x="1105614" y="144682"/>
                    <a:pt x="1019576" y="272035"/>
                  </a:cubicBezTo>
                  <a:lnTo>
                    <a:pt x="1012667" y="284764"/>
                  </a:lnTo>
                  <a:lnTo>
                    <a:pt x="978148" y="348361"/>
                  </a:lnTo>
                  <a:lnTo>
                    <a:pt x="975434" y="353361"/>
                  </a:lnTo>
                  <a:cubicBezTo>
                    <a:pt x="951207" y="410640"/>
                    <a:pt x="937810" y="473615"/>
                    <a:pt x="937810" y="539719"/>
                  </a:cubicBezTo>
                  <a:cubicBezTo>
                    <a:pt x="937810" y="605823"/>
                    <a:pt x="951207" y="668798"/>
                    <a:pt x="975434" y="726076"/>
                  </a:cubicBezTo>
                  <a:lnTo>
                    <a:pt x="978148" y="731076"/>
                  </a:lnTo>
                  <a:lnTo>
                    <a:pt x="1012667" y="794674"/>
                  </a:lnTo>
                  <a:lnTo>
                    <a:pt x="1019576" y="807402"/>
                  </a:lnTo>
                  <a:cubicBezTo>
                    <a:pt x="1105614" y="934755"/>
                    <a:pt x="1251318" y="1018486"/>
                    <a:pt x="1416578" y="1018486"/>
                  </a:cubicBezTo>
                  <a:cubicBezTo>
                    <a:pt x="1581837" y="1018486"/>
                    <a:pt x="1727541" y="934755"/>
                    <a:pt x="1813579" y="807402"/>
                  </a:cubicBezTo>
                  <a:lnTo>
                    <a:pt x="1841489" y="755981"/>
                  </a:lnTo>
                  <a:lnTo>
                    <a:pt x="1857721" y="726076"/>
                  </a:lnTo>
                  <a:lnTo>
                    <a:pt x="1876009" y="667164"/>
                  </a:lnTo>
                  <a:lnTo>
                    <a:pt x="1885618" y="636207"/>
                  </a:lnTo>
                  <a:cubicBezTo>
                    <a:pt x="1891996" y="605041"/>
                    <a:pt x="1895345" y="572771"/>
                    <a:pt x="1895345" y="539719"/>
                  </a:cubicBezTo>
                  <a:cubicBezTo>
                    <a:pt x="1895345" y="506667"/>
                    <a:pt x="1891996" y="474397"/>
                    <a:pt x="1885618" y="443231"/>
                  </a:cubicBezTo>
                  <a:lnTo>
                    <a:pt x="1876009" y="412274"/>
                  </a:lnTo>
                  <a:lnTo>
                    <a:pt x="1857721" y="353361"/>
                  </a:lnTo>
                  <a:lnTo>
                    <a:pt x="1841490" y="323456"/>
                  </a:lnTo>
                  <a:lnTo>
                    <a:pt x="1813579" y="272035"/>
                  </a:lnTo>
                  <a:cubicBezTo>
                    <a:pt x="1727541" y="144682"/>
                    <a:pt x="1581837" y="60951"/>
                    <a:pt x="1416578" y="60951"/>
                  </a:cubicBezTo>
                  <a:close/>
                  <a:moveTo>
                    <a:pt x="539719" y="60951"/>
                  </a:moveTo>
                  <a:cubicBezTo>
                    <a:pt x="275303" y="60951"/>
                    <a:pt x="60951" y="275303"/>
                    <a:pt x="60951" y="539719"/>
                  </a:cubicBezTo>
                  <a:cubicBezTo>
                    <a:pt x="60951" y="804134"/>
                    <a:pt x="275303" y="1018486"/>
                    <a:pt x="539719" y="1018486"/>
                  </a:cubicBezTo>
                  <a:cubicBezTo>
                    <a:pt x="704978" y="1018486"/>
                    <a:pt x="850682" y="934755"/>
                    <a:pt x="936720" y="807402"/>
                  </a:cubicBezTo>
                  <a:lnTo>
                    <a:pt x="943628" y="794674"/>
                  </a:lnTo>
                  <a:lnTo>
                    <a:pt x="919273" y="749802"/>
                  </a:lnTo>
                  <a:cubicBezTo>
                    <a:pt x="891961" y="685231"/>
                    <a:pt x="876859" y="614239"/>
                    <a:pt x="876859" y="539719"/>
                  </a:cubicBezTo>
                  <a:cubicBezTo>
                    <a:pt x="876859" y="465199"/>
                    <a:pt x="891961" y="394207"/>
                    <a:pt x="919273" y="329636"/>
                  </a:cubicBezTo>
                  <a:lnTo>
                    <a:pt x="943628" y="284764"/>
                  </a:lnTo>
                  <a:lnTo>
                    <a:pt x="936720" y="272035"/>
                  </a:lnTo>
                  <a:cubicBezTo>
                    <a:pt x="850682" y="144682"/>
                    <a:pt x="704978" y="60951"/>
                    <a:pt x="539719" y="60951"/>
                  </a:cubicBezTo>
                  <a:close/>
                  <a:moveTo>
                    <a:pt x="539719" y="0"/>
                  </a:moveTo>
                  <a:cubicBezTo>
                    <a:pt x="688758" y="0"/>
                    <a:pt x="823687" y="60410"/>
                    <a:pt x="921357" y="158080"/>
                  </a:cubicBezTo>
                  <a:lnTo>
                    <a:pt x="978148" y="226911"/>
                  </a:lnTo>
                  <a:lnTo>
                    <a:pt x="1034939" y="158080"/>
                  </a:lnTo>
                  <a:cubicBezTo>
                    <a:pt x="1132609" y="60410"/>
                    <a:pt x="1267538" y="0"/>
                    <a:pt x="1416578" y="0"/>
                  </a:cubicBezTo>
                  <a:cubicBezTo>
                    <a:pt x="1602877" y="0"/>
                    <a:pt x="1767129" y="94391"/>
                    <a:pt x="1864121" y="237957"/>
                  </a:cubicBezTo>
                  <a:lnTo>
                    <a:pt x="1876009" y="259858"/>
                  </a:lnTo>
                  <a:lnTo>
                    <a:pt x="1887896" y="237957"/>
                  </a:lnTo>
                  <a:cubicBezTo>
                    <a:pt x="1984888" y="94391"/>
                    <a:pt x="2149141" y="0"/>
                    <a:pt x="2335440" y="0"/>
                  </a:cubicBezTo>
                  <a:cubicBezTo>
                    <a:pt x="2633518" y="0"/>
                    <a:pt x="2875158" y="241640"/>
                    <a:pt x="2875158" y="539719"/>
                  </a:cubicBezTo>
                  <a:cubicBezTo>
                    <a:pt x="2875158" y="837797"/>
                    <a:pt x="2633518" y="1079437"/>
                    <a:pt x="2335440" y="1079437"/>
                  </a:cubicBezTo>
                  <a:cubicBezTo>
                    <a:pt x="2149141" y="1079437"/>
                    <a:pt x="1984888" y="985047"/>
                    <a:pt x="1887896" y="841480"/>
                  </a:cubicBezTo>
                  <a:lnTo>
                    <a:pt x="1876009" y="819579"/>
                  </a:lnTo>
                  <a:lnTo>
                    <a:pt x="1864121" y="841480"/>
                  </a:lnTo>
                  <a:cubicBezTo>
                    <a:pt x="1767129" y="985047"/>
                    <a:pt x="1602877" y="1079437"/>
                    <a:pt x="1416578" y="1079437"/>
                  </a:cubicBezTo>
                  <a:cubicBezTo>
                    <a:pt x="1267538" y="1079437"/>
                    <a:pt x="1132609" y="1019027"/>
                    <a:pt x="1034939" y="921357"/>
                  </a:cubicBezTo>
                  <a:lnTo>
                    <a:pt x="978148" y="852526"/>
                  </a:lnTo>
                  <a:lnTo>
                    <a:pt x="921357" y="921357"/>
                  </a:lnTo>
                  <a:cubicBezTo>
                    <a:pt x="823687" y="1019027"/>
                    <a:pt x="688758" y="1079437"/>
                    <a:pt x="539719" y="1079437"/>
                  </a:cubicBezTo>
                  <a:cubicBezTo>
                    <a:pt x="241640" y="1079437"/>
                    <a:pt x="0" y="837797"/>
                    <a:pt x="0" y="539719"/>
                  </a:cubicBezTo>
                  <a:cubicBezTo>
                    <a:pt x="0" y="241640"/>
                    <a:pt x="241640" y="0"/>
                    <a:pt x="539719" y="0"/>
                  </a:cubicBezTo>
                  <a:close/>
                </a:path>
              </a:pathLst>
            </a:custGeom>
            <a:solidFill>
              <a:srgbClr val="635D59"/>
            </a:solidFill>
            <a:ln w="100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71" name="Center"/>
          <p:cNvSpPr txBox="1"/>
          <p:nvPr/>
        </p:nvSpPr>
        <p:spPr>
          <a:xfrm>
            <a:off x="5896212" y="4012196"/>
            <a:ext cx="475643" cy="305961"/>
          </a:xfrm>
          <a:prstGeom prst="rect">
            <a:avLst/>
          </a:prstGeom>
          <a:noFill/>
        </p:spPr>
        <p:txBody>
          <a:bodyPr wrap="none" lIns="0" tIns="44821" rIns="0" bIns="44821" rtlCol="0">
            <a:spAutoFit/>
          </a:bodyPr>
          <a:lstStyle>
            <a:defPPr>
              <a:defRPr lang="en-US"/>
            </a:defPPr>
            <a:lvl1pPr algn="ctr" defTabSz="932597">
              <a:lnSpc>
                <a:spcPct val="90000"/>
              </a:lnSpc>
              <a:defRPr sz="1000" cap="small">
                <a:gradFill>
                  <a:gsLst>
                    <a:gs pos="2917">
                      <a:srgbClr val="505050"/>
                    </a:gs>
                    <a:gs pos="30000">
                      <a:srgbClr val="505050"/>
                    </a:gs>
                  </a:gsLst>
                  <a:lin ang="5400000" scaled="0"/>
                </a:gradFill>
              </a:defRPr>
            </a:lvl1p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700" b="0" i="0" u="none" strike="noStrike" kern="0" cap="none" spc="98" normalizeH="0" baseline="0" noProof="0" dirty="0">
                <a:ln>
                  <a:noFill/>
                </a:ln>
                <a:gradFill>
                  <a:gsLst>
                    <a:gs pos="0">
                      <a:srgbClr val="505050"/>
                    </a:gs>
                    <a:gs pos="74000">
                      <a:srgbClr val="505050"/>
                    </a:gs>
                  </a:gsLst>
                  <a:lin ang="5400000" scaled="1"/>
                </a:gradFill>
                <a:effectLst/>
                <a:uLnTx/>
                <a:uFillTx/>
              </a:rPr>
              <a:t>PARTNER</a:t>
            </a:r>
            <a:br>
              <a:rPr kumimoji="0" lang="en-US" sz="700" b="0" i="0" u="none" strike="noStrike" kern="0" cap="none" spc="98" normalizeH="0" baseline="0" noProof="0" dirty="0">
                <a:ln>
                  <a:noFill/>
                </a:ln>
                <a:gradFill>
                  <a:gsLst>
                    <a:gs pos="0">
                      <a:srgbClr val="505050"/>
                    </a:gs>
                    <a:gs pos="74000">
                      <a:srgbClr val="505050"/>
                    </a:gs>
                  </a:gsLst>
                  <a:lin ang="5400000" scaled="1"/>
                </a:gradFill>
                <a:effectLst/>
                <a:uLnTx/>
                <a:uFillTx/>
              </a:rPr>
            </a:br>
            <a:r>
              <a:rPr kumimoji="0" lang="en-US" sz="700" b="0" i="0" u="none" strike="noStrike" kern="0" cap="none" spc="98" normalizeH="0" baseline="0" noProof="0" dirty="0">
                <a:ln>
                  <a:noFill/>
                </a:ln>
                <a:gradFill>
                  <a:gsLst>
                    <a:gs pos="0">
                      <a:srgbClr val="505050"/>
                    </a:gs>
                    <a:gs pos="74000">
                      <a:srgbClr val="505050"/>
                    </a:gs>
                  </a:gsLst>
                  <a:lin ang="5400000" scaled="1"/>
                </a:gradFill>
                <a:effectLst/>
                <a:uLnTx/>
                <a:uFillTx/>
              </a:rPr>
              <a:t>SERVICES</a:t>
            </a:r>
          </a:p>
        </p:txBody>
      </p:sp>
      <p:sp>
        <p:nvSpPr>
          <p:cNvPr id="72" name="Center"/>
          <p:cNvSpPr txBox="1"/>
          <p:nvPr/>
        </p:nvSpPr>
        <p:spPr>
          <a:xfrm>
            <a:off x="4803959" y="4013071"/>
            <a:ext cx="827278" cy="305961"/>
          </a:xfrm>
          <a:prstGeom prst="rect">
            <a:avLst/>
          </a:prstGeom>
          <a:noFill/>
        </p:spPr>
        <p:txBody>
          <a:bodyPr wrap="none" lIns="0" tIns="44821" rIns="0" bIns="44821" rtlCol="0">
            <a:spAutoFit/>
          </a:bodyPr>
          <a:lstStyle>
            <a:defPPr>
              <a:defRPr lang="en-US"/>
            </a:defPPr>
            <a:lvl1pPr algn="ctr" defTabSz="932597">
              <a:lnSpc>
                <a:spcPct val="90000"/>
              </a:lnSpc>
              <a:defRPr sz="1000" cap="small">
                <a:gradFill>
                  <a:gsLst>
                    <a:gs pos="2917">
                      <a:srgbClr val="505050"/>
                    </a:gs>
                    <a:gs pos="30000">
                      <a:srgbClr val="505050"/>
                    </a:gs>
                  </a:gsLst>
                  <a:lin ang="5400000" scaled="0"/>
                </a:gradFill>
              </a:defRPr>
            </a:lvl1p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700" b="0" i="0" u="none" strike="noStrike" kern="0" cap="none" spc="98" normalizeH="0" baseline="0" noProof="0" dirty="0">
                <a:ln>
                  <a:noFill/>
                </a:ln>
                <a:gradFill>
                  <a:gsLst>
                    <a:gs pos="0">
                      <a:srgbClr val="505050"/>
                    </a:gs>
                    <a:gs pos="74000">
                      <a:srgbClr val="505050"/>
                    </a:gs>
                  </a:gsLst>
                  <a:lin ang="5400000" scaled="1"/>
                </a:gradFill>
                <a:effectLst/>
                <a:uLnTx/>
                <a:uFillTx/>
              </a:rPr>
              <a:t>METHODOLOGY </a:t>
            </a:r>
            <a:br>
              <a:rPr kumimoji="0" lang="en-US" sz="700" b="0" i="0" u="none" strike="noStrike" kern="0" cap="none" spc="98" normalizeH="0" baseline="0" noProof="0" dirty="0">
                <a:ln>
                  <a:noFill/>
                </a:ln>
                <a:gradFill>
                  <a:gsLst>
                    <a:gs pos="0">
                      <a:srgbClr val="505050"/>
                    </a:gs>
                    <a:gs pos="74000">
                      <a:srgbClr val="505050"/>
                    </a:gs>
                  </a:gsLst>
                  <a:lin ang="5400000" scaled="1"/>
                </a:gradFill>
                <a:effectLst/>
                <a:uLnTx/>
                <a:uFillTx/>
              </a:rPr>
            </a:br>
            <a:r>
              <a:rPr kumimoji="0" lang="en-US" sz="700" b="0" i="0" u="none" strike="noStrike" kern="0" cap="none" spc="98" normalizeH="0" baseline="0" noProof="0" dirty="0">
                <a:ln>
                  <a:noFill/>
                </a:ln>
                <a:gradFill>
                  <a:gsLst>
                    <a:gs pos="0">
                      <a:srgbClr val="505050"/>
                    </a:gs>
                    <a:gs pos="74000">
                      <a:srgbClr val="505050"/>
                    </a:gs>
                  </a:gsLst>
                  <a:lin ang="5400000" scaled="1"/>
                </a:gradFill>
                <a:effectLst/>
                <a:uLnTx/>
                <a:uFillTx/>
              </a:rPr>
              <a:t>&amp; RESOURCES</a:t>
            </a:r>
          </a:p>
        </p:txBody>
      </p:sp>
      <p:sp>
        <p:nvSpPr>
          <p:cNvPr id="73" name="Center"/>
          <p:cNvSpPr txBox="1"/>
          <p:nvPr/>
        </p:nvSpPr>
        <p:spPr>
          <a:xfrm>
            <a:off x="6708073" y="4013071"/>
            <a:ext cx="604974" cy="305961"/>
          </a:xfrm>
          <a:prstGeom prst="rect">
            <a:avLst/>
          </a:prstGeom>
          <a:noFill/>
        </p:spPr>
        <p:txBody>
          <a:bodyPr wrap="none" lIns="0" tIns="44821" rIns="0" bIns="44821" rtlCol="0">
            <a:spAutoFit/>
          </a:bodyPr>
          <a:lstStyle>
            <a:defPPr>
              <a:defRPr lang="en-US"/>
            </a:defPPr>
            <a:lvl1pPr algn="ctr" defTabSz="932597">
              <a:lnSpc>
                <a:spcPct val="90000"/>
              </a:lnSpc>
              <a:defRPr sz="1000" cap="small">
                <a:gradFill>
                  <a:gsLst>
                    <a:gs pos="2917">
                      <a:srgbClr val="505050"/>
                    </a:gs>
                    <a:gs pos="30000">
                      <a:srgbClr val="505050"/>
                    </a:gs>
                  </a:gsLst>
                  <a:lin ang="5400000" scaled="0"/>
                </a:gradFill>
              </a:defRPr>
            </a:lvl1p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700" b="0" i="0" u="none" strike="noStrike" kern="0" cap="none" spc="98" normalizeH="0" baseline="0" noProof="0" dirty="0">
                <a:ln>
                  <a:noFill/>
                </a:ln>
                <a:gradFill>
                  <a:gsLst>
                    <a:gs pos="0">
                      <a:srgbClr val="505050"/>
                    </a:gs>
                    <a:gs pos="74000">
                      <a:srgbClr val="505050"/>
                    </a:gs>
                  </a:gsLst>
                  <a:lin ang="5400000" scaled="1"/>
                </a:gradFill>
                <a:effectLst/>
                <a:uLnTx/>
                <a:uFillTx/>
              </a:rPr>
              <a:t>TOOLS </a:t>
            </a:r>
            <a:br>
              <a:rPr kumimoji="0" lang="en-US" sz="700" b="0" i="0" u="none" strike="noStrike" kern="0" cap="none" spc="98" normalizeH="0" baseline="0" noProof="0" dirty="0">
                <a:ln>
                  <a:noFill/>
                </a:ln>
                <a:gradFill>
                  <a:gsLst>
                    <a:gs pos="0">
                      <a:srgbClr val="505050"/>
                    </a:gs>
                    <a:gs pos="74000">
                      <a:srgbClr val="505050"/>
                    </a:gs>
                  </a:gsLst>
                  <a:lin ang="5400000" scaled="1"/>
                </a:gradFill>
                <a:effectLst/>
                <a:uLnTx/>
                <a:uFillTx/>
              </a:rPr>
            </a:br>
            <a:r>
              <a:rPr kumimoji="0" lang="en-US" sz="700" b="0" i="0" u="none" strike="noStrike" kern="0" cap="none" spc="98" normalizeH="0" baseline="0" noProof="0" dirty="0">
                <a:ln>
                  <a:noFill/>
                </a:ln>
                <a:gradFill>
                  <a:gsLst>
                    <a:gs pos="0">
                      <a:srgbClr val="505050"/>
                    </a:gs>
                    <a:gs pos="74000">
                      <a:srgbClr val="505050"/>
                    </a:gs>
                  </a:gsLst>
                  <a:lin ang="5400000" scaled="1"/>
                </a:gradFill>
                <a:effectLst/>
                <a:uLnTx/>
                <a:uFillTx/>
              </a:rPr>
              <a:t>&amp; INSIGHTS</a:t>
            </a:r>
          </a:p>
        </p:txBody>
      </p:sp>
      <p:sp>
        <p:nvSpPr>
          <p:cNvPr id="74" name="TextBox 73"/>
          <p:cNvSpPr txBox="1"/>
          <p:nvPr/>
        </p:nvSpPr>
        <p:spPr>
          <a:xfrm>
            <a:off x="5016237" y="4944239"/>
            <a:ext cx="2273037" cy="184666"/>
          </a:xfrm>
          <a:prstGeom prst="rect">
            <a:avLst/>
          </a:prstGeom>
          <a:noFill/>
        </p:spPr>
        <p:txBody>
          <a:bodyPr wrap="square" lIns="0" tIns="0" rIns="0" bIns="0" rtlCol="0">
            <a:spAutoFit/>
          </a:bodyPr>
          <a:lstStyle/>
          <a:p>
            <a:pPr marL="0" marR="0" lvl="0" indent="0" algn="ctr" defTabSz="914225" eaLnBrk="1" fontAlgn="auto" latinLnBrk="0" hangingPunct="1">
              <a:spcBef>
                <a:spcPts val="0"/>
              </a:spcBef>
              <a:spcAft>
                <a:spcPts val="600"/>
              </a:spcAft>
              <a:buClrTx/>
              <a:buSzTx/>
              <a:buFontTx/>
              <a:buNone/>
              <a:tabLst/>
              <a:defRPr/>
            </a:pPr>
            <a:r>
              <a:rPr kumimoji="0" lang="en-US" sz="1200" b="1" i="0" u="none" strike="noStrike" kern="900" cap="none" spc="98" normalizeH="0" baseline="0" noProof="0" dirty="0">
                <a:ln>
                  <a:noFill/>
                </a:ln>
                <a:gradFill>
                  <a:gsLst>
                    <a:gs pos="0">
                      <a:srgbClr val="505050"/>
                    </a:gs>
                    <a:gs pos="100000">
                      <a:srgbClr val="505050"/>
                    </a:gs>
                  </a:gsLst>
                  <a:lin ang="5400000" scaled="0"/>
                </a:gradFill>
                <a:effectLst/>
                <a:uLnTx/>
                <a:uFillTx/>
              </a:rPr>
              <a:t>CUSTOMER | PARTNER</a:t>
            </a:r>
          </a:p>
        </p:txBody>
      </p:sp>
      <p:sp>
        <p:nvSpPr>
          <p:cNvPr id="75" name="TextBox 74"/>
          <p:cNvSpPr txBox="1"/>
          <p:nvPr/>
        </p:nvSpPr>
        <p:spPr>
          <a:xfrm>
            <a:off x="5195750" y="4559823"/>
            <a:ext cx="1910196" cy="446236"/>
          </a:xfrm>
          <a:prstGeom prst="rect">
            <a:avLst/>
          </a:prstGeom>
          <a:noFill/>
        </p:spPr>
        <p:txBody>
          <a:bodyPr wrap="square" lIns="182854" tIns="146284" rIns="182854" bIns="146284" rtlCol="0">
            <a:spAutoFit/>
          </a:bodyPr>
          <a:lstStyle/>
          <a:p>
            <a:pPr marL="0" marR="0" lvl="0" indent="0" algn="ctr" defTabSz="914225" eaLnBrk="1" fontAlgn="auto" latinLnBrk="0" hangingPunct="1">
              <a:spcBef>
                <a:spcPts val="0"/>
              </a:spcBef>
              <a:spcAft>
                <a:spcPts val="588"/>
              </a:spcAft>
              <a:buClrTx/>
              <a:buSzTx/>
              <a:buFontTx/>
              <a:buNone/>
              <a:tabLst/>
              <a:defRPr/>
            </a:pPr>
            <a:r>
              <a:rPr kumimoji="0" lang="en-US" sz="900" b="1" i="0" u="none" strike="noStrike" kern="0" cap="none" spc="0" normalizeH="0" baseline="0" noProof="0" dirty="0">
                <a:ln>
                  <a:noFill/>
                </a:ln>
                <a:gradFill>
                  <a:gsLst>
                    <a:gs pos="2917">
                      <a:srgbClr val="505050"/>
                    </a:gs>
                    <a:gs pos="30000">
                      <a:srgbClr val="505050"/>
                    </a:gs>
                  </a:gsLst>
                  <a:lin ang="5400000" scaled="0"/>
                </a:gradFill>
                <a:effectLst/>
                <a:uLnTx/>
                <a:uFillTx/>
              </a:rPr>
              <a:t>FastTrack.microsoft.com</a:t>
            </a:r>
          </a:p>
        </p:txBody>
      </p:sp>
      <p:cxnSp>
        <p:nvCxnSpPr>
          <p:cNvPr id="76" name="Straight Connector 75"/>
          <p:cNvCxnSpPr/>
          <p:nvPr/>
        </p:nvCxnSpPr>
        <p:spPr>
          <a:xfrm>
            <a:off x="4810569" y="4521798"/>
            <a:ext cx="2652607" cy="0"/>
          </a:xfrm>
          <a:prstGeom prst="line">
            <a:avLst/>
          </a:prstGeom>
          <a:noFill/>
          <a:ln w="10000" cap="flat" cmpd="sng" algn="ctr">
            <a:solidFill>
              <a:srgbClr val="EBE7E3">
                <a:lumMod val="50000"/>
              </a:srgbClr>
            </a:solidFill>
            <a:prstDash val="solid"/>
            <a:headEnd type="none"/>
            <a:tailEnd type="none"/>
          </a:ln>
          <a:effectLst/>
        </p:spPr>
      </p:cxnSp>
      <p:sp>
        <p:nvSpPr>
          <p:cNvPr id="77" name="Step 3"/>
          <p:cNvSpPr txBox="1"/>
          <p:nvPr/>
        </p:nvSpPr>
        <p:spPr>
          <a:xfrm rot="10634173">
            <a:off x="4722763" y="3720061"/>
            <a:ext cx="3112034" cy="2054151"/>
          </a:xfrm>
          <a:prstGeom prst="rect">
            <a:avLst/>
          </a:prstGeom>
          <a:noFill/>
        </p:spPr>
        <p:txBody>
          <a:bodyPr spcFirstLastPara="1" wrap="square" lIns="179259" tIns="143407" rIns="179259" bIns="143407" numCol="1" rtlCol="0">
            <a:prstTxWarp prst="textArchDown">
              <a:avLst>
                <a:gd name="adj" fmla="val 13925010"/>
              </a:avLst>
            </a:prstTxWarp>
            <a:spAutoFit/>
          </a:bodyPr>
          <a:lstStyle/>
          <a:p>
            <a:pPr marL="0" marR="0" lvl="0" indent="0" defTabSz="914225" eaLnBrk="1" fontAlgn="auto" latinLnBrk="0" hangingPunct="1">
              <a:spcBef>
                <a:spcPts val="0"/>
              </a:spcBef>
              <a:spcAft>
                <a:spcPts val="588"/>
              </a:spcAft>
              <a:buClrTx/>
              <a:buSzTx/>
              <a:buFontTx/>
              <a:buNone/>
              <a:tabLst/>
              <a:defRPr/>
            </a:pPr>
            <a:r>
              <a:rPr kumimoji="0" lang="en-US" b="1" i="0" u="none" strike="noStrike" kern="0" cap="none" spc="0" normalizeH="0" baseline="0" noProof="0" dirty="0">
                <a:ln>
                  <a:noFill/>
                </a:ln>
                <a:gradFill>
                  <a:gsLst>
                    <a:gs pos="2917">
                      <a:srgbClr val="FFFFFF"/>
                    </a:gs>
                    <a:gs pos="30000">
                      <a:srgbClr val="FFFFFF"/>
                    </a:gs>
                  </a:gsLst>
                  <a:lin ang="5400000" scaled="0"/>
                </a:gradFill>
                <a:effectLst/>
                <a:uLnTx/>
                <a:uFillTx/>
              </a:rPr>
              <a:t>DRIVE VALUE</a:t>
            </a:r>
          </a:p>
        </p:txBody>
      </p:sp>
      <p:sp>
        <p:nvSpPr>
          <p:cNvPr id="79" name="Rectangle 6"/>
          <p:cNvSpPr/>
          <p:nvPr/>
        </p:nvSpPr>
        <p:spPr bwMode="auto">
          <a:xfrm>
            <a:off x="8692776" y="4600918"/>
            <a:ext cx="3210581" cy="1289503"/>
          </a:xfrm>
          <a:prstGeom prst="rect">
            <a:avLst/>
          </a:prstGeom>
          <a:solidFill>
            <a:schemeClr val="accent5">
              <a:alpha val="81961"/>
            </a:schemeClr>
          </a:solidFill>
          <a:ln w="10000" cap="flat" cmpd="sng" algn="ctr">
            <a:noFill/>
            <a:prstDash val="solid"/>
            <a:headEnd type="none" w="med" len="med"/>
            <a:tailEnd type="none" w="med" len="med"/>
          </a:ln>
          <a:effectLst/>
        </p:spPr>
        <p:txBody>
          <a:bodyPr rot="0" spcFirstLastPara="0" vertOverflow="overflow" horzOverflow="overflow" vert="horz" wrap="square" lIns="91440" tIns="44812" rIns="91440" bIns="44812" numCol="1" spcCol="0" rtlCol="0" fromWordArt="0" anchor="ctr" anchorCtr="0" forceAA="0" compatLnSpc="1">
            <a:prstTxWarp prst="textNoShape">
              <a:avLst/>
            </a:prstTxWarp>
            <a:noAutofit/>
          </a:bodyPr>
          <a:lstStyle/>
          <a:p>
            <a:pPr marL="0" marR="0" lvl="1" indent="0" defTabSz="913927" eaLnBrk="1" fontAlgn="base" latinLnBrk="0" hangingPunct="1">
              <a:spcBef>
                <a:spcPts val="588"/>
              </a:spcBef>
              <a:spcAft>
                <a:spcPct val="0"/>
              </a:spcAft>
              <a:buClrTx/>
              <a:buSzTx/>
              <a:buFontTx/>
              <a:buNone/>
              <a:tabLst/>
              <a:defRPr/>
            </a:pPr>
            <a:r>
              <a:rPr kumimoji="0" lang="en-US" b="1" i="0" u="none" strike="noStrike" kern="0" cap="none" spc="49" normalizeH="0" baseline="0" noProof="0" dirty="0">
                <a:ln>
                  <a:noFill/>
                </a:ln>
                <a:solidFill>
                  <a:srgbClr val="FBFBFB"/>
                </a:solidFill>
                <a:effectLst/>
                <a:uLnTx/>
                <a:uFillTx/>
                <a:ea typeface="+mn-ea"/>
                <a:cs typeface="Segoe UI Semibold" panose="020B0702040204020203" pitchFamily="34" charset="0"/>
              </a:rPr>
              <a:t>Partner Benefits</a:t>
            </a:r>
          </a:p>
          <a:p>
            <a:pPr marL="0" marR="0" lvl="1" indent="0" defTabSz="913927" eaLnBrk="1" fontAlgn="base" latinLnBrk="0" hangingPunct="1">
              <a:spcBef>
                <a:spcPts val="588"/>
              </a:spcBef>
              <a:spcAft>
                <a:spcPct val="0"/>
              </a:spcAft>
              <a:buClrTx/>
              <a:buSzTx/>
              <a:buFontTx/>
              <a:buNone/>
              <a:tabLst/>
              <a:defRPr/>
            </a:pPr>
            <a:r>
              <a:rPr kumimoji="0" lang="en-US" sz="1400" b="1" i="0" u="none" strike="noStrike" kern="0" cap="none" spc="49" normalizeH="0" baseline="0" noProof="0" dirty="0">
                <a:ln>
                  <a:noFill/>
                </a:ln>
                <a:solidFill>
                  <a:srgbClr val="FBFBFB"/>
                </a:solidFill>
                <a:effectLst/>
                <a:uLnTx/>
                <a:uFillTx/>
                <a:ea typeface="+mn-ea"/>
                <a:cs typeface="Segoe UI Semibold" panose="020B0702040204020203" pitchFamily="34" charset="0"/>
              </a:rPr>
              <a:t>Qualified deployment leads</a:t>
            </a:r>
          </a:p>
          <a:p>
            <a:pPr marL="0" marR="0" lvl="1" indent="0" defTabSz="913927" eaLnBrk="1" fontAlgn="base" latinLnBrk="0" hangingPunct="1">
              <a:spcBef>
                <a:spcPts val="588"/>
              </a:spcBef>
              <a:spcAft>
                <a:spcPct val="0"/>
              </a:spcAft>
              <a:buClrTx/>
              <a:buSzTx/>
              <a:buFontTx/>
              <a:buNone/>
              <a:tabLst/>
              <a:defRPr/>
            </a:pPr>
            <a:r>
              <a:rPr kumimoji="0" lang="en-US" sz="1400" b="1" i="0" u="none" strike="noStrike" kern="0" cap="none" spc="49" normalizeH="0" baseline="0" noProof="0" dirty="0">
                <a:ln>
                  <a:noFill/>
                </a:ln>
                <a:solidFill>
                  <a:srgbClr val="FBFBFB"/>
                </a:solidFill>
                <a:effectLst/>
                <a:uLnTx/>
                <a:uFillTx/>
                <a:ea typeface="+mn-ea"/>
                <a:cs typeface="Segoe UI Semibold" panose="020B0702040204020203" pitchFamily="34" charset="0"/>
              </a:rPr>
              <a:t>Leverage deployment offers</a:t>
            </a:r>
          </a:p>
          <a:p>
            <a:pPr marL="0" marR="0" lvl="1" indent="0" defTabSz="913927" eaLnBrk="1" fontAlgn="base" latinLnBrk="0" hangingPunct="1">
              <a:spcBef>
                <a:spcPts val="588"/>
              </a:spcBef>
              <a:spcAft>
                <a:spcPct val="0"/>
              </a:spcAft>
              <a:buClrTx/>
              <a:buSzTx/>
              <a:buFontTx/>
              <a:buNone/>
              <a:tabLst/>
              <a:defRPr/>
            </a:pPr>
            <a:r>
              <a:rPr kumimoji="0" lang="en-US" sz="1400" b="1" i="0" u="none" strike="noStrike" kern="0" cap="none" spc="49" normalizeH="0" baseline="0" noProof="0" dirty="0">
                <a:ln>
                  <a:noFill/>
                </a:ln>
                <a:solidFill>
                  <a:srgbClr val="FBFBFB"/>
                </a:solidFill>
                <a:effectLst/>
                <a:uLnTx/>
                <a:uFillTx/>
                <a:ea typeface="+mn-ea"/>
                <a:cs typeface="Segoe UI Semibold" panose="020B0702040204020203" pitchFamily="34" charset="0"/>
              </a:rPr>
              <a:t>Lead deployment engagements</a:t>
            </a:r>
          </a:p>
        </p:txBody>
      </p:sp>
      <p:sp>
        <p:nvSpPr>
          <p:cNvPr id="80" name="Rectangle 6"/>
          <p:cNvSpPr/>
          <p:nvPr/>
        </p:nvSpPr>
        <p:spPr bwMode="auto">
          <a:xfrm>
            <a:off x="328988" y="4589698"/>
            <a:ext cx="3210581" cy="1289503"/>
          </a:xfrm>
          <a:prstGeom prst="rect">
            <a:avLst/>
          </a:prstGeom>
          <a:solidFill>
            <a:schemeClr val="accent5">
              <a:alpha val="81961"/>
            </a:schemeClr>
          </a:solidFill>
          <a:ln w="10000" cap="flat" cmpd="sng" algn="ctr">
            <a:noFill/>
            <a:prstDash val="solid"/>
            <a:headEnd type="none" w="med" len="med"/>
            <a:tailEnd type="none" w="med" len="med"/>
          </a:ln>
          <a:effectLst/>
        </p:spPr>
        <p:txBody>
          <a:bodyPr rot="0" spcFirstLastPara="0" vertOverflow="overflow" horzOverflow="overflow" vert="horz" wrap="square" lIns="91440" tIns="44812" rIns="91440" bIns="44812" numCol="1" spcCol="0" rtlCol="0" fromWordArt="0" anchor="ctr" anchorCtr="0" forceAA="0" compatLnSpc="1">
            <a:prstTxWarp prst="textNoShape">
              <a:avLst/>
            </a:prstTxWarp>
            <a:noAutofit/>
          </a:bodyPr>
          <a:lstStyle/>
          <a:p>
            <a:pPr marL="0" marR="0" lvl="1" indent="0" defTabSz="913927" eaLnBrk="1" fontAlgn="base" latinLnBrk="0" hangingPunct="1">
              <a:spcBef>
                <a:spcPts val="588"/>
              </a:spcBef>
              <a:spcAft>
                <a:spcPct val="0"/>
              </a:spcAft>
              <a:buClrTx/>
              <a:buSzTx/>
              <a:buFontTx/>
              <a:buNone/>
              <a:tabLst/>
              <a:defRPr/>
            </a:pPr>
            <a:r>
              <a:rPr kumimoji="0" lang="en-US" b="1" i="0" u="none" strike="noStrike" kern="0" cap="none" spc="49" normalizeH="0" baseline="0" noProof="0" dirty="0">
                <a:ln>
                  <a:noFill/>
                </a:ln>
                <a:solidFill>
                  <a:srgbClr val="FBFBFB"/>
                </a:solidFill>
                <a:effectLst/>
                <a:uLnTx/>
                <a:uFillTx/>
                <a:ea typeface="+mn-ea"/>
                <a:cs typeface="Segoe UI Semibold" panose="020B0702040204020203" pitchFamily="34" charset="0"/>
              </a:rPr>
              <a:t>Customer Benefits</a:t>
            </a:r>
          </a:p>
          <a:p>
            <a:pPr marL="0" marR="0" lvl="1" indent="0" defTabSz="913927" eaLnBrk="1" fontAlgn="base" latinLnBrk="0" hangingPunct="1">
              <a:spcBef>
                <a:spcPts val="588"/>
              </a:spcBef>
              <a:spcAft>
                <a:spcPct val="0"/>
              </a:spcAft>
              <a:buClrTx/>
              <a:buSzTx/>
              <a:buFontTx/>
              <a:buNone/>
              <a:tabLst/>
              <a:defRPr/>
            </a:pPr>
            <a:r>
              <a:rPr kumimoji="0" lang="en-US" sz="1400" b="1" i="0" u="none" strike="noStrike" kern="0" cap="none" spc="49" normalizeH="0" baseline="0" noProof="0" dirty="0">
                <a:ln>
                  <a:noFill/>
                </a:ln>
                <a:solidFill>
                  <a:srgbClr val="FBFBFB"/>
                </a:solidFill>
                <a:effectLst/>
                <a:uLnTx/>
                <a:uFillTx/>
                <a:ea typeface="+mn-ea"/>
                <a:cs typeface="Segoe UI Semibold" panose="020B0702040204020203" pitchFamily="34" charset="0"/>
              </a:rPr>
              <a:t>Reliable deployments at less risk</a:t>
            </a:r>
          </a:p>
          <a:p>
            <a:pPr marL="0" marR="0" lvl="1" indent="0" defTabSz="913927" eaLnBrk="1" fontAlgn="base" latinLnBrk="0" hangingPunct="1">
              <a:spcBef>
                <a:spcPts val="588"/>
              </a:spcBef>
              <a:spcAft>
                <a:spcPct val="0"/>
              </a:spcAft>
              <a:buClrTx/>
              <a:buSzTx/>
              <a:buFontTx/>
              <a:buNone/>
              <a:tabLst/>
              <a:defRPr/>
            </a:pPr>
            <a:r>
              <a:rPr kumimoji="0" lang="en-US" sz="1400" b="1" i="0" u="none" strike="noStrike" kern="0" cap="none" spc="49" normalizeH="0" baseline="0" noProof="0" dirty="0">
                <a:ln>
                  <a:noFill/>
                </a:ln>
                <a:solidFill>
                  <a:srgbClr val="FBFBFB"/>
                </a:solidFill>
                <a:effectLst/>
                <a:uLnTx/>
                <a:uFillTx/>
                <a:ea typeface="+mn-ea"/>
                <a:cs typeface="Segoe UI Semibold" panose="020B0702040204020203" pitchFamily="34" charset="0"/>
              </a:rPr>
              <a:t>Realize business value faster</a:t>
            </a:r>
          </a:p>
          <a:p>
            <a:pPr marL="0" marR="0" lvl="1" indent="0" defTabSz="913927" eaLnBrk="1" fontAlgn="base" latinLnBrk="0" hangingPunct="1">
              <a:spcBef>
                <a:spcPts val="588"/>
              </a:spcBef>
              <a:spcAft>
                <a:spcPct val="0"/>
              </a:spcAft>
              <a:buClrTx/>
              <a:buSzTx/>
              <a:buFontTx/>
              <a:buNone/>
              <a:tabLst/>
              <a:defRPr/>
            </a:pPr>
            <a:r>
              <a:rPr kumimoji="0" lang="en-US" sz="1400" b="1" i="0" u="none" strike="noStrike" kern="0" cap="none" spc="49" normalizeH="0" baseline="0" noProof="0" dirty="0">
                <a:ln>
                  <a:noFill/>
                </a:ln>
                <a:solidFill>
                  <a:srgbClr val="FBFBFB"/>
                </a:solidFill>
                <a:effectLst/>
                <a:uLnTx/>
                <a:uFillTx/>
                <a:ea typeface="+mn-ea"/>
                <a:cs typeface="Segoe UI Semibold" panose="020B0702040204020203" pitchFamily="34" charset="0"/>
              </a:rPr>
              <a:t>Maximize Microsoft investment</a:t>
            </a:r>
          </a:p>
        </p:txBody>
      </p:sp>
      <p:sp>
        <p:nvSpPr>
          <p:cNvPr id="82" name="Title 1"/>
          <p:cNvSpPr txBox="1">
            <a:spLocks/>
          </p:cNvSpPr>
          <p:nvPr/>
        </p:nvSpPr>
        <p:spPr>
          <a:xfrm>
            <a:off x="0" y="-7938"/>
            <a:ext cx="12436475" cy="732649"/>
          </a:xfrm>
          <a:prstGeom prst="rect">
            <a:avLst/>
          </a:prstGeom>
          <a:solidFill>
            <a:schemeClr val="bg1">
              <a:lumMod val="95000"/>
            </a:schemeClr>
          </a:solidFill>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28600">
              <a:lnSpc>
                <a:spcPct val="100000"/>
              </a:lnSpc>
            </a:pPr>
            <a:r>
              <a:rPr lang="en-US" sz="4000" dirty="0">
                <a:solidFill>
                  <a:schemeClr val="tx1"/>
                </a:solidFill>
              </a:rPr>
              <a:t>Microsoft FastTrack for Windows 10 and Office 365 Pro Plus</a:t>
            </a:r>
          </a:p>
        </p:txBody>
      </p:sp>
      <p:sp>
        <p:nvSpPr>
          <p:cNvPr id="41" name="TextBox 40"/>
          <p:cNvSpPr txBox="1"/>
          <p:nvPr/>
        </p:nvSpPr>
        <p:spPr>
          <a:xfrm>
            <a:off x="223293" y="6167719"/>
            <a:ext cx="1004121" cy="664797"/>
          </a:xfrm>
          <a:prstGeom prst="rect">
            <a:avLst/>
          </a:prstGeom>
          <a:noFill/>
        </p:spPr>
        <p:txBody>
          <a:bodyPr wrap="none" lIns="182880" tIns="146304" rIns="182880" bIns="146304" rtlCol="0">
            <a:spAutoFit/>
          </a:bodyPr>
          <a:lstStyle/>
          <a:p>
            <a:pPr>
              <a:spcAft>
                <a:spcPts val="600"/>
              </a:spcAft>
            </a:pPr>
            <a:r>
              <a:rPr lang="en-US" sz="2400" dirty="0">
                <a:solidFill>
                  <a:srgbClr val="FF0000"/>
                </a:solidFill>
                <a:highlight>
                  <a:srgbClr val="FFFF00"/>
                </a:highlight>
              </a:rPr>
              <a:t>LINK</a:t>
            </a:r>
          </a:p>
        </p:txBody>
      </p:sp>
      <p:sp>
        <p:nvSpPr>
          <p:cNvPr id="5" name="Arrow: Chevron 4"/>
          <p:cNvSpPr/>
          <p:nvPr/>
        </p:nvSpPr>
        <p:spPr bwMode="auto">
          <a:xfrm>
            <a:off x="6050156" y="1211263"/>
            <a:ext cx="201384" cy="556478"/>
          </a:xfrm>
          <a:prstGeom prst="chevron">
            <a:avLst>
              <a:gd name="adj" fmla="val 6472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Arrow: Chevron 80"/>
          <p:cNvSpPr/>
          <p:nvPr/>
        </p:nvSpPr>
        <p:spPr bwMode="auto">
          <a:xfrm rot="7229131">
            <a:off x="7811469" y="4401165"/>
            <a:ext cx="201384" cy="556478"/>
          </a:xfrm>
          <a:prstGeom prst="chevron">
            <a:avLst>
              <a:gd name="adj" fmla="val 6472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Arrow: Chevron 82"/>
          <p:cNvSpPr/>
          <p:nvPr/>
        </p:nvSpPr>
        <p:spPr bwMode="auto">
          <a:xfrm rot="14011077">
            <a:off x="4247777" y="4408272"/>
            <a:ext cx="201384" cy="556478"/>
          </a:xfrm>
          <a:prstGeom prst="chevron">
            <a:avLst>
              <a:gd name="adj" fmla="val 6472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2405691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a:t>
            </a:r>
            <a:r>
              <a:rPr lang="en-US" dirty="0">
                <a:solidFill>
                  <a:schemeClr val="tx2"/>
                </a:solidFill>
              </a:rPr>
              <a:t>e</a:t>
            </a:r>
            <a:r>
              <a:rPr lang="en-US" dirty="0"/>
              <a:t>ady for Windows program helps ISVs succeed with Windows 10 AND </a:t>
            </a:r>
            <a:r>
              <a:rPr lang="en-US" dirty="0" err="1"/>
              <a:t>WaaS</a:t>
            </a:r>
            <a:r>
              <a:rPr lang="en-US" dirty="0"/>
              <a:t> </a:t>
            </a:r>
          </a:p>
        </p:txBody>
      </p:sp>
      <p:grpSp>
        <p:nvGrpSpPr>
          <p:cNvPr id="2" name="Group 1"/>
          <p:cNvGrpSpPr/>
          <p:nvPr/>
        </p:nvGrpSpPr>
        <p:grpSpPr>
          <a:xfrm>
            <a:off x="292785" y="1781045"/>
            <a:ext cx="2285676" cy="5065978"/>
            <a:chOff x="291945" y="1780801"/>
            <a:chExt cx="2286000" cy="5066697"/>
          </a:xfrm>
        </p:grpSpPr>
        <p:sp>
          <p:nvSpPr>
            <p:cNvPr id="10" name="Rectangle 9"/>
            <p:cNvSpPr/>
            <p:nvPr/>
          </p:nvSpPr>
          <p:spPr bwMode="auto">
            <a:xfrm>
              <a:off x="291945" y="1780801"/>
              <a:ext cx="2286000" cy="49246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274" y="1945835"/>
              <a:ext cx="1941342" cy="1941342"/>
            </a:xfrm>
            <a:prstGeom prst="rect">
              <a:avLst/>
            </a:prstGeom>
          </p:spPr>
        </p:pic>
        <p:sp>
          <p:nvSpPr>
            <p:cNvPr id="4" name="TextBox 3"/>
            <p:cNvSpPr txBox="1"/>
            <p:nvPr/>
          </p:nvSpPr>
          <p:spPr>
            <a:xfrm>
              <a:off x="468860" y="3956143"/>
              <a:ext cx="1954851" cy="988283"/>
            </a:xfrm>
            <a:prstGeom prst="rect">
              <a:avLst/>
            </a:prstGeom>
            <a:noFill/>
          </p:spPr>
          <p:txBody>
            <a:bodyPr wrap="square" lIns="0" tIns="0" rIns="0" bIns="0" rtlCol="0">
              <a:spAutoFit/>
            </a:bodyPr>
            <a:lstStyle/>
            <a:p>
              <a:pPr defTabSz="932597">
                <a:lnSpc>
                  <a:spcPct val="90000"/>
                </a:lnSpc>
                <a:spcAft>
                  <a:spcPts val="600"/>
                </a:spcAft>
              </a:pPr>
              <a:r>
                <a:rPr lang="en-US" sz="1399" kern="0" dirty="0">
                  <a:solidFill>
                    <a:sysClr val="windowText" lastClr="000000"/>
                  </a:solidFill>
                </a:rPr>
                <a:t>Join the Windows Insiders Program community to help shape the future of Windows, get early releases and more.</a:t>
              </a:r>
            </a:p>
          </p:txBody>
        </p:sp>
        <p:sp>
          <p:nvSpPr>
            <p:cNvPr id="16" name="TextBox 15"/>
            <p:cNvSpPr txBox="1"/>
            <p:nvPr/>
          </p:nvSpPr>
          <p:spPr>
            <a:xfrm>
              <a:off x="468860" y="5309342"/>
              <a:ext cx="2014458" cy="627896"/>
            </a:xfrm>
            <a:prstGeom prst="rect">
              <a:avLst/>
            </a:prstGeom>
            <a:noFill/>
          </p:spPr>
          <p:txBody>
            <a:bodyPr wrap="square" lIns="0" tIns="0" rIns="0" bIns="0" rtlCol="0">
              <a:spAutoFit/>
            </a:bodyPr>
            <a:lstStyle/>
            <a:p>
              <a:pPr defTabSz="932563"/>
              <a:r>
                <a:rPr lang="en-US" sz="1000" kern="0" dirty="0">
                  <a:solidFill>
                    <a:sysClr val="windowText" lastClr="000000"/>
                  </a:solidFill>
                  <a:hlinkClick r:id="rId4"/>
                </a:rPr>
                <a:t>Download</a:t>
              </a:r>
              <a:r>
                <a:rPr lang="en-US" sz="1000" kern="0" dirty="0">
                  <a:solidFill>
                    <a:sysClr val="windowText" lastClr="000000"/>
                  </a:solidFill>
                </a:rPr>
                <a:t> a preview build of the latest Windows SDK and Emulator to explore what's new in building apps. for Windows.</a:t>
              </a:r>
            </a:p>
          </p:txBody>
        </p:sp>
        <p:sp>
          <p:nvSpPr>
            <p:cNvPr id="9" name="TextBox 8"/>
            <p:cNvSpPr txBox="1"/>
            <p:nvPr/>
          </p:nvSpPr>
          <p:spPr>
            <a:xfrm>
              <a:off x="1682113" y="5943458"/>
              <a:ext cx="881149" cy="904040"/>
            </a:xfrm>
            <a:prstGeom prst="rect">
              <a:avLst/>
            </a:prstGeom>
            <a:noFill/>
          </p:spPr>
          <p:txBody>
            <a:bodyPr wrap="square" lIns="0" tIns="0" rIns="0" bIns="0" rtlCol="0" anchor="b">
              <a:spAutoFit/>
            </a:bodyPr>
            <a:lstStyle/>
            <a:p>
              <a:pPr algn="r" defTabSz="932597">
                <a:lnSpc>
                  <a:spcPct val="90000"/>
                </a:lnSpc>
                <a:spcAft>
                  <a:spcPts val="600"/>
                </a:spcAft>
              </a:pPr>
              <a:r>
                <a:rPr lang="en-US" sz="6399" kern="0" dirty="0">
                  <a:solidFill>
                    <a:schemeClr val="bg2">
                      <a:lumMod val="75000"/>
                    </a:schemeClr>
                  </a:solidFill>
                </a:rPr>
                <a:t>1</a:t>
              </a:r>
            </a:p>
          </p:txBody>
        </p:sp>
      </p:grpSp>
      <p:grpSp>
        <p:nvGrpSpPr>
          <p:cNvPr id="20" name="Group 19"/>
          <p:cNvGrpSpPr/>
          <p:nvPr/>
        </p:nvGrpSpPr>
        <p:grpSpPr>
          <a:xfrm>
            <a:off x="5055081" y="1779168"/>
            <a:ext cx="2363446" cy="5067855"/>
            <a:chOff x="7317960" y="1778924"/>
            <a:chExt cx="2363781" cy="5068574"/>
          </a:xfrm>
        </p:grpSpPr>
        <p:sp>
          <p:nvSpPr>
            <p:cNvPr id="39" name="Rectangle 38"/>
            <p:cNvSpPr/>
            <p:nvPr/>
          </p:nvSpPr>
          <p:spPr bwMode="auto">
            <a:xfrm>
              <a:off x="7342944" y="1778924"/>
              <a:ext cx="2286000" cy="49265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7494533" y="3948629"/>
              <a:ext cx="2187208" cy="1098165"/>
            </a:xfrm>
            <a:prstGeom prst="rect">
              <a:avLst/>
            </a:prstGeom>
            <a:noFill/>
          </p:spPr>
          <p:txBody>
            <a:bodyPr wrap="square" lIns="0" tIns="0" rIns="0" bIns="0" rtlCol="0">
              <a:spAutoFit/>
            </a:bodyPr>
            <a:lstStyle/>
            <a:p>
              <a:pPr defTabSz="932563"/>
              <a:r>
                <a:rPr lang="en-US" sz="1399" kern="0" dirty="0">
                  <a:solidFill>
                    <a:srgbClr val="505050"/>
                  </a:solidFill>
                </a:rPr>
                <a:t>Get your application in front of  Microsoft’s global </a:t>
              </a:r>
              <a:r>
                <a:rPr lang="en-US" sz="1399" kern="0" dirty="0">
                  <a:solidFill>
                    <a:srgbClr val="0078D7"/>
                  </a:solidFill>
                  <a:hlinkClick r:id="rId5"/>
                </a:rPr>
                <a:t>Ready for Windows Directory </a:t>
              </a:r>
              <a:r>
                <a:rPr lang="en-US" sz="1399" kern="0" dirty="0">
                  <a:solidFill>
                    <a:srgbClr val="505050"/>
                  </a:solidFill>
                </a:rPr>
                <a:t>for IT decision makers around the world.</a:t>
              </a:r>
            </a:p>
          </p:txBody>
        </p:sp>
        <p:sp>
          <p:nvSpPr>
            <p:cNvPr id="31" name="TextBox 30"/>
            <p:cNvSpPr txBox="1"/>
            <p:nvPr/>
          </p:nvSpPr>
          <p:spPr>
            <a:xfrm>
              <a:off x="7494533" y="5301828"/>
              <a:ext cx="2130730" cy="313949"/>
            </a:xfrm>
            <a:prstGeom prst="rect">
              <a:avLst/>
            </a:prstGeom>
            <a:noFill/>
          </p:spPr>
          <p:txBody>
            <a:bodyPr wrap="square" lIns="0" tIns="0" rIns="91427" bIns="0" rtlCol="0">
              <a:spAutoFit/>
            </a:bodyPr>
            <a:lstStyle/>
            <a:p>
              <a:pPr defTabSz="932563"/>
              <a:r>
                <a:rPr lang="en-US" sz="1000" kern="0" dirty="0">
                  <a:solidFill>
                    <a:sysClr val="windowText" lastClr="000000"/>
                  </a:solidFill>
                  <a:hlinkClick r:id="rId6"/>
                </a:rPr>
                <a:t>Submit</a:t>
              </a:r>
              <a:r>
                <a:rPr lang="en-US" sz="1000" kern="0" dirty="0">
                  <a:solidFill>
                    <a:sysClr val="windowText" lastClr="000000"/>
                  </a:solidFill>
                </a:rPr>
                <a:t> your compatible application to the Ready for Windows Directory.</a:t>
              </a:r>
            </a:p>
          </p:txBody>
        </p:sp>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r="8407"/>
            <a:stretch/>
          </p:blipFill>
          <p:spPr>
            <a:xfrm>
              <a:off x="7317960" y="2383971"/>
              <a:ext cx="2333686" cy="1292865"/>
            </a:xfrm>
            <a:prstGeom prst="rect">
              <a:avLst/>
            </a:prstGeom>
          </p:spPr>
        </p:pic>
        <p:sp>
          <p:nvSpPr>
            <p:cNvPr id="44" name="TextBox 43"/>
            <p:cNvSpPr txBox="1"/>
            <p:nvPr/>
          </p:nvSpPr>
          <p:spPr>
            <a:xfrm>
              <a:off x="8734600" y="5943458"/>
              <a:ext cx="881149" cy="904040"/>
            </a:xfrm>
            <a:prstGeom prst="rect">
              <a:avLst/>
            </a:prstGeom>
            <a:noFill/>
          </p:spPr>
          <p:txBody>
            <a:bodyPr wrap="square" lIns="0" tIns="0" rIns="0" bIns="0" rtlCol="0" anchor="b">
              <a:spAutoFit/>
            </a:bodyPr>
            <a:lstStyle/>
            <a:p>
              <a:pPr algn="r" defTabSz="932597">
                <a:lnSpc>
                  <a:spcPct val="90000"/>
                </a:lnSpc>
                <a:spcAft>
                  <a:spcPts val="600"/>
                </a:spcAft>
              </a:pPr>
              <a:r>
                <a:rPr lang="en-US" sz="6399" kern="0" dirty="0">
                  <a:solidFill>
                    <a:schemeClr val="bg2">
                      <a:lumMod val="75000"/>
                    </a:schemeClr>
                  </a:solidFill>
                </a:rPr>
                <a:t>3</a:t>
              </a:r>
            </a:p>
          </p:txBody>
        </p:sp>
      </p:grpSp>
      <p:grpSp>
        <p:nvGrpSpPr>
          <p:cNvPr id="26" name="Group 25"/>
          <p:cNvGrpSpPr/>
          <p:nvPr/>
        </p:nvGrpSpPr>
        <p:grpSpPr>
          <a:xfrm>
            <a:off x="7430059" y="1776119"/>
            <a:ext cx="2285676" cy="5070905"/>
            <a:chOff x="9693275" y="1775873"/>
            <a:chExt cx="2286000" cy="5071625"/>
          </a:xfrm>
        </p:grpSpPr>
        <p:sp>
          <p:nvSpPr>
            <p:cNvPr id="38" name="Rectangle 37"/>
            <p:cNvSpPr/>
            <p:nvPr/>
          </p:nvSpPr>
          <p:spPr bwMode="auto">
            <a:xfrm>
              <a:off x="9693275" y="1775873"/>
              <a:ext cx="2286000" cy="49265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9844651" y="3959647"/>
              <a:ext cx="1946296" cy="1098165"/>
            </a:xfrm>
            <a:prstGeom prst="rect">
              <a:avLst/>
            </a:prstGeom>
            <a:noFill/>
          </p:spPr>
          <p:txBody>
            <a:bodyPr wrap="square" lIns="0" tIns="0" rIns="0" bIns="0" rtlCol="0">
              <a:spAutoFit/>
            </a:bodyPr>
            <a:lstStyle/>
            <a:p>
              <a:pPr defTabSz="932563"/>
              <a:r>
                <a:rPr lang="en-US" sz="1399" kern="0" dirty="0">
                  <a:solidFill>
                    <a:srgbClr val="505050"/>
                  </a:solidFill>
                </a:rPr>
                <a:t>Use the new Windows </a:t>
              </a:r>
              <a:r>
                <a:rPr lang="en-US" sz="1399" kern="0" dirty="0">
                  <a:solidFill>
                    <a:srgbClr val="0078D7"/>
                  </a:solidFill>
                  <a:hlinkClick r:id="rId5"/>
                </a:rPr>
                <a:t>Compatible Logo </a:t>
              </a:r>
              <a:r>
                <a:rPr lang="en-US" sz="1399" kern="0" dirty="0">
                  <a:solidFill>
                    <a:srgbClr val="505050"/>
                  </a:solidFill>
                </a:rPr>
                <a:t>in your marketing materials and websites to grow sales opportunities.</a:t>
              </a:r>
            </a:p>
          </p:txBody>
        </p:sp>
        <p:sp>
          <p:nvSpPr>
            <p:cNvPr id="34" name="TextBox 33"/>
            <p:cNvSpPr txBox="1"/>
            <p:nvPr/>
          </p:nvSpPr>
          <p:spPr>
            <a:xfrm>
              <a:off x="9844651" y="5312846"/>
              <a:ext cx="1827108" cy="627896"/>
            </a:xfrm>
            <a:prstGeom prst="rect">
              <a:avLst/>
            </a:prstGeom>
            <a:noFill/>
          </p:spPr>
          <p:txBody>
            <a:bodyPr wrap="square" lIns="0" tIns="0" rIns="0" bIns="0" rtlCol="0">
              <a:spAutoFit/>
            </a:bodyPr>
            <a:lstStyle/>
            <a:p>
              <a:pPr defTabSz="932563"/>
              <a:r>
                <a:rPr lang="en-US" sz="1000" kern="0" dirty="0">
                  <a:solidFill>
                    <a:sysClr val="windowText" lastClr="000000"/>
                  </a:solidFill>
                  <a:hlinkClick r:id="rId8"/>
                </a:rPr>
                <a:t>Register</a:t>
              </a:r>
              <a:r>
                <a:rPr lang="en-US" sz="1000" kern="0" dirty="0">
                  <a:solidFill>
                    <a:sysClr val="windowText" lastClr="000000"/>
                  </a:solidFill>
                </a:rPr>
                <a:t> for the Windows 10 Compatible Logo Program and assure your customers of quality and compatibility.</a:t>
              </a:r>
            </a:p>
          </p:txBody>
        </p: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51366" y="2367530"/>
              <a:ext cx="1214889" cy="1517005"/>
            </a:xfrm>
            <a:prstGeom prst="rect">
              <a:avLst/>
            </a:prstGeom>
          </p:spPr>
        </p:pic>
        <p:sp>
          <p:nvSpPr>
            <p:cNvPr id="45" name="TextBox 44"/>
            <p:cNvSpPr txBox="1"/>
            <p:nvPr/>
          </p:nvSpPr>
          <p:spPr>
            <a:xfrm>
              <a:off x="11088682" y="5943458"/>
              <a:ext cx="881149" cy="904040"/>
            </a:xfrm>
            <a:prstGeom prst="rect">
              <a:avLst/>
            </a:prstGeom>
            <a:noFill/>
          </p:spPr>
          <p:txBody>
            <a:bodyPr wrap="square" lIns="0" tIns="0" rIns="0" bIns="0" rtlCol="0" anchor="b">
              <a:spAutoFit/>
            </a:bodyPr>
            <a:lstStyle/>
            <a:p>
              <a:pPr algn="r" defTabSz="932597">
                <a:lnSpc>
                  <a:spcPct val="90000"/>
                </a:lnSpc>
                <a:spcAft>
                  <a:spcPts val="600"/>
                </a:spcAft>
              </a:pPr>
              <a:r>
                <a:rPr lang="en-US" sz="6399" kern="0" dirty="0">
                  <a:solidFill>
                    <a:schemeClr val="bg2">
                      <a:lumMod val="75000"/>
                    </a:schemeClr>
                  </a:solidFill>
                </a:rPr>
                <a:t>4</a:t>
              </a:r>
            </a:p>
          </p:txBody>
        </p:sp>
      </p:grpSp>
      <p:grpSp>
        <p:nvGrpSpPr>
          <p:cNvPr id="21" name="Group 20"/>
          <p:cNvGrpSpPr/>
          <p:nvPr/>
        </p:nvGrpSpPr>
        <p:grpSpPr>
          <a:xfrm>
            <a:off x="9792275" y="1788995"/>
            <a:ext cx="2333652" cy="5058029"/>
            <a:chOff x="2642278" y="1783294"/>
            <a:chExt cx="2333983" cy="5058746"/>
          </a:xfrm>
        </p:grpSpPr>
        <p:sp>
          <p:nvSpPr>
            <p:cNvPr id="40" name="Rectangle 39"/>
            <p:cNvSpPr/>
            <p:nvPr/>
          </p:nvSpPr>
          <p:spPr bwMode="auto">
            <a:xfrm>
              <a:off x="2642278" y="1783294"/>
              <a:ext cx="2286000" cy="49265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p:cNvSpPr txBox="1"/>
            <p:nvPr/>
          </p:nvSpPr>
          <p:spPr>
            <a:xfrm>
              <a:off x="2779820" y="3959647"/>
              <a:ext cx="2187208" cy="878531"/>
            </a:xfrm>
            <a:prstGeom prst="rect">
              <a:avLst/>
            </a:prstGeom>
            <a:noFill/>
          </p:spPr>
          <p:txBody>
            <a:bodyPr wrap="square" lIns="0" tIns="0" rIns="0" bIns="0" rtlCol="0">
              <a:spAutoFit/>
            </a:bodyPr>
            <a:lstStyle/>
            <a:p>
              <a:pPr defTabSz="932563"/>
              <a:r>
                <a:rPr lang="en-US" sz="1399" kern="0" dirty="0">
                  <a:solidFill>
                    <a:srgbClr val="505050"/>
                  </a:solidFill>
                </a:rPr>
                <a:t>Use the Desktop Bridge to bring your existing desktop apps to the Universal Windows Platform</a:t>
              </a:r>
            </a:p>
          </p:txBody>
        </p:sp>
        <p:sp>
          <p:nvSpPr>
            <p:cNvPr id="37" name="TextBox 36"/>
            <p:cNvSpPr txBox="1"/>
            <p:nvPr/>
          </p:nvSpPr>
          <p:spPr>
            <a:xfrm>
              <a:off x="2779820" y="5312846"/>
              <a:ext cx="2196441" cy="563254"/>
            </a:xfrm>
            <a:prstGeom prst="rect">
              <a:avLst/>
            </a:prstGeom>
            <a:noFill/>
          </p:spPr>
          <p:txBody>
            <a:bodyPr wrap="square" lIns="0" tIns="0" rIns="91427" bIns="91427" rtlCol="0">
              <a:spAutoFit/>
            </a:bodyPr>
            <a:lstStyle/>
            <a:p>
              <a:pPr defTabSz="932563"/>
              <a:r>
                <a:rPr lang="en-US" sz="1000" kern="0" dirty="0">
                  <a:solidFill>
                    <a:sysClr val="windowText" lastClr="000000"/>
                  </a:solidFill>
                  <a:hlinkClick r:id="rId10"/>
                </a:rPr>
                <a:t>Download Desktop Application Converter</a:t>
              </a:r>
              <a:r>
                <a:rPr lang="en-US" sz="1000" kern="0" dirty="0">
                  <a:solidFill>
                    <a:sysClr val="windowText" lastClr="000000"/>
                  </a:solidFill>
                </a:rPr>
                <a:t> to make your applications available in the Windows Store. </a:t>
              </a:r>
            </a:p>
          </p:txBody>
        </p:sp>
        <p:grpSp>
          <p:nvGrpSpPr>
            <p:cNvPr id="14" name="Group 13"/>
            <p:cNvGrpSpPr/>
            <p:nvPr/>
          </p:nvGrpSpPr>
          <p:grpSpPr>
            <a:xfrm>
              <a:off x="2775052" y="1946006"/>
              <a:ext cx="1961669" cy="1938529"/>
              <a:chOff x="10017605" y="2313394"/>
              <a:chExt cx="1961669" cy="1938529"/>
            </a:xfrm>
          </p:grpSpPr>
          <p:pic>
            <p:nvPicPr>
              <p:cNvPr id="54" name="Picture 53"/>
              <p:cNvPicPr>
                <a:picLocks noChangeAspect="1"/>
              </p:cNvPicPr>
              <p:nvPr/>
            </p:nvPicPr>
            <p:blipFill rotWithShape="1">
              <a:blip r:embed="rId11" cstate="print">
                <a:extLst>
                  <a:ext uri="{28A0092B-C50C-407E-A947-70E740481C1C}">
                    <a14:useLocalDpi xmlns:a14="http://schemas.microsoft.com/office/drawing/2010/main" val="0"/>
                  </a:ext>
                </a:extLst>
              </a:blip>
              <a:srcRect l="31597" t="2490" r="30581" b="31066"/>
              <a:stretch/>
            </p:blipFill>
            <p:spPr>
              <a:xfrm>
                <a:off x="10017605" y="2313394"/>
                <a:ext cx="1961669" cy="1938529"/>
              </a:xfrm>
              <a:prstGeom prst="rect">
                <a:avLst/>
              </a:prstGeom>
            </p:spPr>
          </p:pic>
          <p:sp>
            <p:nvSpPr>
              <p:cNvPr id="5" name="Rectangle 4"/>
              <p:cNvSpPr/>
              <p:nvPr/>
            </p:nvSpPr>
            <p:spPr bwMode="auto">
              <a:xfrm>
                <a:off x="10481701" y="2345040"/>
                <a:ext cx="1095938" cy="210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6" name="TextBox 45"/>
            <p:cNvSpPr txBox="1"/>
            <p:nvPr/>
          </p:nvSpPr>
          <p:spPr>
            <a:xfrm>
              <a:off x="4030794" y="5938001"/>
              <a:ext cx="881149" cy="904039"/>
            </a:xfrm>
            <a:prstGeom prst="rect">
              <a:avLst/>
            </a:prstGeom>
            <a:noFill/>
          </p:spPr>
          <p:txBody>
            <a:bodyPr wrap="square" lIns="0" tIns="0" rIns="0" bIns="0" rtlCol="0" anchor="b">
              <a:spAutoFit/>
            </a:bodyPr>
            <a:lstStyle/>
            <a:p>
              <a:pPr algn="r" defTabSz="932597">
                <a:lnSpc>
                  <a:spcPct val="90000"/>
                </a:lnSpc>
                <a:spcAft>
                  <a:spcPts val="600"/>
                </a:spcAft>
              </a:pPr>
              <a:r>
                <a:rPr lang="en-US" sz="6399" kern="0" dirty="0">
                  <a:solidFill>
                    <a:schemeClr val="bg2">
                      <a:lumMod val="75000"/>
                    </a:schemeClr>
                  </a:solidFill>
                </a:rPr>
                <a:t>5</a:t>
              </a:r>
            </a:p>
          </p:txBody>
        </p:sp>
        <p:sp>
          <p:nvSpPr>
            <p:cNvPr id="11" name="TextBox 10"/>
            <p:cNvSpPr txBox="1"/>
            <p:nvPr/>
          </p:nvSpPr>
          <p:spPr>
            <a:xfrm>
              <a:off x="2858074" y="1983218"/>
              <a:ext cx="1837990" cy="410577"/>
            </a:xfrm>
            <a:prstGeom prst="rect">
              <a:avLst/>
            </a:prstGeom>
            <a:solidFill>
              <a:schemeClr val="bg1"/>
            </a:solidFill>
          </p:spPr>
          <p:txBody>
            <a:bodyPr wrap="square" lIns="91427" tIns="91427" rIns="91427" bIns="91427" rtlCol="0">
              <a:spAutoFit/>
            </a:bodyPr>
            <a:lstStyle/>
            <a:p>
              <a:pPr algn="ctr" defTabSz="932597">
                <a:lnSpc>
                  <a:spcPct val="90000"/>
                </a:lnSpc>
                <a:spcAft>
                  <a:spcPts val="600"/>
                </a:spcAft>
              </a:pPr>
              <a:r>
                <a:rPr lang="en-US" sz="1599" kern="0" dirty="0">
                  <a:solidFill>
                    <a:schemeClr val="tx2"/>
                  </a:solidFill>
                </a:rPr>
                <a:t>Desktop Bridge</a:t>
              </a:r>
            </a:p>
          </p:txBody>
        </p:sp>
      </p:grpSp>
      <p:sp>
        <p:nvSpPr>
          <p:cNvPr id="41" name="Rectangle 40"/>
          <p:cNvSpPr/>
          <p:nvPr/>
        </p:nvSpPr>
        <p:spPr bwMode="auto">
          <a:xfrm>
            <a:off x="2730062" y="1779168"/>
            <a:ext cx="2285676" cy="49258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2860809" y="3959581"/>
            <a:ext cx="2104898" cy="1317610"/>
          </a:xfrm>
          <a:prstGeom prst="rect">
            <a:avLst/>
          </a:prstGeom>
          <a:noFill/>
        </p:spPr>
        <p:txBody>
          <a:bodyPr wrap="square" lIns="0" tIns="0" rIns="0" bIns="0" rtlCol="0">
            <a:spAutoFit/>
          </a:bodyPr>
          <a:lstStyle/>
          <a:p>
            <a:pPr defTabSz="932563"/>
            <a:r>
              <a:rPr lang="en-US" sz="1399" kern="0" dirty="0">
                <a:solidFill>
                  <a:srgbClr val="505050"/>
                </a:solidFill>
              </a:rPr>
              <a:t>Leverage  the </a:t>
            </a:r>
            <a:r>
              <a:rPr lang="en-US" sz="1399" kern="0" dirty="0">
                <a:solidFill>
                  <a:srgbClr val="0078D7"/>
                </a:solidFill>
              </a:rPr>
              <a:t>Application Compatibility Cookbook </a:t>
            </a:r>
            <a:r>
              <a:rPr lang="en-US" sz="1399" kern="0" dirty="0">
                <a:solidFill>
                  <a:srgbClr val="505050"/>
                </a:solidFill>
              </a:rPr>
              <a:t>for guidance in verifying compatibility of existing and planned apps. for Windows 10. </a:t>
            </a:r>
          </a:p>
        </p:txBody>
      </p:sp>
      <p:sp>
        <p:nvSpPr>
          <p:cNvPr id="18" name="TextBox 17"/>
          <p:cNvSpPr txBox="1"/>
          <p:nvPr/>
        </p:nvSpPr>
        <p:spPr>
          <a:xfrm>
            <a:off x="2860810" y="5312589"/>
            <a:ext cx="2119229" cy="470856"/>
          </a:xfrm>
          <a:prstGeom prst="rect">
            <a:avLst/>
          </a:prstGeom>
          <a:noFill/>
        </p:spPr>
        <p:txBody>
          <a:bodyPr wrap="square" lIns="0" tIns="0" rIns="91427" bIns="0" rtlCol="0">
            <a:spAutoFit/>
          </a:bodyPr>
          <a:lstStyle/>
          <a:p>
            <a:pPr defTabSz="932563"/>
            <a:r>
              <a:rPr lang="en-US" sz="1000" kern="0" dirty="0">
                <a:solidFill>
                  <a:sysClr val="windowText" lastClr="000000"/>
                </a:solidFill>
                <a:hlinkClick r:id="rId12"/>
              </a:rPr>
              <a:t>Download</a:t>
            </a:r>
            <a:r>
              <a:rPr lang="en-US" sz="1000" kern="0" dirty="0">
                <a:solidFill>
                  <a:sysClr val="windowText" lastClr="000000"/>
                </a:solidFill>
              </a:rPr>
              <a:t> the Application Compatibility Cookbook for Windows 10.</a:t>
            </a:r>
          </a:p>
        </p:txBody>
      </p:sp>
      <p:sp>
        <p:nvSpPr>
          <p:cNvPr id="43" name="TextBox 42"/>
          <p:cNvSpPr txBox="1"/>
          <p:nvPr/>
        </p:nvSpPr>
        <p:spPr>
          <a:xfrm>
            <a:off x="4133656" y="5943112"/>
            <a:ext cx="881024" cy="903911"/>
          </a:xfrm>
          <a:prstGeom prst="rect">
            <a:avLst/>
          </a:prstGeom>
          <a:noFill/>
        </p:spPr>
        <p:txBody>
          <a:bodyPr wrap="square" lIns="0" tIns="0" rIns="0" bIns="0" rtlCol="0" anchor="b">
            <a:spAutoFit/>
          </a:bodyPr>
          <a:lstStyle/>
          <a:p>
            <a:pPr algn="r" defTabSz="932597">
              <a:lnSpc>
                <a:spcPct val="90000"/>
              </a:lnSpc>
              <a:spcAft>
                <a:spcPts val="600"/>
              </a:spcAft>
            </a:pPr>
            <a:r>
              <a:rPr lang="en-US" sz="6399" kern="0" dirty="0">
                <a:solidFill>
                  <a:schemeClr val="bg2">
                    <a:lumMod val="75000"/>
                  </a:schemeClr>
                </a:solidFill>
              </a:rPr>
              <a:t>2</a:t>
            </a:r>
          </a:p>
        </p:txBody>
      </p:sp>
      <p:pic>
        <p:nvPicPr>
          <p:cNvPr id="15" name="Picture 14"/>
          <p:cNvPicPr>
            <a:picLocks noChangeAspect="1"/>
          </p:cNvPicPr>
          <p:nvPr/>
        </p:nvPicPr>
        <p:blipFill>
          <a:blip r:embed="rId13"/>
          <a:stretch>
            <a:fillRect/>
          </a:stretch>
        </p:blipFill>
        <p:spPr>
          <a:xfrm>
            <a:off x="3110871" y="2610688"/>
            <a:ext cx="1577731" cy="1226049"/>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108144" y="2015566"/>
            <a:ext cx="1553941" cy="287479"/>
          </a:xfrm>
          <a:prstGeom prst="rect">
            <a:avLst/>
          </a:prstGeom>
        </p:spPr>
      </p:pic>
      <p:sp>
        <p:nvSpPr>
          <p:cNvPr id="6" name="TextBox 5"/>
          <p:cNvSpPr txBox="1"/>
          <p:nvPr/>
        </p:nvSpPr>
        <p:spPr>
          <a:xfrm>
            <a:off x="3269026" y="2131997"/>
            <a:ext cx="1687504" cy="572383"/>
          </a:xfrm>
          <a:prstGeom prst="rect">
            <a:avLst/>
          </a:prstGeom>
          <a:noFill/>
        </p:spPr>
        <p:txBody>
          <a:bodyPr wrap="square" lIns="182854" tIns="146283" rIns="182854" bIns="146283" rtlCol="0">
            <a:spAutoFit/>
          </a:bodyPr>
          <a:lstStyle/>
          <a:p>
            <a:pPr defTabSz="932597">
              <a:lnSpc>
                <a:spcPct val="90000"/>
              </a:lnSpc>
              <a:spcAft>
                <a:spcPts val="600"/>
              </a:spcAft>
            </a:pPr>
            <a:r>
              <a:rPr lang="en-US" sz="2000" kern="0" dirty="0">
                <a:solidFill>
                  <a:schemeClr val="tx2"/>
                </a:solidFill>
              </a:rPr>
              <a:t>Cookbook</a:t>
            </a:r>
          </a:p>
        </p:txBody>
      </p:sp>
      <p:sp>
        <p:nvSpPr>
          <p:cNvPr id="12" name="TextBox 11"/>
          <p:cNvSpPr txBox="1"/>
          <p:nvPr/>
        </p:nvSpPr>
        <p:spPr>
          <a:xfrm>
            <a:off x="4938992" y="1854948"/>
            <a:ext cx="2772173" cy="572383"/>
          </a:xfrm>
          <a:prstGeom prst="rect">
            <a:avLst/>
          </a:prstGeom>
          <a:noFill/>
        </p:spPr>
        <p:txBody>
          <a:bodyPr wrap="square" lIns="182854" tIns="146283" rIns="182854" bIns="146283" rtlCol="0">
            <a:spAutoFit/>
          </a:bodyPr>
          <a:lstStyle/>
          <a:p>
            <a:pPr defTabSz="932597">
              <a:lnSpc>
                <a:spcPct val="90000"/>
              </a:lnSpc>
              <a:spcAft>
                <a:spcPts val="600"/>
              </a:spcAft>
            </a:pPr>
            <a:r>
              <a:rPr lang="en-US" sz="2000" kern="0" dirty="0">
                <a:solidFill>
                  <a:schemeClr val="tx2"/>
                </a:solidFill>
              </a:rPr>
              <a:t>Ready For Windows</a:t>
            </a:r>
          </a:p>
        </p:txBody>
      </p:sp>
      <p:sp>
        <p:nvSpPr>
          <p:cNvPr id="25" name="TextBox 24"/>
          <p:cNvSpPr txBox="1"/>
          <p:nvPr/>
        </p:nvSpPr>
        <p:spPr>
          <a:xfrm>
            <a:off x="7352545" y="1811746"/>
            <a:ext cx="2720111" cy="572383"/>
          </a:xfrm>
          <a:prstGeom prst="rect">
            <a:avLst/>
          </a:prstGeom>
          <a:noFill/>
        </p:spPr>
        <p:txBody>
          <a:bodyPr wrap="square" lIns="182854" tIns="146283" rIns="182854" bIns="146283" rtlCol="0">
            <a:spAutoFit/>
          </a:bodyPr>
          <a:lstStyle/>
          <a:p>
            <a:pPr defTabSz="932597">
              <a:lnSpc>
                <a:spcPct val="90000"/>
              </a:lnSpc>
              <a:spcAft>
                <a:spcPts val="600"/>
              </a:spcAft>
            </a:pPr>
            <a:r>
              <a:rPr lang="en-US" sz="2000" kern="0" dirty="0" err="1">
                <a:solidFill>
                  <a:schemeClr val="tx2"/>
                </a:solidFill>
              </a:rPr>
              <a:t>WaaS</a:t>
            </a:r>
            <a:r>
              <a:rPr lang="en-US" sz="2000" kern="0" dirty="0">
                <a:solidFill>
                  <a:schemeClr val="tx2"/>
                </a:solidFill>
              </a:rPr>
              <a:t> Logo Program</a:t>
            </a:r>
          </a:p>
        </p:txBody>
      </p:sp>
    </p:spTree>
    <p:extLst>
      <p:ext uri="{BB962C8B-B14F-4D97-AF65-F5344CB8AC3E}">
        <p14:creationId xmlns:p14="http://schemas.microsoft.com/office/powerpoint/2010/main" val="188915196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22" name="think-cell Slide" r:id="rId5" imgW="378" imgH="379" progId="TCLayout.ActiveDocument.1">
                  <p:embed/>
                </p:oleObj>
              </mc:Choice>
              <mc:Fallback>
                <p:oleObj name="think-cell Slide" r:id="rId5" imgW="378" imgH="379"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7" name="Rectangle 26"/>
          <p:cNvSpPr/>
          <p:nvPr/>
        </p:nvSpPr>
        <p:spPr bwMode="auto">
          <a:xfrm>
            <a:off x="2262748" y="5375670"/>
            <a:ext cx="3089910" cy="61685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rPr>
              <a:t>$15M</a:t>
            </a:r>
          </a:p>
        </p:txBody>
      </p:sp>
      <p:sp>
        <p:nvSpPr>
          <p:cNvPr id="2" name="Title 1"/>
          <p:cNvSpPr>
            <a:spLocks noGrp="1"/>
          </p:cNvSpPr>
          <p:nvPr>
            <p:ph type="title"/>
          </p:nvPr>
        </p:nvSpPr>
        <p:spPr/>
        <p:txBody>
          <a:bodyPr/>
          <a:lstStyle/>
          <a:p>
            <a:r>
              <a:rPr lang="en-US" sz="4200" i="1" dirty="0" err="1"/>
              <a:t>ProWins</a:t>
            </a:r>
            <a:r>
              <a:rPr lang="en-US" sz="4200" dirty="0"/>
              <a:t> program adds device incentives and support</a:t>
            </a:r>
          </a:p>
        </p:txBody>
      </p:sp>
      <p:sp>
        <p:nvSpPr>
          <p:cNvPr id="4" name="TextBox 3"/>
          <p:cNvSpPr txBox="1"/>
          <p:nvPr/>
        </p:nvSpPr>
        <p:spPr>
          <a:xfrm>
            <a:off x="468665" y="2363929"/>
            <a:ext cx="11510610" cy="736757"/>
          </a:xfrm>
          <a:prstGeom prst="rect">
            <a:avLst/>
          </a:prstGeom>
          <a:solidFill>
            <a:schemeClr val="bg2"/>
          </a:solidFill>
          <a:ln>
            <a:noFill/>
          </a:ln>
        </p:spPr>
        <p:txBody>
          <a:bodyPr wrap="square" lIns="182854" tIns="146283" rIns="182854" bIns="146283" rtlCol="0" anchor="ctr">
            <a:noAutofit/>
          </a:bodyPr>
          <a:lstStyle/>
          <a:p>
            <a:pPr marL="0" marR="0" lvl="0" indent="0" defTabSz="932563" eaLnBrk="1" fontAlgn="auto" latinLnBrk="0" hangingPunct="1">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PROGRAM</a:t>
            </a:r>
          </a:p>
        </p:txBody>
      </p:sp>
      <p:sp>
        <p:nvSpPr>
          <p:cNvPr id="5" name="TextBox 4"/>
          <p:cNvSpPr txBox="1"/>
          <p:nvPr/>
        </p:nvSpPr>
        <p:spPr>
          <a:xfrm>
            <a:off x="468665" y="3154721"/>
            <a:ext cx="11510610" cy="1376159"/>
          </a:xfrm>
          <a:prstGeom prst="rect">
            <a:avLst/>
          </a:prstGeom>
          <a:solidFill>
            <a:schemeClr val="bg2"/>
          </a:solidFill>
          <a:ln>
            <a:noFill/>
          </a:ln>
        </p:spPr>
        <p:txBody>
          <a:bodyPr wrap="square" lIns="182854" tIns="146283" rIns="182854" bIns="146283" rtlCol="0" anchor="ctr">
            <a:noAutofit/>
          </a:bodyPr>
          <a:lstStyle/>
          <a:p>
            <a:pPr marL="0" marR="0" lvl="0" indent="0" defTabSz="932563" eaLnBrk="1" fontAlgn="auto" latinLnBrk="0" hangingPunct="1">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DETAILS</a:t>
            </a:r>
          </a:p>
        </p:txBody>
      </p:sp>
      <p:sp>
        <p:nvSpPr>
          <p:cNvPr id="6" name="TextBox 5"/>
          <p:cNvSpPr txBox="1"/>
          <p:nvPr/>
        </p:nvSpPr>
        <p:spPr>
          <a:xfrm>
            <a:off x="468665" y="4584915"/>
            <a:ext cx="11510610" cy="736721"/>
          </a:xfrm>
          <a:prstGeom prst="rect">
            <a:avLst/>
          </a:prstGeom>
          <a:solidFill>
            <a:schemeClr val="bg2"/>
          </a:solidFill>
          <a:ln>
            <a:noFill/>
          </a:ln>
        </p:spPr>
        <p:txBody>
          <a:bodyPr wrap="square" lIns="182854" tIns="146283" rIns="182854" bIns="146283" rtlCol="0" anchor="ctr">
            <a:noAutofit/>
          </a:bodyPr>
          <a:lstStyle/>
          <a:p>
            <a:pPr marL="0" marR="0" lvl="0" indent="0" defTabSz="932563" eaLnBrk="1" fontAlgn="auto" latinLnBrk="0" hangingPunct="1">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GOALS</a:t>
            </a:r>
          </a:p>
        </p:txBody>
      </p:sp>
      <p:sp>
        <p:nvSpPr>
          <p:cNvPr id="7" name="Rectangle 6"/>
          <p:cNvSpPr/>
          <p:nvPr/>
        </p:nvSpPr>
        <p:spPr>
          <a:xfrm>
            <a:off x="2225297" y="2360435"/>
            <a:ext cx="3077591" cy="736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spcBef>
                <a:spcPts val="0"/>
              </a:spcBef>
              <a:spcAft>
                <a:spcPts val="0"/>
              </a:spcAft>
              <a:buClrTx/>
              <a:buSzTx/>
              <a:buFontTx/>
              <a:buNone/>
              <a:tabLst/>
              <a:defRPr/>
            </a:pPr>
            <a:r>
              <a:rPr kumimoji="0" lang="en-US" sz="1600" b="1" i="0" u="none" strike="noStrike" kern="0" cap="none" spc="0" normalizeH="0" baseline="0" noProof="0" dirty="0" err="1">
                <a:ln>
                  <a:noFill/>
                </a:ln>
                <a:solidFill>
                  <a:schemeClr val="accent2"/>
                </a:solidFill>
                <a:effectLst/>
                <a:uLnTx/>
                <a:uFillTx/>
                <a:latin typeface="Segoe UI Semibold" panose="020B0702040204020203" pitchFamily="34" charset="0"/>
                <a:cs typeface="Segoe UI Semibold" panose="020B0702040204020203" pitchFamily="34" charset="0"/>
              </a:rPr>
              <a:t>ProWins</a:t>
            </a:r>
            <a:r>
              <a:rPr kumimoji="0" lang="en-US" sz="1600" b="1" i="0" u="none" strike="noStrike" kern="0" cap="none" spc="0" normalizeH="0" baseline="0" noProof="0" dirty="0">
                <a:ln>
                  <a:noFill/>
                </a:ln>
                <a:solidFill>
                  <a:schemeClr val="accent2"/>
                </a:solidFill>
                <a:effectLst/>
                <a:uLnTx/>
                <a:uFillTx/>
                <a:latin typeface="Segoe UI Semibold" panose="020B0702040204020203" pitchFamily="34" charset="0"/>
                <a:cs typeface="Segoe UI Semibold" panose="020B0702040204020203" pitchFamily="34" charset="0"/>
              </a:rPr>
              <a:t> Per Unit Incentive</a:t>
            </a:r>
          </a:p>
        </p:txBody>
      </p:sp>
      <p:sp>
        <p:nvSpPr>
          <p:cNvPr id="8" name="Rectangle 7"/>
          <p:cNvSpPr/>
          <p:nvPr/>
        </p:nvSpPr>
        <p:spPr>
          <a:xfrm>
            <a:off x="5547553" y="2360435"/>
            <a:ext cx="3077591" cy="736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spcBef>
                <a:spcPts val="0"/>
              </a:spcBef>
              <a:spcAft>
                <a:spcPts val="0"/>
              </a:spcAft>
              <a:buClrTx/>
              <a:buSzTx/>
              <a:buFontTx/>
              <a:buNone/>
              <a:tabLst/>
              <a:defRPr/>
            </a:pPr>
            <a:r>
              <a:rPr kumimoji="0" lang="en-US" sz="1600" b="1" i="0" u="none" strike="noStrike" kern="0" cap="none" spc="0" normalizeH="0" baseline="0" noProof="0" dirty="0" err="1">
                <a:ln>
                  <a:noFill/>
                </a:ln>
                <a:solidFill>
                  <a:schemeClr val="accent2"/>
                </a:solidFill>
                <a:effectLst/>
                <a:uLnTx/>
                <a:uFillTx/>
                <a:latin typeface="Segoe UI Semibold" panose="020B0702040204020203" pitchFamily="34" charset="0"/>
                <a:cs typeface="Segoe UI Semibold" panose="020B0702040204020203" pitchFamily="34" charset="0"/>
              </a:rPr>
              <a:t>ProWins</a:t>
            </a:r>
            <a:r>
              <a:rPr kumimoji="0" lang="en-US" sz="1600" b="1" i="0" u="none" strike="noStrike" kern="0" cap="none" spc="0" normalizeH="0" baseline="0" noProof="0" dirty="0">
                <a:ln>
                  <a:noFill/>
                </a:ln>
                <a:solidFill>
                  <a:schemeClr val="accent2"/>
                </a:solidFill>
                <a:effectLst/>
                <a:uLnTx/>
                <a:uFillTx/>
                <a:latin typeface="Segoe UI Semibold" panose="020B0702040204020203" pitchFamily="34" charset="0"/>
                <a:cs typeface="Segoe UI Semibold" panose="020B0702040204020203" pitchFamily="34" charset="0"/>
              </a:rPr>
              <a:t> Accelerator</a:t>
            </a:r>
          </a:p>
        </p:txBody>
      </p:sp>
      <p:sp>
        <p:nvSpPr>
          <p:cNvPr id="9" name="Rectangle 8"/>
          <p:cNvSpPr/>
          <p:nvPr/>
        </p:nvSpPr>
        <p:spPr>
          <a:xfrm>
            <a:off x="8869808" y="2360435"/>
            <a:ext cx="3077591" cy="736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spcBef>
                <a:spcPts val="0"/>
              </a:spcBef>
              <a:spcAft>
                <a:spcPts val="0"/>
              </a:spcAft>
              <a:buClrTx/>
              <a:buSzTx/>
              <a:buFontTx/>
              <a:buNone/>
              <a:tabLst/>
              <a:defRPr/>
            </a:pPr>
            <a:r>
              <a:rPr kumimoji="0" lang="en-US" sz="1600" b="1" i="0" u="none" strike="noStrike" kern="0" cap="none" spc="0" normalizeH="0" baseline="0" noProof="0" dirty="0" err="1">
                <a:ln>
                  <a:noFill/>
                </a:ln>
                <a:solidFill>
                  <a:schemeClr val="accent2"/>
                </a:solidFill>
                <a:effectLst/>
                <a:uLnTx/>
                <a:uFillTx/>
                <a:latin typeface="Segoe UI Semibold" panose="020B0702040204020203" pitchFamily="34" charset="0"/>
                <a:cs typeface="Segoe UI Semibold" panose="020B0702040204020203" pitchFamily="34" charset="0"/>
              </a:rPr>
              <a:t>ProWins</a:t>
            </a:r>
            <a:r>
              <a:rPr kumimoji="0" lang="en-US" sz="1600" b="1" i="0" u="none" strike="noStrike" kern="0" cap="none" spc="0" normalizeH="0" baseline="0" noProof="0" dirty="0">
                <a:ln>
                  <a:noFill/>
                </a:ln>
                <a:solidFill>
                  <a:schemeClr val="accent2"/>
                </a:solidFill>
                <a:effectLst/>
                <a:uLnTx/>
                <a:uFillTx/>
                <a:latin typeface="Segoe UI Semibold" panose="020B0702040204020203" pitchFamily="34" charset="0"/>
                <a:cs typeface="Segoe UI Semibold" panose="020B0702040204020203" pitchFamily="34" charset="0"/>
              </a:rPr>
              <a:t> CMI</a:t>
            </a:r>
          </a:p>
        </p:txBody>
      </p:sp>
      <p:sp>
        <p:nvSpPr>
          <p:cNvPr id="10" name="Rectangle 9"/>
          <p:cNvSpPr/>
          <p:nvPr/>
        </p:nvSpPr>
        <p:spPr>
          <a:xfrm>
            <a:off x="2187591" y="1573137"/>
            <a:ext cx="9791684" cy="736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spcBef>
                <a:spcPts val="0"/>
              </a:spcBef>
              <a:spcAft>
                <a:spcPts val="0"/>
              </a:spcAft>
              <a:buClrTx/>
              <a:buSzTx/>
              <a:buFontTx/>
              <a:buNone/>
              <a:tabLst/>
              <a:defRPr/>
            </a:pPr>
            <a:r>
              <a:rPr kumimoji="0" lang="en-US" b="1" i="0" u="none" strike="noStrike" kern="0" cap="none" spc="0" normalizeH="0" baseline="0" noProof="0" dirty="0" err="1">
                <a:ln>
                  <a:noFill/>
                </a:ln>
                <a:solidFill>
                  <a:schemeClr val="bg1"/>
                </a:solidFill>
                <a:effectLst/>
                <a:uLnTx/>
                <a:uFillTx/>
              </a:rPr>
              <a:t>ProWins</a:t>
            </a:r>
            <a:br>
              <a:rPr kumimoji="0" lang="en-US" b="0" i="0" u="none" strike="noStrike" kern="0" cap="none" spc="0" normalizeH="0" baseline="0" noProof="0" dirty="0">
                <a:ln>
                  <a:noFill/>
                </a:ln>
                <a:solidFill>
                  <a:schemeClr val="bg1"/>
                </a:solidFill>
                <a:effectLst/>
                <a:uLnTx/>
                <a:uFillTx/>
              </a:rPr>
            </a:br>
            <a:r>
              <a:rPr kumimoji="0" lang="en-US" b="0" i="0" u="none" strike="noStrike" kern="0" cap="none" spc="0" normalizeH="0" baseline="0" noProof="0" dirty="0">
                <a:ln>
                  <a:noFill/>
                </a:ln>
                <a:solidFill>
                  <a:schemeClr val="bg1"/>
                </a:solidFill>
                <a:effectLst/>
                <a:uLnTx/>
                <a:uFillTx/>
              </a:rPr>
              <a:t>Channel incentive design to incentivize sales of commercial devices with Windows Pro</a:t>
            </a:r>
          </a:p>
        </p:txBody>
      </p:sp>
      <p:sp>
        <p:nvSpPr>
          <p:cNvPr id="11" name="Rectangle 10"/>
          <p:cNvSpPr/>
          <p:nvPr/>
        </p:nvSpPr>
        <p:spPr>
          <a:xfrm>
            <a:off x="2234724" y="3174661"/>
            <a:ext cx="3077591" cy="1360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73041" rIns="373041" rtlCol="0" anchor="ctr"/>
          <a:lstStyle/>
          <a:p>
            <a:pPr marL="0" marR="0" lvl="0" indent="0" algn="ctr" defTabSz="932597" eaLnBrk="1" fontAlgn="auto" latinLnBrk="0" hangingPunct="1">
              <a:spcBef>
                <a:spcPts val="0"/>
              </a:spcBef>
              <a:spcAft>
                <a:spcPts val="0"/>
              </a:spcAft>
              <a:buClrTx/>
              <a:buSzTx/>
              <a:buFontTx/>
              <a:buNone/>
              <a:tabLst/>
              <a:defRPr/>
            </a:pPr>
            <a:r>
              <a:rPr kumimoji="0" lang="en-US" sz="1600" b="0" i="0" u="none" strike="noStrike" kern="0" cap="none" spc="0" normalizeH="0" baseline="0" noProof="0" dirty="0" err="1">
                <a:ln>
                  <a:noFill/>
                </a:ln>
                <a:solidFill>
                  <a:schemeClr val="tx1"/>
                </a:solidFill>
                <a:effectLst/>
                <a:uLnTx/>
                <a:uFillTx/>
              </a:rPr>
              <a:t>Disti</a:t>
            </a:r>
            <a:r>
              <a:rPr kumimoji="0" lang="en-US" sz="1600" b="0" i="0" u="none" strike="noStrike" kern="0" cap="none" spc="0" normalizeH="0" baseline="0" noProof="0" dirty="0">
                <a:ln>
                  <a:noFill/>
                </a:ln>
                <a:solidFill>
                  <a:schemeClr val="tx1"/>
                </a:solidFill>
                <a:effectLst/>
                <a:uLnTx/>
                <a:uFillTx/>
              </a:rPr>
              <a:t> and Reseller payment for all Windows Pro devices sold*</a:t>
            </a:r>
          </a:p>
        </p:txBody>
      </p:sp>
      <p:sp>
        <p:nvSpPr>
          <p:cNvPr id="12" name="Rectangle 11"/>
          <p:cNvSpPr/>
          <p:nvPr/>
        </p:nvSpPr>
        <p:spPr>
          <a:xfrm>
            <a:off x="5575834" y="3174661"/>
            <a:ext cx="3077591" cy="1360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73041" rIns="373041" rtlCol="0" anchor="ctr"/>
          <a:lstStyle/>
          <a:p>
            <a:pPr marL="0" marR="0" lvl="0" indent="0" algn="ctr" defTabSz="932597" eaLnBrk="1" fontAlgn="auto" latinLnBrk="0" hangingPunct="1">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rPr>
              <a:t>Marketing and training funds to grow Pro devices sales**</a:t>
            </a:r>
          </a:p>
        </p:txBody>
      </p:sp>
      <p:sp>
        <p:nvSpPr>
          <p:cNvPr id="13" name="Rectangle 12"/>
          <p:cNvSpPr/>
          <p:nvPr/>
        </p:nvSpPr>
        <p:spPr>
          <a:xfrm>
            <a:off x="8916943" y="3174661"/>
            <a:ext cx="3077591" cy="1360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73041" rIns="373041" rtlCol="0" anchor="ctr"/>
          <a:lstStyle/>
          <a:p>
            <a:pPr marL="0" marR="0" lvl="0" indent="0" algn="ctr" defTabSz="932597" eaLnBrk="1" fontAlgn="auto" latinLnBrk="0" hangingPunct="1">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rPr>
              <a:t>Up to $25 per hero device, for commercial marketing investment* </a:t>
            </a:r>
          </a:p>
        </p:txBody>
      </p:sp>
      <p:sp>
        <p:nvSpPr>
          <p:cNvPr id="14" name="Rectangle 13"/>
          <p:cNvSpPr/>
          <p:nvPr/>
        </p:nvSpPr>
        <p:spPr>
          <a:xfrm>
            <a:off x="2291028" y="4592907"/>
            <a:ext cx="6418701" cy="749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spcBef>
                <a:spcPts val="0"/>
              </a:spcBef>
              <a:spcAft>
                <a:spcPts val="0"/>
              </a:spcAft>
              <a:buClrTx/>
              <a:buSzTx/>
              <a:buFontTx/>
              <a:buNone/>
              <a:tabLst/>
              <a:defRPr/>
            </a:pPr>
            <a:r>
              <a:rPr kumimoji="0" lang="en-US" sz="1600" b="1" i="0" u="none" strike="noStrike" kern="0" cap="none" spc="0" normalizeH="0" baseline="0" noProof="0" dirty="0">
                <a:ln>
                  <a:noFill/>
                </a:ln>
                <a:solidFill>
                  <a:schemeClr val="accent2"/>
                </a:solidFill>
                <a:effectLst/>
                <a:uLnTx/>
                <a:uFillTx/>
                <a:latin typeface="Segoe UI Semibold" panose="020B0702040204020203" pitchFamily="34" charset="0"/>
                <a:cs typeface="Segoe UI Semibold" panose="020B0702040204020203" pitchFamily="34" charset="0"/>
              </a:rPr>
              <a:t>Mix Shift To Commercial/Pro</a:t>
            </a:r>
          </a:p>
        </p:txBody>
      </p:sp>
      <p:sp>
        <p:nvSpPr>
          <p:cNvPr id="15" name="Rectangle 14"/>
          <p:cNvSpPr/>
          <p:nvPr/>
        </p:nvSpPr>
        <p:spPr>
          <a:xfrm>
            <a:off x="8869808" y="4592907"/>
            <a:ext cx="3077591" cy="749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spcBef>
                <a:spcPts val="0"/>
              </a:spcBef>
              <a:spcAft>
                <a:spcPts val="0"/>
              </a:spcAft>
              <a:buClrTx/>
              <a:buSzTx/>
              <a:buFontTx/>
              <a:buNone/>
              <a:tabLst/>
              <a:defRPr/>
            </a:pPr>
            <a:r>
              <a:rPr kumimoji="0" lang="en-US" sz="1600" b="1" i="0" u="none" strike="noStrike" kern="0" cap="none" spc="0" normalizeH="0" baseline="0" noProof="0" dirty="0">
                <a:ln>
                  <a:noFill/>
                </a:ln>
                <a:solidFill>
                  <a:schemeClr val="accent2"/>
                </a:solidFill>
                <a:effectLst/>
                <a:uLnTx/>
                <a:uFillTx/>
                <a:latin typeface="Segoe UI Semibold" panose="020B0702040204020203" pitchFamily="34" charset="0"/>
                <a:cs typeface="Segoe UI Semibold" panose="020B0702040204020203" pitchFamily="34" charset="0"/>
              </a:rPr>
              <a:t>Sell-through Growth</a:t>
            </a:r>
          </a:p>
        </p:txBody>
      </p:sp>
      <p:sp>
        <p:nvSpPr>
          <p:cNvPr id="18" name="TextBox 17"/>
          <p:cNvSpPr txBox="1"/>
          <p:nvPr/>
        </p:nvSpPr>
        <p:spPr>
          <a:xfrm>
            <a:off x="9787990" y="5482189"/>
            <a:ext cx="1262481" cy="606488"/>
          </a:xfrm>
          <a:prstGeom prst="rect">
            <a:avLst/>
          </a:prstGeom>
          <a:noFill/>
        </p:spPr>
        <p:txBody>
          <a:bodyPr wrap="none" rtlCol="0">
            <a:spAutoFit/>
          </a:bodyPr>
          <a:lstStyle/>
          <a:p>
            <a:pPr marL="0" marR="0" lvl="0" indent="0" defTabSz="932597" eaLnBrk="1" fontAlgn="auto" latinLnBrk="0" hangingPunct="1">
              <a:spcBef>
                <a:spcPts val="0"/>
              </a:spcBef>
              <a:spcAft>
                <a:spcPts val="0"/>
              </a:spcAft>
              <a:buClrTx/>
              <a:buSzTx/>
              <a:buFontTx/>
              <a:buNone/>
              <a:tabLst/>
              <a:defRPr/>
            </a:pPr>
            <a:r>
              <a:rPr kumimoji="0" lang="en-US" sz="3264" b="0" i="0" u="none" strike="noStrike" kern="0" cap="none" spc="0" normalizeH="0" baseline="0" noProof="0" dirty="0">
                <a:ln>
                  <a:noFill/>
                </a:ln>
                <a:solidFill>
                  <a:schemeClr val="accent1">
                    <a:lumMod val="75000"/>
                  </a:schemeClr>
                </a:solidFill>
                <a:effectLst/>
                <a:uLnTx/>
                <a:uFillTx/>
              </a:rPr>
              <a:t>$25M</a:t>
            </a:r>
          </a:p>
        </p:txBody>
      </p:sp>
      <p:cxnSp>
        <p:nvCxnSpPr>
          <p:cNvPr id="20" name="Straight Connector 19"/>
          <p:cNvCxnSpPr/>
          <p:nvPr/>
        </p:nvCxnSpPr>
        <p:spPr>
          <a:xfrm>
            <a:off x="2185988" y="2379031"/>
            <a:ext cx="1600" cy="3861431"/>
          </a:xfrm>
          <a:prstGeom prst="line">
            <a:avLst/>
          </a:prstGeom>
          <a:ln w="57150">
            <a:solidFill>
              <a:srgbClr val="F8F8F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841088" y="2379031"/>
            <a:ext cx="0" cy="3861431"/>
          </a:xfrm>
          <a:prstGeom prst="line">
            <a:avLst/>
          </a:prstGeom>
          <a:ln w="57150">
            <a:solidFill>
              <a:srgbClr val="F8F8F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374898" y="2360435"/>
            <a:ext cx="0" cy="2183285"/>
          </a:xfrm>
          <a:prstGeom prst="line">
            <a:avLst/>
          </a:prstGeom>
          <a:ln w="57150">
            <a:solidFill>
              <a:srgbClr val="F8F8F8"/>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5412984" y="5375670"/>
            <a:ext cx="3397249" cy="61685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rPr>
              <a:t>$5M</a:t>
            </a:r>
          </a:p>
        </p:txBody>
      </p:sp>
      <p:sp>
        <p:nvSpPr>
          <p:cNvPr id="29" name="Rectangle 28"/>
          <p:cNvSpPr/>
          <p:nvPr/>
        </p:nvSpPr>
        <p:spPr bwMode="auto">
          <a:xfrm>
            <a:off x="8870560" y="5375670"/>
            <a:ext cx="3114548" cy="61685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rPr>
              <a:t>$25M</a:t>
            </a:r>
          </a:p>
        </p:txBody>
      </p:sp>
      <p:sp>
        <p:nvSpPr>
          <p:cNvPr id="25" name="TextBox 24"/>
          <p:cNvSpPr txBox="1"/>
          <p:nvPr/>
        </p:nvSpPr>
        <p:spPr>
          <a:xfrm>
            <a:off x="468665" y="6342911"/>
            <a:ext cx="3432143" cy="377154"/>
          </a:xfrm>
          <a:prstGeom prst="rect">
            <a:avLst/>
          </a:prstGeom>
          <a:noFill/>
        </p:spPr>
        <p:txBody>
          <a:bodyPr wrap="none" lIns="0" tIns="0" rIns="0" bIns="0" rtlCol="0">
            <a:noAutofit/>
          </a:bodyPr>
          <a:lstStyle/>
          <a:p>
            <a:pPr marL="0" marR="0" lvl="0" indent="0" defTabSz="914400" eaLnBrk="1" fontAlgn="auto" latinLnBrk="0" hangingPunct="1">
              <a:spcBef>
                <a:spcPts val="0"/>
              </a:spcBef>
              <a:buClrTx/>
              <a:buSzTx/>
              <a:buFontTx/>
              <a:buNone/>
              <a:tabLst/>
              <a:defRPr/>
            </a:pPr>
            <a:r>
              <a:rPr kumimoji="0" lang="en-US" sz="1200" b="0" i="0" u="none" strike="noStrike" kern="0" cap="none" spc="0" normalizeH="0" baseline="0" noProof="0" dirty="0">
                <a:ln>
                  <a:noFill/>
                </a:ln>
                <a:effectLst/>
                <a:uLnTx/>
                <a:uFillTx/>
              </a:rPr>
              <a:t>*Based on </a:t>
            </a:r>
            <a:r>
              <a:rPr kumimoji="0" lang="en-US" sz="1200" b="0" i="0" u="none" strike="noStrike" kern="0" cap="none" spc="0" normalizeH="0" baseline="0" noProof="0" dirty="0" err="1">
                <a:ln>
                  <a:noFill/>
                </a:ln>
                <a:effectLst/>
                <a:uLnTx/>
                <a:uFillTx/>
              </a:rPr>
              <a:t>Disti</a:t>
            </a:r>
            <a:r>
              <a:rPr kumimoji="0" lang="en-US" sz="1200" b="0" i="0" u="none" strike="noStrike" kern="0" cap="none" spc="0" normalizeH="0" baseline="0" noProof="0" dirty="0">
                <a:ln>
                  <a:noFill/>
                </a:ln>
                <a:effectLst/>
                <a:uLnTx/>
                <a:uFillTx/>
              </a:rPr>
              <a:t> reporting data</a:t>
            </a:r>
          </a:p>
          <a:p>
            <a:pPr marL="0" marR="0" lvl="0" indent="0" defTabSz="914400" eaLnBrk="1" fontAlgn="auto" latinLnBrk="0" hangingPunct="1">
              <a:spcBef>
                <a:spcPts val="0"/>
              </a:spcBef>
              <a:buClrTx/>
              <a:buSzTx/>
              <a:buFontTx/>
              <a:buNone/>
              <a:tabLst/>
              <a:defRPr/>
            </a:pPr>
            <a:r>
              <a:rPr kumimoji="0" lang="en-US" sz="1200" b="0" i="0" u="none" strike="noStrike" kern="0" cap="none" spc="0" normalizeH="0" baseline="0" noProof="0" dirty="0">
                <a:ln>
                  <a:noFill/>
                </a:ln>
                <a:effectLst/>
                <a:uLnTx/>
                <a:uFillTx/>
              </a:rPr>
              <a:t>**Select Distributors and Resellers only</a:t>
            </a:r>
          </a:p>
        </p:txBody>
      </p:sp>
      <p:sp>
        <p:nvSpPr>
          <p:cNvPr id="30" name="TextBox 29"/>
          <p:cNvSpPr txBox="1"/>
          <p:nvPr/>
        </p:nvSpPr>
        <p:spPr>
          <a:xfrm>
            <a:off x="6581372" y="6200295"/>
            <a:ext cx="1004121" cy="664797"/>
          </a:xfrm>
          <a:prstGeom prst="rect">
            <a:avLst/>
          </a:prstGeom>
          <a:noFill/>
        </p:spPr>
        <p:txBody>
          <a:bodyPr wrap="none" lIns="182880" tIns="146304" rIns="182880" bIns="146304" rtlCol="0">
            <a:spAutoFit/>
          </a:bodyPr>
          <a:lstStyle/>
          <a:p>
            <a:pPr>
              <a:spcAft>
                <a:spcPts val="600"/>
              </a:spcAft>
            </a:pPr>
            <a:r>
              <a:rPr lang="en-US" sz="2400" dirty="0">
                <a:solidFill>
                  <a:srgbClr val="FF0000"/>
                </a:solidFill>
                <a:highlight>
                  <a:srgbClr val="FFFF00"/>
                </a:highlight>
              </a:rPr>
              <a:t>LINK</a:t>
            </a:r>
          </a:p>
        </p:txBody>
      </p:sp>
    </p:spTree>
    <p:extLst>
      <p:ext uri="{BB962C8B-B14F-4D97-AF65-F5344CB8AC3E}">
        <p14:creationId xmlns:p14="http://schemas.microsoft.com/office/powerpoint/2010/main" val="4161649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46" name="think-cell Slide" r:id="rId5" imgW="378" imgH="379" progId="TCLayout.ActiveDocument.1">
                  <p:embed/>
                </p:oleObj>
              </mc:Choice>
              <mc:Fallback>
                <p:oleObj name="think-cell Slide" r:id="rId5" imgW="378" imgH="379"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z="4000" dirty="0">
                <a:solidFill>
                  <a:schemeClr val="tx1"/>
                </a:solidFill>
              </a:rPr>
              <a:t>Get proactive security with the Windows Defender ATP </a:t>
            </a:r>
            <a:r>
              <a:rPr lang="en-US" sz="4000" i="1" dirty="0">
                <a:solidFill>
                  <a:schemeClr val="tx1"/>
                </a:solidFill>
              </a:rPr>
              <a:t>Customer Rebate Offer</a:t>
            </a:r>
          </a:p>
        </p:txBody>
      </p:sp>
      <p:graphicFrame>
        <p:nvGraphicFramePr>
          <p:cNvPr id="4" name="Table 3"/>
          <p:cNvGraphicFramePr>
            <a:graphicFrameLocks noGrp="1"/>
          </p:cNvGraphicFramePr>
          <p:nvPr>
            <p:extLst/>
          </p:nvPr>
        </p:nvGraphicFramePr>
        <p:xfrm>
          <a:off x="465137" y="1552983"/>
          <a:ext cx="11514138" cy="4539488"/>
        </p:xfrm>
        <a:graphic>
          <a:graphicData uri="http://schemas.openxmlformats.org/drawingml/2006/table">
            <a:tbl>
              <a:tblPr firstRow="1" bandRow="1">
                <a:tableStyleId>{5C22544A-7EE6-4342-B048-85BDC9FD1C3A}</a:tableStyleId>
              </a:tblPr>
              <a:tblGrid>
                <a:gridCol w="1310553">
                  <a:extLst>
                    <a:ext uri="{9D8B030D-6E8A-4147-A177-3AD203B41FA5}">
                      <a16:colId xmlns:a16="http://schemas.microsoft.com/office/drawing/2014/main" val="2580945330"/>
                    </a:ext>
                  </a:extLst>
                </a:gridCol>
                <a:gridCol w="10203585">
                  <a:extLst>
                    <a:ext uri="{9D8B030D-6E8A-4147-A177-3AD203B41FA5}">
                      <a16:colId xmlns:a16="http://schemas.microsoft.com/office/drawing/2014/main" val="3969870914"/>
                    </a:ext>
                  </a:extLst>
                </a:gridCol>
              </a:tblGrid>
              <a:tr h="659384">
                <a:tc gridSpan="2">
                  <a:txBody>
                    <a:bodyPr/>
                    <a:lstStyle/>
                    <a:p>
                      <a:pPr algn="ctr"/>
                      <a:r>
                        <a:rPr lang="en-US" sz="2000" dirty="0">
                          <a:solidFill>
                            <a:schemeClr val="bg1"/>
                          </a:solidFill>
                        </a:rPr>
                        <a:t>WINDOWS DEFENDER ATP REBATE OFFER</a:t>
                      </a:r>
                    </a:p>
                  </a:txBody>
                  <a:tcPr marL="182880" marT="182880" marB="182880">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2000" dirty="0">
                        <a:gradFill>
                          <a:gsLst>
                            <a:gs pos="1250">
                              <a:schemeClr val="bg1"/>
                            </a:gs>
                            <a:gs pos="100000">
                              <a:schemeClr val="bg1"/>
                            </a:gs>
                          </a:gsLst>
                          <a:lin ang="0" scaled="0"/>
                        </a:gradFill>
                      </a:endParaRPr>
                    </a:p>
                  </a:txBody>
                  <a:tcPr marL="182880" marT="182880" marB="182880">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14813899"/>
                  </a:ext>
                </a:extLst>
              </a:tr>
              <a:tr h="959104">
                <a:tc>
                  <a:txBody>
                    <a:bodyPr/>
                    <a:lstStyle/>
                    <a:p>
                      <a:pPr algn="ctr"/>
                      <a:r>
                        <a:rPr lang="en-US" sz="2000" b="1" dirty="0">
                          <a:solidFill>
                            <a:schemeClr val="tx1"/>
                          </a:solidFill>
                        </a:rPr>
                        <a:t>BUY</a:t>
                      </a:r>
                    </a:p>
                  </a:txBody>
                  <a:tcPr marL="182880" marT="182880" marB="182880" anchor="ctr">
                    <a:lnL w="12700" cmpd="sng">
                      <a:noFill/>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914400">
                        <a:lnSpc>
                          <a:spcPct val="100000"/>
                        </a:lnSpc>
                        <a:spcBef>
                          <a:spcPts val="1800"/>
                        </a:spcBef>
                        <a:buSzTx/>
                        <a:defRPr/>
                      </a:pPr>
                      <a:r>
                        <a:rPr lang="en-US" sz="2000" dirty="0">
                          <a:solidFill>
                            <a:schemeClr val="tx1"/>
                          </a:solidFill>
                        </a:rPr>
                        <a:t>Purchase a minimum of 500 seats of Windows Defender ATP between August 1, 2016 and December 31, 2016</a:t>
                      </a:r>
                    </a:p>
                  </a:txBody>
                  <a:tcPr marL="182880" marT="182880" marB="182880" anchor="ctr">
                    <a:lnL w="6350" cap="flat" cmpd="sng" algn="ctr">
                      <a:solidFill>
                        <a:schemeClr val="bg1">
                          <a:lumMod val="75000"/>
                        </a:schemeClr>
                      </a:solid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1142913"/>
                  </a:ext>
                </a:extLst>
              </a:tr>
              <a:tr h="959104">
                <a:tc>
                  <a:txBody>
                    <a:bodyPr/>
                    <a:lstStyle/>
                    <a:p>
                      <a:pPr algn="ctr"/>
                      <a:r>
                        <a:rPr lang="en-US" sz="2000" b="1" dirty="0">
                          <a:solidFill>
                            <a:schemeClr val="tx1"/>
                          </a:solidFill>
                        </a:rPr>
                        <a:t>GET</a:t>
                      </a:r>
                    </a:p>
                  </a:txBody>
                  <a:tcPr marL="182880" marT="182880" marB="18288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914400">
                        <a:lnSpc>
                          <a:spcPct val="100000"/>
                        </a:lnSpc>
                        <a:spcBef>
                          <a:spcPts val="1800"/>
                        </a:spcBef>
                        <a:buSzTx/>
                        <a:defRPr/>
                      </a:pPr>
                      <a:r>
                        <a:rPr lang="en-US" sz="2000" dirty="0">
                          <a:solidFill>
                            <a:schemeClr val="tx1"/>
                          </a:solidFill>
                        </a:rPr>
                        <a:t>Receive 6 month rebate on Windows Defender ATP (up to a maximum of 10,000 seats)</a:t>
                      </a:r>
                    </a:p>
                  </a:txBody>
                  <a:tcPr marL="182880" marT="182880" marB="18288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959104">
                <a:tc>
                  <a:txBody>
                    <a:bodyPr/>
                    <a:lstStyle/>
                    <a:p>
                      <a:pPr algn="ctr"/>
                      <a:r>
                        <a:rPr lang="en-US" sz="2000" b="1" dirty="0">
                          <a:solidFill>
                            <a:schemeClr val="tx1"/>
                          </a:solidFill>
                        </a:rPr>
                        <a:t>DEPLOY</a:t>
                      </a:r>
                    </a:p>
                  </a:txBody>
                  <a:tcPr marL="182880" marT="182880" marB="18288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914400">
                        <a:lnSpc>
                          <a:spcPct val="100000"/>
                        </a:lnSpc>
                        <a:spcBef>
                          <a:spcPts val="1800"/>
                        </a:spcBef>
                        <a:buSzTx/>
                        <a:defRPr/>
                      </a:pPr>
                      <a:r>
                        <a:rPr lang="en-US" sz="2000" dirty="0">
                          <a:solidFill>
                            <a:schemeClr val="tx1"/>
                          </a:solidFill>
                        </a:rPr>
                        <a:t>Must deploy a minimum 500 devices on Windows 10 Anniversary Update</a:t>
                      </a:r>
                      <a:r>
                        <a:rPr lang="en-US" sz="2000" baseline="0" dirty="0">
                          <a:solidFill>
                            <a:schemeClr val="tx1"/>
                          </a:solidFill>
                        </a:rPr>
                        <a:t> </a:t>
                      </a:r>
                      <a:r>
                        <a:rPr lang="en-US" sz="2000" dirty="0">
                          <a:solidFill>
                            <a:schemeClr val="tx1"/>
                          </a:solidFill>
                        </a:rPr>
                        <a:t>by 6/30/2017</a:t>
                      </a:r>
                    </a:p>
                  </a:txBody>
                  <a:tcPr marL="182880" marT="182880" marB="18288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3252714"/>
                  </a:ext>
                </a:extLst>
              </a:tr>
              <a:tr h="959104">
                <a:tc>
                  <a:txBody>
                    <a:bodyPr/>
                    <a:lstStyle/>
                    <a:p>
                      <a:pPr algn="ctr"/>
                      <a:r>
                        <a:rPr lang="en-US" sz="2000" b="1" dirty="0">
                          <a:solidFill>
                            <a:schemeClr val="tx1"/>
                          </a:solidFill>
                        </a:rPr>
                        <a:t>ASK</a:t>
                      </a:r>
                    </a:p>
                  </a:txBody>
                  <a:tcPr marL="182880" marT="182880" marB="18288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defTabSz="914400">
                        <a:lnSpc>
                          <a:spcPct val="100000"/>
                        </a:lnSpc>
                        <a:spcBef>
                          <a:spcPts val="1800"/>
                        </a:spcBef>
                        <a:buSzTx/>
                        <a:defRPr/>
                      </a:pPr>
                      <a:r>
                        <a:rPr lang="en-US" sz="2000" dirty="0">
                          <a:solidFill>
                            <a:schemeClr val="tx1"/>
                          </a:solidFill>
                        </a:rPr>
                        <a:t>Customers asked to provide updated plan to deploy at least 10% of installed base on Windows 10 (not condition of rebate)</a:t>
                      </a:r>
                    </a:p>
                  </a:txBody>
                  <a:tcPr marL="182880" marT="182880" marB="18288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7862235"/>
                  </a:ext>
                </a:extLst>
              </a:tr>
            </a:tbl>
          </a:graphicData>
        </a:graphic>
      </p:graphicFrame>
      <p:sp>
        <p:nvSpPr>
          <p:cNvPr id="3" name="Rectangle 2"/>
          <p:cNvSpPr/>
          <p:nvPr/>
        </p:nvSpPr>
        <p:spPr>
          <a:xfrm>
            <a:off x="465137" y="6524839"/>
            <a:ext cx="4436801" cy="243606"/>
          </a:xfrm>
          <a:prstGeom prst="rect">
            <a:avLst/>
          </a:prstGeom>
        </p:spPr>
        <p:txBody>
          <a:bodyPr wrap="none" lIns="0" tIns="0" rIns="0" bIns="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rPr>
              <a:t>Offer Excludes phone, </a:t>
            </a:r>
            <a:r>
              <a:rPr kumimoji="0" lang="en-US" sz="1400" b="0" i="0" u="none" strike="noStrike" kern="0" cap="none" spc="0" normalizeH="0" baseline="0" noProof="0" dirty="0" err="1">
                <a:ln>
                  <a:noFill/>
                </a:ln>
                <a:effectLst/>
                <a:uLnTx/>
                <a:uFillTx/>
              </a:rPr>
              <a:t>IoT</a:t>
            </a:r>
            <a:r>
              <a:rPr kumimoji="0" lang="en-US" sz="1400" b="0" i="0" u="none" strike="noStrike" kern="0" cap="none" spc="0" normalizeH="0" baseline="0" noProof="0" dirty="0">
                <a:ln>
                  <a:noFill/>
                </a:ln>
                <a:effectLst/>
                <a:uLnTx/>
                <a:uFillTx/>
              </a:rPr>
              <a:t>, server, and virtual machines.</a:t>
            </a:r>
          </a:p>
        </p:txBody>
      </p:sp>
    </p:spTree>
    <p:extLst>
      <p:ext uri="{BB962C8B-B14F-4D97-AF65-F5344CB8AC3E}">
        <p14:creationId xmlns:p14="http://schemas.microsoft.com/office/powerpoint/2010/main" val="179009981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Start using Windows 10 – Six steps to activate Internal Use Rights</a:t>
            </a:r>
          </a:p>
        </p:txBody>
      </p:sp>
      <p:grpSp>
        <p:nvGrpSpPr>
          <p:cNvPr id="15" name="Group 14"/>
          <p:cNvGrpSpPr/>
          <p:nvPr/>
        </p:nvGrpSpPr>
        <p:grpSpPr>
          <a:xfrm>
            <a:off x="427037" y="1058862"/>
            <a:ext cx="11737166" cy="2817162"/>
            <a:chOff x="659191" y="1213500"/>
            <a:chExt cx="16039181" cy="5499872"/>
          </a:xfrm>
          <a:effectLst/>
        </p:grpSpPr>
        <p:sp>
          <p:nvSpPr>
            <p:cNvPr id="5" name="Rectangle 4"/>
            <p:cNvSpPr/>
            <p:nvPr/>
          </p:nvSpPr>
          <p:spPr bwMode="auto">
            <a:xfrm>
              <a:off x="659191" y="1213500"/>
              <a:ext cx="5232178" cy="5499872"/>
            </a:xfrm>
            <a:prstGeom prst="rect">
              <a:avLst/>
            </a:prstGeom>
            <a:solidFill>
              <a:srgbClr val="EAEAE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6" name="Rectangle 5"/>
            <p:cNvSpPr/>
            <p:nvPr/>
          </p:nvSpPr>
          <p:spPr>
            <a:xfrm>
              <a:off x="659191" y="1375613"/>
              <a:ext cx="5204736" cy="1862678"/>
            </a:xfrm>
            <a:prstGeom prst="rect">
              <a:avLst/>
            </a:prstGeom>
          </p:spPr>
          <p:txBody>
            <a:bodyPr wrap="square">
              <a:spAutoFit/>
            </a:bodyPr>
            <a:lstStyle/>
            <a:p>
              <a:pPr marL="233363" marR="0" lvl="0" indent="-233363" defTabSz="91440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0" cap="none" spc="0" normalizeH="0" baseline="0" noProof="0" dirty="0">
                  <a:ln>
                    <a:noFill/>
                  </a:ln>
                  <a:solidFill>
                    <a:sysClr val="windowText" lastClr="000000"/>
                  </a:solidFill>
                  <a:effectLst/>
                  <a:uLnTx/>
                  <a:uFillTx/>
                </a:rPr>
                <a:t>Go to the Partner Digital Download Portal </a:t>
              </a:r>
              <a:r>
                <a:rPr kumimoji="0" lang="en-US" sz="1400" b="0" i="0" u="none" strike="noStrike" kern="0" cap="none" spc="0" normalizeH="0" baseline="0" noProof="0" dirty="0">
                  <a:ln>
                    <a:noFill/>
                  </a:ln>
                  <a:solidFill>
                    <a:sysClr val="windowText" lastClr="000000"/>
                  </a:solidFill>
                  <a:effectLst/>
                  <a:uLnTx/>
                  <a:uFillTx/>
                  <a:hlinkClick r:id="rId3"/>
                </a:rPr>
                <a:t>http://aka.ms/activateIUR</a:t>
              </a:r>
              <a:r>
                <a:rPr kumimoji="0" lang="en-US" sz="1400" b="0" i="0" u="none" strike="noStrike" kern="0" cap="none" spc="0" normalizeH="0" baseline="0" noProof="0" dirty="0">
                  <a:ln>
                    <a:noFill/>
                  </a:ln>
                  <a:solidFill>
                    <a:sysClr val="windowText" lastClr="000000"/>
                  </a:solidFill>
                  <a:effectLst/>
                  <a:uLnTx/>
                  <a:uFillTx/>
                </a:rPr>
                <a:t> and sign in with your Microsoft Account with admin right (formerly Windows Live ID)</a:t>
              </a:r>
            </a:p>
          </p:txBody>
        </p:sp>
        <p:sp>
          <p:nvSpPr>
            <p:cNvPr id="7" name="Rectangle 6"/>
            <p:cNvSpPr/>
            <p:nvPr/>
          </p:nvSpPr>
          <p:spPr bwMode="auto">
            <a:xfrm>
              <a:off x="6011671" y="1213500"/>
              <a:ext cx="5232178" cy="5499872"/>
            </a:xfrm>
            <a:prstGeom prst="rect">
              <a:avLst/>
            </a:prstGeom>
            <a:solidFill>
              <a:srgbClr val="EAEAE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8" name="Picture 7"/>
            <p:cNvPicPr>
              <a:picLocks noChangeAspect="1"/>
            </p:cNvPicPr>
            <p:nvPr/>
          </p:nvPicPr>
          <p:blipFill rotWithShape="1">
            <a:blip r:embed="rId4"/>
            <a:srcRect l="10101" t="433" r="17260" b="22934"/>
            <a:stretch/>
          </p:blipFill>
          <p:spPr>
            <a:xfrm>
              <a:off x="1742656" y="3238291"/>
              <a:ext cx="2920902" cy="3177554"/>
            </a:xfrm>
            <a:prstGeom prst="rect">
              <a:avLst/>
            </a:prstGeom>
            <a:ln>
              <a:noFill/>
            </a:ln>
            <a:effectLst/>
          </p:spPr>
        </p:pic>
        <p:sp>
          <p:nvSpPr>
            <p:cNvPr id="9" name="Rectangle 8"/>
            <p:cNvSpPr/>
            <p:nvPr/>
          </p:nvSpPr>
          <p:spPr>
            <a:xfrm>
              <a:off x="6004666" y="1375613"/>
              <a:ext cx="5225558" cy="600865"/>
            </a:xfrm>
            <a:prstGeom prst="rect">
              <a:avLst/>
            </a:prstGeom>
          </p:spPr>
          <p:txBody>
            <a:bodyPr wrap="none">
              <a:spAutoFit/>
            </a:bodyPr>
            <a:lstStyle/>
            <a:p>
              <a:pPr marL="233363" marR="0" lvl="0" indent="-233363"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2.	Click at the first tile (Software Download)</a:t>
              </a:r>
            </a:p>
          </p:txBody>
        </p:sp>
        <p:pic>
          <p:nvPicPr>
            <p:cNvPr id="10" name="Picture 9"/>
            <p:cNvPicPr>
              <a:picLocks noChangeAspect="1"/>
            </p:cNvPicPr>
            <p:nvPr/>
          </p:nvPicPr>
          <p:blipFill>
            <a:blip r:embed="rId5"/>
            <a:stretch>
              <a:fillRect/>
            </a:stretch>
          </p:blipFill>
          <p:spPr>
            <a:xfrm>
              <a:off x="6374578" y="2699671"/>
              <a:ext cx="4428647" cy="3496681"/>
            </a:xfrm>
            <a:prstGeom prst="rect">
              <a:avLst/>
            </a:prstGeom>
          </p:spPr>
        </p:pic>
        <p:sp>
          <p:nvSpPr>
            <p:cNvPr id="11" name="Oval 10"/>
            <p:cNvSpPr/>
            <p:nvPr/>
          </p:nvSpPr>
          <p:spPr bwMode="auto">
            <a:xfrm>
              <a:off x="6243554" y="3654114"/>
              <a:ext cx="1724757" cy="1724758"/>
            </a:xfrm>
            <a:prstGeom prst="ellips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12" name="Rectangle 11"/>
            <p:cNvSpPr/>
            <p:nvPr/>
          </p:nvSpPr>
          <p:spPr bwMode="auto">
            <a:xfrm>
              <a:off x="11349259" y="1213500"/>
              <a:ext cx="5232178" cy="5499872"/>
            </a:xfrm>
            <a:prstGeom prst="rect">
              <a:avLst/>
            </a:prstGeom>
            <a:solidFill>
              <a:srgbClr val="EAEAE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13" name="Rectangle 12"/>
            <p:cNvSpPr/>
            <p:nvPr/>
          </p:nvSpPr>
          <p:spPr>
            <a:xfrm>
              <a:off x="11306019" y="1375613"/>
              <a:ext cx="5392353" cy="600865"/>
            </a:xfrm>
            <a:prstGeom prst="rect">
              <a:avLst/>
            </a:prstGeom>
          </p:spPr>
          <p:txBody>
            <a:bodyPr wrap="none">
              <a:spAutoFit/>
            </a:bodyPr>
            <a:lstStyle/>
            <a:p>
              <a:pPr marL="233363" marR="0" lvl="0" indent="-233363"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3.	Search for “Windows 10” in the search bar.</a:t>
              </a:r>
            </a:p>
          </p:txBody>
        </p:sp>
        <p:pic>
          <p:nvPicPr>
            <p:cNvPr id="14" name="Picture 13"/>
            <p:cNvPicPr>
              <a:picLocks noChangeAspect="1"/>
            </p:cNvPicPr>
            <p:nvPr/>
          </p:nvPicPr>
          <p:blipFill rotWithShape="1">
            <a:blip r:embed="rId6"/>
            <a:srcRect l="20009" t="21885" r="2670"/>
            <a:stretch/>
          </p:blipFill>
          <p:spPr>
            <a:xfrm>
              <a:off x="11922819" y="2574252"/>
              <a:ext cx="4220965" cy="3059520"/>
            </a:xfrm>
            <a:prstGeom prst="rect">
              <a:avLst/>
            </a:prstGeom>
            <a:ln>
              <a:noFill/>
            </a:ln>
            <a:effectLst/>
          </p:spPr>
        </p:pic>
      </p:grpSp>
      <p:grpSp>
        <p:nvGrpSpPr>
          <p:cNvPr id="30" name="Group 29"/>
          <p:cNvGrpSpPr/>
          <p:nvPr/>
        </p:nvGrpSpPr>
        <p:grpSpPr>
          <a:xfrm>
            <a:off x="427037" y="3959062"/>
            <a:ext cx="11651596" cy="2599672"/>
            <a:chOff x="-4830763" y="1213500"/>
            <a:chExt cx="15900178" cy="5499872"/>
          </a:xfrm>
        </p:grpSpPr>
        <p:grpSp>
          <p:nvGrpSpPr>
            <p:cNvPr id="24" name="Group 23"/>
            <p:cNvGrpSpPr/>
            <p:nvPr/>
          </p:nvGrpSpPr>
          <p:grpSpPr>
            <a:xfrm>
              <a:off x="503237" y="1213500"/>
              <a:ext cx="10566178" cy="5499872"/>
              <a:chOff x="503237" y="1213500"/>
              <a:chExt cx="10566178" cy="5499872"/>
            </a:xfrm>
          </p:grpSpPr>
          <p:sp>
            <p:nvSpPr>
              <p:cNvPr id="16" name="Rectangle 15"/>
              <p:cNvSpPr/>
              <p:nvPr/>
            </p:nvSpPr>
            <p:spPr bwMode="auto">
              <a:xfrm>
                <a:off x="503237" y="1213500"/>
                <a:ext cx="5232178" cy="5499872"/>
              </a:xfrm>
              <a:prstGeom prst="rect">
                <a:avLst/>
              </a:prstGeom>
              <a:solidFill>
                <a:srgbClr val="EAEAE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17" name="Rectangle 16"/>
              <p:cNvSpPr/>
              <p:nvPr/>
            </p:nvSpPr>
            <p:spPr>
              <a:xfrm>
                <a:off x="512042" y="1375612"/>
                <a:ext cx="5223372" cy="1562719"/>
              </a:xfrm>
              <a:prstGeom prst="rect">
                <a:avLst/>
              </a:prstGeom>
            </p:spPr>
            <p:txBody>
              <a:bodyPr wrap="square">
                <a:spAutoFit/>
              </a:bodyPr>
              <a:lstStyle/>
              <a:p>
                <a:pPr marL="233363" marR="0" lvl="0" indent="-233363"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5.	Choose a language and OS Type (either 32-bit or 64 bit), then click one of the download options.</a:t>
                </a:r>
              </a:p>
            </p:txBody>
          </p:sp>
          <p:sp>
            <p:nvSpPr>
              <p:cNvPr id="18" name="Rectangle 17"/>
              <p:cNvSpPr/>
              <p:nvPr/>
            </p:nvSpPr>
            <p:spPr bwMode="auto">
              <a:xfrm>
                <a:off x="5837237" y="1213500"/>
                <a:ext cx="5232178" cy="5499872"/>
              </a:xfrm>
              <a:prstGeom prst="rect">
                <a:avLst/>
              </a:prstGeom>
              <a:solidFill>
                <a:srgbClr val="EAEAE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19" name="Rectangle 18"/>
              <p:cNvSpPr/>
              <p:nvPr/>
            </p:nvSpPr>
            <p:spPr>
              <a:xfrm>
                <a:off x="5845369" y="1375612"/>
                <a:ext cx="5224043" cy="1106925"/>
              </a:xfrm>
              <a:prstGeom prst="rect">
                <a:avLst/>
              </a:prstGeom>
            </p:spPr>
            <p:txBody>
              <a:bodyPr wrap="square">
                <a:spAutoFit/>
              </a:bodyPr>
              <a:lstStyle/>
              <a:p>
                <a:pPr marL="233363" marR="0" lvl="0" indent="-233363"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6.	Make sure to copy a product key to use during the Windows 10 installation.</a:t>
                </a:r>
              </a:p>
            </p:txBody>
          </p:sp>
          <p:pic>
            <p:nvPicPr>
              <p:cNvPr id="20" name="Picture 19"/>
              <p:cNvPicPr>
                <a:picLocks noChangeAspect="1"/>
              </p:cNvPicPr>
              <p:nvPr/>
            </p:nvPicPr>
            <p:blipFill rotWithShape="1">
              <a:blip r:embed="rId7"/>
              <a:srcRect l="1614"/>
              <a:stretch/>
            </p:blipFill>
            <p:spPr>
              <a:xfrm>
                <a:off x="1006442" y="2938331"/>
                <a:ext cx="4329447" cy="3483339"/>
              </a:xfrm>
              <a:prstGeom prst="rect">
                <a:avLst/>
              </a:prstGeom>
              <a:ln>
                <a:noFill/>
              </a:ln>
              <a:effectLst/>
            </p:spPr>
          </p:pic>
          <p:pic>
            <p:nvPicPr>
              <p:cNvPr id="21" name="Picture 20"/>
              <p:cNvPicPr>
                <a:picLocks noChangeAspect="1"/>
              </p:cNvPicPr>
              <p:nvPr/>
            </p:nvPicPr>
            <p:blipFill rotWithShape="1">
              <a:blip r:embed="rId8"/>
              <a:srcRect r="5500"/>
              <a:stretch/>
            </p:blipFill>
            <p:spPr>
              <a:xfrm>
                <a:off x="6237377" y="2656013"/>
                <a:ext cx="4576564" cy="1122363"/>
              </a:xfrm>
              <a:prstGeom prst="rect">
                <a:avLst/>
              </a:prstGeom>
            </p:spPr>
          </p:pic>
          <p:sp>
            <p:nvSpPr>
              <p:cNvPr id="22" name="Oval 21"/>
              <p:cNvSpPr/>
              <p:nvPr/>
            </p:nvSpPr>
            <p:spPr bwMode="auto">
              <a:xfrm>
                <a:off x="8815172" y="2857911"/>
                <a:ext cx="1898636" cy="786731"/>
              </a:xfrm>
              <a:prstGeom prst="ellips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3" name="Rectangle 22"/>
              <p:cNvSpPr/>
              <p:nvPr/>
            </p:nvSpPr>
            <p:spPr>
              <a:xfrm>
                <a:off x="5954310" y="4416913"/>
                <a:ext cx="5093918" cy="65113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And now, you can happily use Windows 10</a:t>
                </a:r>
              </a:p>
            </p:txBody>
          </p:sp>
        </p:grpSp>
        <p:sp>
          <p:nvSpPr>
            <p:cNvPr id="25" name="Rectangle 24"/>
            <p:cNvSpPr/>
            <p:nvPr/>
          </p:nvSpPr>
          <p:spPr bwMode="auto">
            <a:xfrm>
              <a:off x="-4830763" y="1213500"/>
              <a:ext cx="5232178" cy="5499872"/>
            </a:xfrm>
            <a:prstGeom prst="rect">
              <a:avLst/>
            </a:prstGeom>
            <a:solidFill>
              <a:srgbClr val="EAEAE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Rectangle 25"/>
            <p:cNvSpPr/>
            <p:nvPr/>
          </p:nvSpPr>
          <p:spPr>
            <a:xfrm>
              <a:off x="-4802940" y="1375612"/>
              <a:ext cx="5204354" cy="1562719"/>
            </a:xfrm>
            <a:prstGeom prst="rect">
              <a:avLst/>
            </a:prstGeom>
          </p:spPr>
          <p:txBody>
            <a:bodyPr wrap="square">
              <a:spAutoFit/>
            </a:bodyPr>
            <a:lstStyle/>
            <a:p>
              <a:pPr marL="233363" marR="0" lvl="0" indent="-233363" defTabSz="914400" eaLnBrk="1" fontAlgn="auto" latinLnBrk="0" hangingPunct="1">
                <a:lnSpc>
                  <a:spcPct val="100000"/>
                </a:lnSpc>
                <a:spcBef>
                  <a:spcPts val="0"/>
                </a:spcBef>
                <a:spcAft>
                  <a:spcPts val="0"/>
                </a:spcAft>
                <a:buClrTx/>
                <a:buSzTx/>
                <a:buFontTx/>
                <a:buAutoNum type="arabicPeriod" startAt="4"/>
                <a:tabLst/>
                <a:defRPr/>
              </a:pPr>
              <a:r>
                <a:rPr kumimoji="0" lang="en-US" sz="1400" b="0" i="0" u="none" strike="noStrike" kern="0" cap="none" spc="0" normalizeH="0" baseline="0" noProof="0" dirty="0">
                  <a:ln>
                    <a:noFill/>
                  </a:ln>
                  <a:solidFill>
                    <a:sysClr val="windowText" lastClr="000000"/>
                  </a:solidFill>
                  <a:effectLst/>
                  <a:uLnTx/>
                  <a:uFillTx/>
                </a:rPr>
                <a:t>Choose the Windows 10 edition you would like to use. In this example, Windows 10 Enterprise is chosen.</a:t>
              </a:r>
            </a:p>
          </p:txBody>
        </p:sp>
        <p:pic>
          <p:nvPicPr>
            <p:cNvPr id="27" name="Picture 26"/>
            <p:cNvPicPr>
              <a:picLocks noChangeAspect="1"/>
            </p:cNvPicPr>
            <p:nvPr/>
          </p:nvPicPr>
          <p:blipFill rotWithShape="1">
            <a:blip r:embed="rId9"/>
            <a:srcRect t="36874" r="63965"/>
            <a:stretch/>
          </p:blipFill>
          <p:spPr>
            <a:xfrm>
              <a:off x="-3817145" y="3228408"/>
              <a:ext cx="3126107" cy="2968101"/>
            </a:xfrm>
            <a:prstGeom prst="rect">
              <a:avLst/>
            </a:prstGeom>
          </p:spPr>
        </p:pic>
        <p:sp>
          <p:nvSpPr>
            <p:cNvPr id="28" name="Oval 27"/>
            <p:cNvSpPr/>
            <p:nvPr/>
          </p:nvSpPr>
          <p:spPr bwMode="auto">
            <a:xfrm>
              <a:off x="-3798249" y="3643974"/>
              <a:ext cx="1898636" cy="603450"/>
            </a:xfrm>
            <a:prstGeom prst="ellips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grpSp>
      <p:sp>
        <p:nvSpPr>
          <p:cNvPr id="3" name="Rectangle 2"/>
          <p:cNvSpPr/>
          <p:nvPr/>
        </p:nvSpPr>
        <p:spPr>
          <a:xfrm>
            <a:off x="350837" y="6581094"/>
            <a:ext cx="5978684" cy="338554"/>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100" normalizeH="0" baseline="0" noProof="0" dirty="0">
                <a:ln>
                  <a:noFill/>
                </a:ln>
                <a:solidFill>
                  <a:srgbClr val="505050"/>
                </a:solidFill>
                <a:effectLst/>
                <a:uLnTx/>
                <a:uFillTx/>
                <a:cs typeface="Segoe UI Semibold" panose="020B0702040204020203" pitchFamily="34" charset="0"/>
              </a:rPr>
              <a:t>For more information visit the Internal Use Rights site: </a:t>
            </a:r>
            <a:r>
              <a:rPr kumimoji="0" lang="en-US" sz="1600" b="0" i="0" u="none" strike="noStrike" kern="0" cap="none" spc="-100" normalizeH="0" baseline="0" noProof="0" dirty="0">
                <a:ln>
                  <a:noFill/>
                </a:ln>
                <a:solidFill>
                  <a:srgbClr val="505050"/>
                </a:solidFill>
                <a:effectLst/>
                <a:uLnTx/>
                <a:uFillTx/>
                <a:cs typeface="Segoe UI Semibold" panose="020B0702040204020203" pitchFamily="34" charset="0"/>
                <a:hlinkClick r:id="rId10"/>
              </a:rPr>
              <a:t>http://aka.ms/iur</a:t>
            </a:r>
            <a:r>
              <a:rPr kumimoji="0" lang="en-US" sz="1600" b="0" i="0" u="none" strike="noStrike" kern="0" cap="none" spc="-100" normalizeH="0" baseline="0" noProof="0" dirty="0">
                <a:ln>
                  <a:noFill/>
                </a:ln>
                <a:solidFill>
                  <a:srgbClr val="505050"/>
                </a:solidFill>
                <a:effectLst/>
                <a:uLnTx/>
                <a:uFillTx/>
                <a:cs typeface="Segoe UI Semibold" panose="020B0702040204020203" pitchFamily="34" charset="0"/>
              </a:rPr>
              <a:t> </a:t>
            </a:r>
          </a:p>
        </p:txBody>
      </p:sp>
    </p:spTree>
    <p:extLst>
      <p:ext uri="{BB962C8B-B14F-4D97-AF65-F5344CB8AC3E}">
        <p14:creationId xmlns:p14="http://schemas.microsoft.com/office/powerpoint/2010/main" val="368712236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894" name="think-cell Slide" r:id="rId5" imgW="378" imgH="379" progId="TCLayout.ActiveDocument.1">
                  <p:embed/>
                </p:oleObj>
              </mc:Choice>
              <mc:Fallback>
                <p:oleObj name="think-cell Slide" r:id="rId5" imgW="378" imgH="379"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p:cNvSpPr/>
          <p:nvPr/>
        </p:nvSpPr>
        <p:spPr bwMode="auto">
          <a:xfrm>
            <a:off x="274637" y="3210785"/>
            <a:ext cx="11887199" cy="2402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Programs and Content</a:t>
            </a:r>
          </a:p>
        </p:txBody>
      </p:sp>
      <p:sp>
        <p:nvSpPr>
          <p:cNvPr id="2" name="Title 1"/>
          <p:cNvSpPr>
            <a:spLocks noGrp="1"/>
          </p:cNvSpPr>
          <p:nvPr>
            <p:ph type="title"/>
          </p:nvPr>
        </p:nvSpPr>
        <p:spPr/>
        <p:txBody>
          <a:bodyPr/>
          <a:lstStyle/>
          <a:p>
            <a:r>
              <a:rPr lang="en-US" sz="3800" spc="0" dirty="0"/>
              <a:t>Partner resources pave your path to </a:t>
            </a:r>
            <a:r>
              <a:rPr lang="en-US" sz="3800" spc="0" dirty="0">
                <a:hlinkClick r:id="rId7"/>
              </a:rPr>
              <a:t>Windows 10 success</a:t>
            </a:r>
            <a:endParaRPr lang="en-US" sz="3800" spc="0" dirty="0"/>
          </a:p>
        </p:txBody>
      </p:sp>
      <p:sp>
        <p:nvSpPr>
          <p:cNvPr id="93" name="Rectangle 92" hidden="1"/>
          <p:cNvSpPr/>
          <p:nvPr/>
        </p:nvSpPr>
        <p:spPr bwMode="auto">
          <a:xfrm>
            <a:off x="457200" y="1791587"/>
            <a:ext cx="3714750" cy="3866340"/>
          </a:xfrm>
          <a:prstGeom prst="rect">
            <a:avLst/>
          </a:prstGeom>
          <a:solidFill>
            <a:srgbClr val="EAEAEA">
              <a:alpha val="9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Rectangle 27"/>
          <p:cNvSpPr/>
          <p:nvPr/>
        </p:nvSpPr>
        <p:spPr bwMode="auto">
          <a:xfrm>
            <a:off x="274638" y="2164273"/>
            <a:ext cx="11887200" cy="2402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People</a:t>
            </a:r>
          </a:p>
        </p:txBody>
      </p:sp>
      <p:grpSp>
        <p:nvGrpSpPr>
          <p:cNvPr id="11" name="Group 10"/>
          <p:cNvGrpSpPr/>
          <p:nvPr/>
        </p:nvGrpSpPr>
        <p:grpSpPr>
          <a:xfrm>
            <a:off x="274638" y="5508639"/>
            <a:ext cx="11887197" cy="237744"/>
            <a:chOff x="274638" y="5508639"/>
            <a:chExt cx="11887197" cy="237744"/>
          </a:xfrm>
        </p:grpSpPr>
        <p:sp>
          <p:nvSpPr>
            <p:cNvPr id="35" name="Rectangle 34"/>
            <p:cNvSpPr/>
            <p:nvPr/>
          </p:nvSpPr>
          <p:spPr bwMode="auto">
            <a:xfrm>
              <a:off x="4284221" y="5508639"/>
              <a:ext cx="7877614" cy="23774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Funds</a:t>
              </a:r>
            </a:p>
          </p:txBody>
        </p:sp>
        <p:sp>
          <p:nvSpPr>
            <p:cNvPr id="29" name="Rectangle 28"/>
            <p:cNvSpPr/>
            <p:nvPr/>
          </p:nvSpPr>
          <p:spPr bwMode="auto">
            <a:xfrm>
              <a:off x="274638" y="5508639"/>
              <a:ext cx="3844013" cy="2377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New</a:t>
              </a:r>
            </a:p>
          </p:txBody>
        </p:sp>
      </p:grpSp>
      <p:grpSp>
        <p:nvGrpSpPr>
          <p:cNvPr id="8" name="Group 7"/>
          <p:cNvGrpSpPr/>
          <p:nvPr/>
        </p:nvGrpSpPr>
        <p:grpSpPr>
          <a:xfrm>
            <a:off x="274638" y="1081535"/>
            <a:ext cx="4009583" cy="5778053"/>
            <a:chOff x="274638" y="1081535"/>
            <a:chExt cx="4009583" cy="5778053"/>
          </a:xfrm>
        </p:grpSpPr>
        <p:sp>
          <p:nvSpPr>
            <p:cNvPr id="135" name="Rectangle 134"/>
            <p:cNvSpPr/>
            <p:nvPr/>
          </p:nvSpPr>
          <p:spPr>
            <a:xfrm>
              <a:off x="274638" y="3482872"/>
              <a:ext cx="3844013" cy="1993899"/>
            </a:xfrm>
            <a:prstGeom prst="rect">
              <a:avLst/>
            </a:prstGeom>
            <a:solidFill>
              <a:schemeClr val="bg2"/>
            </a:solidFill>
            <a:ln w="28575">
              <a:noFill/>
            </a:ln>
          </p:spPr>
          <p:txBody>
            <a:bodyPr wrap="square" lIns="54864" tIns="45720" rIns="54864" bIns="0" anchor="t">
              <a:noAutofit/>
            </a:bodyPr>
            <a:lstStyle/>
            <a:p>
              <a:pPr marL="173038" marR="0" lvl="0" indent="-173038" defTabSz="914400" eaLnBrk="1" fontAlgn="auto" latinLnBrk="0" hangingPunct="1">
                <a:lnSpc>
                  <a:spcPct val="100000"/>
                </a:lnSpc>
                <a:spcBef>
                  <a:spcPts val="100"/>
                </a:spcBef>
                <a:buClr>
                  <a:schemeClr val="tx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ea typeface="Segoe UI" pitchFamily="34" charset="0"/>
                  <a:cs typeface="Segoe UI" pitchFamily="34" charset="0"/>
                </a:rPr>
                <a:t>Windows Tech Series – Contact your PSE </a:t>
              </a:r>
              <a:endParaRPr kumimoji="0" lang="en-US" sz="1200" b="0" i="0" u="none" strike="noStrike" kern="0" cap="none" spc="0" normalizeH="0" baseline="0" noProof="0" dirty="0">
                <a:ln>
                  <a:noFill/>
                </a:ln>
                <a:effectLst/>
                <a:uLnTx/>
                <a:uFillTx/>
                <a:ea typeface="Segoe UI" pitchFamily="34" charset="0"/>
                <a:cs typeface="Segoe UI" pitchFamily="34" charset="0"/>
                <a:hlinkClick r:id="rId8"/>
              </a:endParaRPr>
            </a:p>
            <a:p>
              <a:pPr marL="173038" marR="0" lvl="0" indent="-173038" defTabSz="914400" eaLnBrk="1" fontAlgn="auto" latinLnBrk="0" hangingPunct="1">
                <a:lnSpc>
                  <a:spcPct val="100000"/>
                </a:lnSpc>
                <a:spcBef>
                  <a:spcPts val="100"/>
                </a:spcBef>
                <a:buClr>
                  <a:schemeClr val="tx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ea typeface="Segoe UI" pitchFamily="34" charset="0"/>
                  <a:cs typeface="Segoe UI" pitchFamily="34" charset="0"/>
                  <a:hlinkClick r:id="rId9"/>
                </a:rPr>
                <a:t>Microsoft Partner Learning Paths</a:t>
              </a:r>
              <a:endParaRPr kumimoji="0" lang="en-US" sz="1200" b="0" i="0" u="none" strike="noStrike" kern="0" cap="none" spc="0" normalizeH="0" baseline="0" noProof="0" dirty="0">
                <a:ln>
                  <a:noFill/>
                </a:ln>
                <a:effectLst/>
                <a:uLnTx/>
                <a:uFillTx/>
                <a:ea typeface="Segoe UI" pitchFamily="34" charset="0"/>
                <a:cs typeface="Segoe UI" pitchFamily="34" charset="0"/>
              </a:endParaRPr>
            </a:p>
            <a:p>
              <a:pPr marL="173038" marR="0" lvl="0" indent="-173038" defTabSz="914400" eaLnBrk="1" fontAlgn="auto" latinLnBrk="0" hangingPunct="1">
                <a:lnSpc>
                  <a:spcPct val="100000"/>
                </a:lnSpc>
                <a:spcBef>
                  <a:spcPts val="100"/>
                </a:spcBef>
                <a:buClr>
                  <a:schemeClr val="tx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ea typeface="Segoe UI" pitchFamily="34" charset="0"/>
                  <a:cs typeface="Segoe UI" pitchFamily="34" charset="0"/>
                  <a:hlinkClick r:id="rId10"/>
                </a:rPr>
                <a:t>Windows Roadmap</a:t>
              </a:r>
              <a:r>
                <a:rPr kumimoji="0" lang="en-US" sz="1200" b="0" i="0" u="none" strike="noStrike" kern="0" cap="none" spc="0" normalizeH="0" baseline="0" noProof="0" dirty="0">
                  <a:ln>
                    <a:noFill/>
                  </a:ln>
                  <a:effectLst/>
                  <a:uLnTx/>
                  <a:uFillTx/>
                  <a:ea typeface="Segoe UI" pitchFamily="34" charset="0"/>
                  <a:cs typeface="Segoe UI" pitchFamily="34" charset="0"/>
                </a:rPr>
                <a:t>, </a:t>
              </a:r>
              <a:r>
                <a:rPr kumimoji="0" lang="en-US" sz="1200" b="0" i="0" u="none" strike="noStrike" kern="0" cap="none" spc="0" normalizeH="0" baseline="0" noProof="0" dirty="0">
                  <a:ln>
                    <a:noFill/>
                  </a:ln>
                  <a:effectLst/>
                  <a:uLnTx/>
                  <a:uFillTx/>
                  <a:hlinkClick r:id="rId11"/>
                </a:rPr>
                <a:t>Windows 10 Security </a:t>
              </a:r>
              <a:endParaRPr kumimoji="0" lang="en-US" sz="1200" b="0" i="0" u="none" strike="noStrike" kern="0" cap="none" spc="0" normalizeH="0" baseline="0" noProof="0" dirty="0">
                <a:ln>
                  <a:noFill/>
                </a:ln>
                <a:effectLst/>
                <a:uLnTx/>
                <a:uFillTx/>
                <a:ea typeface="Segoe UI" pitchFamily="34" charset="0"/>
                <a:cs typeface="Segoe UI" pitchFamily="34" charset="0"/>
              </a:endParaRPr>
            </a:p>
            <a:p>
              <a:pPr marL="173038" marR="0" lvl="0" indent="-173038" defTabSz="914400" eaLnBrk="1" fontAlgn="auto" latinLnBrk="0" hangingPunct="1">
                <a:lnSpc>
                  <a:spcPct val="100000"/>
                </a:lnSpc>
                <a:spcBef>
                  <a:spcPts val="100"/>
                </a:spcBef>
                <a:buClr>
                  <a:schemeClr val="tx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ea typeface="Segoe UI" pitchFamily="34" charset="0"/>
                  <a:cs typeface="Segoe UI" pitchFamily="34" charset="0"/>
                  <a:hlinkClick r:id="rId8"/>
                </a:rPr>
                <a:t>Drumbeat Start</a:t>
              </a:r>
              <a:r>
                <a:rPr kumimoji="0" lang="en-US" sz="1200" b="0" i="0" u="none" strike="noStrike" kern="0" cap="none" spc="0" normalizeH="0" baseline="0" noProof="0" dirty="0">
                  <a:ln>
                    <a:noFill/>
                  </a:ln>
                  <a:effectLst/>
                  <a:uLnTx/>
                  <a:uFillTx/>
                  <a:ea typeface="Segoe UI" pitchFamily="34" charset="0"/>
                  <a:cs typeface="Segoe UI" pitchFamily="34" charset="0"/>
                </a:rPr>
                <a:t>, </a:t>
              </a:r>
              <a:r>
                <a:rPr kumimoji="0" lang="en-US" sz="1200" b="0" i="0" u="none" strike="noStrike" kern="0" cap="none" spc="0" normalizeH="0" baseline="0" noProof="0" dirty="0">
                  <a:ln>
                    <a:noFill/>
                  </a:ln>
                  <a:effectLst/>
                  <a:uLnTx/>
                  <a:uFillTx/>
                  <a:ea typeface="Segoe UI" pitchFamily="34" charset="0"/>
                  <a:cs typeface="Segoe UI" pitchFamily="34" charset="0"/>
                  <a:hlinkClick r:id="rId8"/>
                </a:rPr>
                <a:t>Drumbeat Grow </a:t>
              </a:r>
            </a:p>
            <a:p>
              <a:pPr marL="173038" marR="0" lvl="0" indent="-173038" defTabSz="914400" eaLnBrk="1" fontAlgn="auto" latinLnBrk="0" hangingPunct="1">
                <a:lnSpc>
                  <a:spcPct val="100000"/>
                </a:lnSpc>
                <a:spcBef>
                  <a:spcPts val="100"/>
                </a:spcBef>
                <a:buClr>
                  <a:schemeClr val="tx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ea typeface="Segoe UI" pitchFamily="34" charset="0"/>
                  <a:cs typeface="Segoe UI" pitchFamily="34" charset="0"/>
                  <a:hlinkClick r:id="rId12"/>
                </a:rPr>
                <a:t>Windows 10 Commercial Campaign</a:t>
              </a:r>
              <a:endParaRPr kumimoji="0" lang="en-US" sz="1200" b="0" i="0" u="none" strike="noStrike" kern="0" cap="none" spc="0" normalizeH="0" baseline="0" noProof="0" dirty="0">
                <a:ln>
                  <a:noFill/>
                </a:ln>
                <a:effectLst/>
                <a:uLnTx/>
                <a:uFillTx/>
                <a:ea typeface="Segoe UI" pitchFamily="34" charset="0"/>
                <a:cs typeface="Segoe UI" pitchFamily="34" charset="0"/>
              </a:endParaRPr>
            </a:p>
            <a:p>
              <a:pPr marL="173038" marR="0" lvl="0" indent="-173038" defTabSz="914400" eaLnBrk="1" fontAlgn="auto" latinLnBrk="0" hangingPunct="1">
                <a:lnSpc>
                  <a:spcPct val="100000"/>
                </a:lnSpc>
                <a:spcBef>
                  <a:spcPts val="100"/>
                </a:spcBef>
                <a:buClr>
                  <a:schemeClr val="tx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ea typeface="Segoe UI" pitchFamily="34" charset="0"/>
                  <a:cs typeface="Segoe UI" pitchFamily="34" charset="0"/>
                  <a:hlinkClick r:id="rId13"/>
                </a:rPr>
                <a:t>Windows 10 &amp; Devices Campaign</a:t>
              </a:r>
              <a:endParaRPr kumimoji="0" lang="en-US" sz="1200" b="0" i="0" u="none" strike="noStrike" kern="0" cap="none" spc="0" normalizeH="0" baseline="0" noProof="0" dirty="0">
                <a:ln>
                  <a:noFill/>
                </a:ln>
                <a:effectLst/>
                <a:uLnTx/>
                <a:uFillTx/>
                <a:ea typeface="Segoe UI" pitchFamily="34" charset="0"/>
                <a:cs typeface="Segoe UI" pitchFamily="34" charset="0"/>
              </a:endParaRPr>
            </a:p>
            <a:p>
              <a:pPr marL="173038" marR="0" lvl="0" indent="-173038" defTabSz="914400" eaLnBrk="1" fontAlgn="auto" latinLnBrk="0" hangingPunct="1">
                <a:lnSpc>
                  <a:spcPct val="100000"/>
                </a:lnSpc>
                <a:spcBef>
                  <a:spcPts val="100"/>
                </a:spcBef>
                <a:buClr>
                  <a:schemeClr val="tx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ea typeface="Segoe UI" pitchFamily="34" charset="0"/>
                  <a:cs typeface="Segoe UI" pitchFamily="34" charset="0"/>
                  <a:hlinkClick r:id="rId14"/>
                </a:rPr>
                <a:t>Smart Partner Marketing</a:t>
              </a:r>
              <a:endParaRPr kumimoji="0" lang="en-US" sz="1200" b="0" i="0" u="none" strike="noStrike" kern="0" cap="none" spc="0" normalizeH="0" baseline="0" noProof="0" dirty="0">
                <a:ln>
                  <a:noFill/>
                </a:ln>
                <a:effectLst/>
                <a:uLnTx/>
                <a:uFillTx/>
                <a:ea typeface="Segoe UI" pitchFamily="34" charset="0"/>
                <a:cs typeface="Segoe UI" pitchFamily="34" charset="0"/>
              </a:endParaRPr>
            </a:p>
            <a:p>
              <a:pPr marL="173038" marR="0" lvl="0" indent="-173038" defTabSz="914400" eaLnBrk="1" fontAlgn="auto" latinLnBrk="0" hangingPunct="1">
                <a:lnSpc>
                  <a:spcPct val="100000"/>
                </a:lnSpc>
                <a:spcBef>
                  <a:spcPts val="100"/>
                </a:spcBef>
                <a:buClr>
                  <a:schemeClr val="tx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ea typeface="Segoe UI" pitchFamily="34" charset="0"/>
                  <a:cs typeface="Segoe UI" pitchFamily="34" charset="0"/>
                  <a:hlinkClick r:id="rId15"/>
                </a:rPr>
                <a:t>Microsoft Marketing Resources</a:t>
              </a:r>
              <a:endParaRPr kumimoji="0" lang="en-US" sz="1200" b="0" i="0" u="none" strike="noStrike" kern="0" cap="none" spc="0" normalizeH="0" baseline="0" noProof="0" dirty="0">
                <a:ln>
                  <a:noFill/>
                </a:ln>
                <a:effectLst/>
                <a:uLnTx/>
                <a:uFillTx/>
                <a:ea typeface="Segoe UI" pitchFamily="34" charset="0"/>
                <a:cs typeface="Segoe UI" pitchFamily="34" charset="0"/>
              </a:endParaRPr>
            </a:p>
            <a:p>
              <a:pPr marL="173038" marR="0" lvl="0" indent="-173038" defTabSz="914400" eaLnBrk="1" fontAlgn="auto" latinLnBrk="0" hangingPunct="1">
                <a:lnSpc>
                  <a:spcPct val="100000"/>
                </a:lnSpc>
                <a:spcBef>
                  <a:spcPts val="100"/>
                </a:spcBef>
                <a:buClr>
                  <a:schemeClr val="tx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ea typeface="Segoe UI" pitchFamily="34" charset="0"/>
                  <a:cs typeface="Segoe UI" pitchFamily="34" charset="0"/>
                  <a:hlinkClick r:id="rId16"/>
                </a:rPr>
                <a:t>Windows &amp; Devices Competency </a:t>
              </a:r>
              <a:endParaRPr kumimoji="0" lang="en-US" sz="1200" b="0" i="0" u="none" strike="noStrike" kern="0" cap="none" spc="0" normalizeH="0" baseline="0" noProof="0" dirty="0">
                <a:ln>
                  <a:noFill/>
                </a:ln>
                <a:effectLst/>
                <a:uLnTx/>
                <a:uFillTx/>
                <a:ea typeface="Segoe UI" pitchFamily="34" charset="0"/>
                <a:cs typeface="Segoe UI" pitchFamily="34" charset="0"/>
              </a:endParaRPr>
            </a:p>
          </p:txBody>
        </p:sp>
        <p:sp>
          <p:nvSpPr>
            <p:cNvPr id="30" name="Rectangle 29"/>
            <p:cNvSpPr/>
            <p:nvPr/>
          </p:nvSpPr>
          <p:spPr>
            <a:xfrm>
              <a:off x="274638" y="2436360"/>
              <a:ext cx="3844013" cy="742557"/>
            </a:xfrm>
            <a:prstGeom prst="rect">
              <a:avLst/>
            </a:prstGeom>
            <a:solidFill>
              <a:schemeClr val="bg2"/>
            </a:solidFill>
            <a:ln w="28575">
              <a:noFill/>
            </a:ln>
          </p:spPr>
          <p:txBody>
            <a:bodyPr wrap="square" lIns="54864" tIns="45720" rIns="54864" bIns="45720" anchor="t">
              <a:noAutofit/>
            </a:bodyPr>
            <a:lstStyle/>
            <a:p>
              <a:pPr marL="173038" marR="0" lvl="0" indent="-173038" defTabSz="914400" eaLnBrk="1" fontAlgn="auto" latinLnBrk="0" hangingPunct="1">
                <a:lnSpc>
                  <a:spcPct val="100000"/>
                </a:lnSpc>
                <a:spcBef>
                  <a:spcPts val="100"/>
                </a:spcBef>
                <a:buClr>
                  <a:schemeClr val="tx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rPr>
                <a:t>Partner Sales Executive (PSE)</a:t>
              </a:r>
            </a:p>
            <a:p>
              <a:pPr marL="173038" marR="0" lvl="0" indent="-173038" defTabSz="914400" eaLnBrk="1" fontAlgn="auto" latinLnBrk="0" hangingPunct="1">
                <a:lnSpc>
                  <a:spcPct val="100000"/>
                </a:lnSpc>
                <a:spcBef>
                  <a:spcPts val="100"/>
                </a:spcBef>
                <a:buClr>
                  <a:schemeClr val="tx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rPr>
                <a:t>Partner Learning &amp; Development Specialist (PLDS)</a:t>
              </a:r>
            </a:p>
          </p:txBody>
        </p:sp>
        <p:sp>
          <p:nvSpPr>
            <p:cNvPr id="39" name="Rectangle 38"/>
            <p:cNvSpPr/>
            <p:nvPr/>
          </p:nvSpPr>
          <p:spPr>
            <a:xfrm>
              <a:off x="274638" y="5778249"/>
              <a:ext cx="3844013" cy="1081339"/>
            </a:xfrm>
            <a:prstGeom prst="rect">
              <a:avLst/>
            </a:prstGeom>
            <a:solidFill>
              <a:schemeClr val="bg2"/>
            </a:solidFill>
            <a:ln w="28575">
              <a:noFill/>
            </a:ln>
          </p:spPr>
          <p:txBody>
            <a:bodyPr wrap="square" lIns="54864" tIns="45720" rIns="54864" bIns="45720" anchor="t">
              <a:noAutofit/>
            </a:bodyPr>
            <a:lstStyle/>
            <a:p>
              <a:pPr marL="173038" marR="0" lvl="0" indent="-173038" defTabSz="914400" eaLnBrk="1" fontAlgn="b" latinLnBrk="0" hangingPunct="1">
                <a:spcBef>
                  <a:spcPts val="100"/>
                </a:spcBef>
                <a:spcAft>
                  <a:spcPts val="0"/>
                </a:spcAft>
                <a:buClr>
                  <a:schemeClr val="tx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hlinkClick r:id="rId17"/>
                </a:rPr>
                <a:t>New Content from WPC July 2016</a:t>
              </a:r>
              <a:endParaRPr kumimoji="0" lang="en-US" sz="1200" b="0" i="0" u="none" strike="noStrike" kern="0" cap="none" spc="0" normalizeH="0" baseline="0" noProof="0" dirty="0">
                <a:ln>
                  <a:noFill/>
                </a:ln>
                <a:effectLst/>
                <a:uLnTx/>
                <a:uFillTx/>
              </a:endParaRPr>
            </a:p>
            <a:p>
              <a:pPr marL="171450" marR="0" lvl="0" indent="-171450" defTabSz="914400" eaLnBrk="1" fontAlgn="auto" latinLnBrk="0" hangingPunct="1">
                <a:spcBef>
                  <a:spcPts val="100"/>
                </a:spcBef>
                <a:spcAft>
                  <a:spcPts val="0"/>
                </a:spcAft>
                <a:buClr>
                  <a:schemeClr val="tx2"/>
                </a:buClr>
                <a:buSzTx/>
                <a:buFont typeface="Wingdings" panose="05000000000000000000" pitchFamily="2" charset="2"/>
                <a:buChar char="§"/>
                <a:tabLst/>
                <a:defRPr/>
              </a:pPr>
              <a:r>
                <a:rPr kumimoji="0" lang="en-US" sz="1200" b="0" i="0" u="sng" strike="noStrike" kern="0" cap="none" spc="0" normalizeH="0" baseline="0" noProof="0" dirty="0">
                  <a:ln>
                    <a:noFill/>
                  </a:ln>
                  <a:effectLst/>
                  <a:uLnTx/>
                  <a:uFillTx/>
                  <a:hlinkClick r:id="rId18"/>
                </a:rPr>
                <a:t>Windows Blog</a:t>
              </a:r>
              <a:endParaRPr kumimoji="0" lang="en-US" sz="1200" b="0" i="0" u="none" strike="noStrike" kern="0" cap="none" spc="0" normalizeH="0" baseline="0" noProof="0" dirty="0">
                <a:ln>
                  <a:noFill/>
                </a:ln>
                <a:effectLst/>
                <a:uLnTx/>
                <a:uFillTx/>
              </a:endParaRPr>
            </a:p>
            <a:p>
              <a:pPr marL="171450" marR="0" lvl="0" indent="-171450" defTabSz="914400" eaLnBrk="1" fontAlgn="auto" latinLnBrk="0" hangingPunct="1">
                <a:spcBef>
                  <a:spcPts val="100"/>
                </a:spcBef>
                <a:spcAft>
                  <a:spcPts val="0"/>
                </a:spcAft>
                <a:buClr>
                  <a:schemeClr val="tx2"/>
                </a:buClr>
                <a:buSzTx/>
                <a:buFont typeface="Wingdings" panose="05000000000000000000" pitchFamily="2" charset="2"/>
                <a:buChar char="§"/>
                <a:tabLst/>
                <a:defRPr/>
              </a:pPr>
              <a:r>
                <a:rPr kumimoji="0" lang="en-US" sz="1200" b="0" i="0" u="sng" strike="noStrike" kern="0" cap="none" spc="0" normalizeH="0" baseline="0" noProof="0" dirty="0">
                  <a:ln>
                    <a:noFill/>
                  </a:ln>
                  <a:effectLst/>
                  <a:uLnTx/>
                  <a:uFillTx/>
                  <a:hlinkClick r:id="rId19"/>
                </a:rPr>
                <a:t>OEM Featured Devices</a:t>
              </a:r>
              <a:endParaRPr kumimoji="0" lang="en-US" sz="1200" b="0" i="0" u="sng" strike="noStrike" kern="0" cap="none" spc="0" normalizeH="0" baseline="0" noProof="0" dirty="0">
                <a:ln>
                  <a:noFill/>
                </a:ln>
                <a:effectLst/>
                <a:uLnTx/>
                <a:uFillTx/>
              </a:endParaRPr>
            </a:p>
            <a:p>
              <a:pPr marL="171450" marR="0" lvl="0" indent="-171450" defTabSz="914400" eaLnBrk="1" fontAlgn="auto" latinLnBrk="0" hangingPunct="1">
                <a:spcBef>
                  <a:spcPts val="100"/>
                </a:spcBef>
                <a:spcAft>
                  <a:spcPts val="0"/>
                </a:spcAft>
                <a:buClr>
                  <a:schemeClr val="tx2"/>
                </a:buClr>
                <a:buSzTx/>
                <a:buFont typeface="Wingdings" panose="05000000000000000000" pitchFamily="2" charset="2"/>
                <a:buChar char="§"/>
                <a:tabLst/>
                <a:defRPr/>
              </a:pPr>
              <a:r>
                <a:rPr kumimoji="0" lang="en-US" sz="1200" b="0" i="0" u="sng" strike="noStrike" kern="0" cap="none" spc="0" normalizeH="0" baseline="0" noProof="0" dirty="0">
                  <a:ln>
                    <a:noFill/>
                  </a:ln>
                  <a:effectLst/>
                  <a:uLnTx/>
                  <a:uFillTx/>
                  <a:hlinkClick r:id="rId20"/>
                </a:rPr>
                <a:t>Window 10 Enterprise Internal Use Rights</a:t>
              </a:r>
              <a:r>
                <a:rPr kumimoji="0" lang="en-US" sz="1200" b="0" i="0" u="none" strike="noStrike" kern="0" cap="none" spc="0" normalizeH="0" baseline="0" noProof="0" dirty="0">
                  <a:ln>
                    <a:noFill/>
                  </a:ln>
                  <a:effectLst/>
                  <a:uLnTx/>
                  <a:uFillTx/>
                </a:rPr>
                <a:t> and </a:t>
              </a:r>
              <a:r>
                <a:rPr kumimoji="0" lang="en-US" sz="1200" b="0" i="0" u="sng" strike="noStrike" kern="0" cap="none" spc="0" normalizeH="0" baseline="0" noProof="0" dirty="0">
                  <a:ln>
                    <a:noFill/>
                  </a:ln>
                  <a:effectLst/>
                  <a:uLnTx/>
                  <a:uFillTx/>
                  <a:hlinkClick r:id="rId21"/>
                </a:rPr>
                <a:t>Partner Rights Activation</a:t>
              </a:r>
              <a:endParaRPr kumimoji="0" lang="en-US" sz="1200" b="0" i="0" u="none" strike="noStrike" kern="0" cap="none" spc="0" normalizeH="0" baseline="0" noProof="0" dirty="0">
                <a:ln>
                  <a:noFill/>
                </a:ln>
                <a:effectLst/>
                <a:uLnTx/>
                <a:uFillTx/>
              </a:endParaRPr>
            </a:p>
          </p:txBody>
        </p:sp>
        <p:grpSp>
          <p:nvGrpSpPr>
            <p:cNvPr id="5" name="Group 4"/>
            <p:cNvGrpSpPr/>
            <p:nvPr/>
          </p:nvGrpSpPr>
          <p:grpSpPr>
            <a:xfrm>
              <a:off x="274638" y="1081535"/>
              <a:ext cx="4009583" cy="1048410"/>
              <a:chOff x="274638" y="982662"/>
              <a:chExt cx="4009583" cy="1048410"/>
            </a:xfrm>
          </p:grpSpPr>
          <p:sp>
            <p:nvSpPr>
              <p:cNvPr id="34" name="Rectangle 33"/>
              <p:cNvSpPr/>
              <p:nvPr/>
            </p:nvSpPr>
            <p:spPr bwMode="auto">
              <a:xfrm>
                <a:off x="274638" y="982662"/>
                <a:ext cx="3849958" cy="4409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PLAN</a:t>
                </a:r>
                <a:r>
                  <a:rPr kumimoji="0" lang="en-US" sz="14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600" b="0" i="0" u="none" strike="noStrike" kern="0" cap="none" spc="0" normalizeH="0" baseline="0" noProof="0" dirty="0">
                    <a:ln>
                      <a:noFill/>
                    </a:ln>
                    <a:gradFill>
                      <a:gsLst>
                        <a:gs pos="1250">
                          <a:schemeClr val="bg1"/>
                        </a:gs>
                        <a:gs pos="100000">
                          <a:schemeClr val="bg1"/>
                        </a:gs>
                      </a:gsLst>
                      <a:lin ang="5400000" scaled="0"/>
                    </a:gradFill>
                    <a:effectLst/>
                    <a:uLnTx/>
                    <a:uFillTx/>
                    <a:ea typeface="Segoe UI" pitchFamily="34" charset="0"/>
                    <a:cs typeface="Segoe UI" pitchFamily="34" charset="0"/>
                  </a:rPr>
                  <a:t>your path for growth</a:t>
                </a:r>
              </a:p>
            </p:txBody>
          </p:sp>
          <p:sp>
            <p:nvSpPr>
              <p:cNvPr id="56" name="Isosceles Triangle 55"/>
              <p:cNvSpPr/>
              <p:nvPr/>
            </p:nvSpPr>
            <p:spPr bwMode="auto">
              <a:xfrm rot="5400000">
                <a:off x="3987859" y="1653476"/>
                <a:ext cx="427154" cy="165570"/>
              </a:xfrm>
              <a:prstGeom prst="triangle">
                <a:avLst/>
              </a:prstGeom>
              <a:solidFill>
                <a:schemeClr val="tx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p:cNvSpPr/>
              <p:nvPr/>
            </p:nvSpPr>
            <p:spPr bwMode="auto">
              <a:xfrm>
                <a:off x="2062141" y="1441450"/>
                <a:ext cx="2062456" cy="589622"/>
              </a:xfrm>
              <a:prstGeom prst="rect">
                <a:avLst/>
              </a:prstGeom>
              <a:solidFill>
                <a:schemeClr val="tx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chemeClr val="bg1"/>
                        </a:gs>
                        <a:gs pos="100000">
                          <a:schemeClr val="bg1"/>
                        </a:gs>
                      </a:gsLst>
                    </a:gradFill>
                    <a:effectLst/>
                    <a:uLnTx/>
                    <a:uFillTx/>
                    <a:ea typeface="Segoe UI" pitchFamily="34" charset="0"/>
                    <a:cs typeface="Segoe UI" pitchFamily="34" charset="0"/>
                  </a:rPr>
                  <a:t>Plan your </a:t>
                </a:r>
                <a:br>
                  <a:rPr kumimoji="0" lang="en-US" sz="1600" b="0" i="0" u="none" strike="noStrike" kern="0" cap="none" spc="0" normalizeH="0" baseline="0" noProof="0" dirty="0">
                    <a:ln>
                      <a:noFill/>
                    </a:ln>
                    <a:gradFill>
                      <a:gsLst>
                        <a:gs pos="1250">
                          <a:schemeClr val="bg1"/>
                        </a:gs>
                        <a:gs pos="100000">
                          <a:schemeClr val="bg1"/>
                        </a:gs>
                      </a:gsLst>
                    </a:gradFill>
                    <a:effectLst/>
                    <a:uLnTx/>
                    <a:uFillTx/>
                    <a:ea typeface="Segoe UI" pitchFamily="34" charset="0"/>
                    <a:cs typeface="Segoe UI" pitchFamily="34" charset="0"/>
                  </a:rPr>
                </a:br>
                <a:r>
                  <a:rPr kumimoji="0" lang="en-US" sz="1600" b="0" i="0" u="none" strike="noStrike" kern="0" cap="none" spc="0" normalizeH="0" baseline="0" noProof="0" dirty="0">
                    <a:ln>
                      <a:noFill/>
                    </a:ln>
                    <a:gradFill>
                      <a:gsLst>
                        <a:gs pos="1250">
                          <a:schemeClr val="bg1"/>
                        </a:gs>
                        <a:gs pos="100000">
                          <a:schemeClr val="bg1"/>
                        </a:gs>
                      </a:gsLst>
                    </a:gradFill>
                    <a:effectLst/>
                    <a:uLnTx/>
                    <a:uFillTx/>
                    <a:ea typeface="Segoe UI" pitchFamily="34" charset="0"/>
                    <a:cs typeface="Segoe UI" pitchFamily="34" charset="0"/>
                  </a:rPr>
                  <a:t>business</a:t>
                </a:r>
              </a:p>
            </p:txBody>
          </p:sp>
          <p:sp>
            <p:nvSpPr>
              <p:cNvPr id="61" name="Rectangle 60"/>
              <p:cNvSpPr/>
              <p:nvPr/>
            </p:nvSpPr>
            <p:spPr bwMode="auto">
              <a:xfrm>
                <a:off x="274638" y="1441450"/>
                <a:ext cx="1770433" cy="589622"/>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chemeClr val="bg1"/>
                        </a:gs>
                        <a:gs pos="100000">
                          <a:schemeClr val="bg1"/>
                        </a:gs>
                      </a:gsLst>
                    </a:gradFill>
                    <a:effectLst/>
                    <a:uLnTx/>
                    <a:uFillTx/>
                    <a:ea typeface="Segoe UI" pitchFamily="34" charset="0"/>
                    <a:cs typeface="Segoe UI" pitchFamily="34" charset="0"/>
                  </a:rPr>
                  <a:t>Enable </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chemeClr val="bg1"/>
                        </a:gs>
                        <a:gs pos="100000">
                          <a:schemeClr val="bg1"/>
                        </a:gs>
                      </a:gsLst>
                    </a:gradFill>
                    <a:effectLst/>
                    <a:uLnTx/>
                    <a:uFillTx/>
                    <a:ea typeface="Segoe UI" pitchFamily="34" charset="0"/>
                    <a:cs typeface="Segoe UI" pitchFamily="34" charset="0"/>
                  </a:rPr>
                  <a:t>your team</a:t>
                </a:r>
              </a:p>
            </p:txBody>
          </p:sp>
        </p:grpSp>
      </p:grpSp>
      <p:grpSp>
        <p:nvGrpSpPr>
          <p:cNvPr id="9" name="Group 8"/>
          <p:cNvGrpSpPr/>
          <p:nvPr/>
        </p:nvGrpSpPr>
        <p:grpSpPr>
          <a:xfrm>
            <a:off x="4284221" y="1081535"/>
            <a:ext cx="4018620" cy="5778053"/>
            <a:chOff x="4284221" y="1081535"/>
            <a:chExt cx="4018620" cy="5778053"/>
          </a:xfrm>
        </p:grpSpPr>
        <p:sp>
          <p:nvSpPr>
            <p:cNvPr id="40" name="Rectangle 39"/>
            <p:cNvSpPr/>
            <p:nvPr/>
          </p:nvSpPr>
          <p:spPr>
            <a:xfrm>
              <a:off x="4284221" y="5778249"/>
              <a:ext cx="3858996" cy="1081339"/>
            </a:xfrm>
            <a:prstGeom prst="rect">
              <a:avLst/>
            </a:prstGeom>
            <a:solidFill>
              <a:schemeClr val="bg2"/>
            </a:solidFill>
            <a:ln w="28575">
              <a:noFill/>
            </a:ln>
          </p:spPr>
          <p:txBody>
            <a:bodyPr wrap="square" lIns="54864" tIns="45720" rIns="54864" bIns="45720" anchor="t">
              <a:noAutofit/>
            </a:bodyPr>
            <a:lstStyle/>
            <a:p>
              <a:pPr marL="173038" marR="0" lvl="0" indent="-173038" defTabSz="914400" eaLnBrk="1" fontAlgn="b" latinLnBrk="0" hangingPunct="1">
                <a:spcBef>
                  <a:spcPts val="100"/>
                </a:spcBef>
                <a:buClr>
                  <a:schemeClr val="accent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ea typeface="Segoe UI" pitchFamily="34" charset="0"/>
                  <a:cs typeface="Segoe UI" pitchFamily="34" charset="0"/>
                  <a:hlinkClick r:id="rId22"/>
                </a:rPr>
                <a:t>Partner Incentives</a:t>
              </a:r>
              <a:r>
                <a:rPr kumimoji="0" lang="en-US" sz="1200" b="0" i="0" u="none" strike="noStrike" kern="0" cap="none" spc="0" normalizeH="0" baseline="0" noProof="0" dirty="0">
                  <a:ln>
                    <a:noFill/>
                  </a:ln>
                  <a:effectLst/>
                  <a:uLnTx/>
                  <a:uFillTx/>
                  <a:ea typeface="Segoe UI" pitchFamily="34" charset="0"/>
                  <a:cs typeface="Segoe UI" pitchFamily="34" charset="0"/>
                </a:rPr>
                <a:t>: Online Services Advisor Web-Direct, Enterprise, Managed Reseller, Commercial Distributor</a:t>
              </a:r>
            </a:p>
            <a:p>
              <a:pPr marL="173038" marR="0" lvl="0" indent="-173038" defTabSz="914400" eaLnBrk="1" fontAlgn="b" latinLnBrk="0" hangingPunct="1">
                <a:spcBef>
                  <a:spcPts val="100"/>
                </a:spcBef>
                <a:buClr>
                  <a:schemeClr val="accent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ea typeface="Segoe UI" pitchFamily="34" charset="0"/>
                  <a:cs typeface="Segoe UI" pitchFamily="34" charset="0"/>
                  <a:hlinkClick r:id="rId23"/>
                </a:rPr>
                <a:t>Business Investment Funds (BIF)</a:t>
              </a:r>
              <a:endParaRPr kumimoji="0" lang="en-US" sz="1200" b="0" i="0" u="none" strike="noStrike" kern="0" cap="none" spc="0" normalizeH="0" baseline="0" noProof="0" dirty="0">
                <a:ln>
                  <a:noFill/>
                </a:ln>
                <a:effectLst/>
                <a:uLnTx/>
                <a:uFillTx/>
                <a:ea typeface="Segoe UI" pitchFamily="34" charset="0"/>
                <a:cs typeface="Segoe UI" pitchFamily="34" charset="0"/>
              </a:endParaRPr>
            </a:p>
            <a:p>
              <a:pPr marL="173038" marR="0" lvl="0" indent="-173038" defTabSz="914400" eaLnBrk="1" fontAlgn="b" latinLnBrk="0" hangingPunct="1">
                <a:spcBef>
                  <a:spcPts val="100"/>
                </a:spcBef>
                <a:buClr>
                  <a:schemeClr val="accent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ea typeface="Segoe UI" pitchFamily="34" charset="0"/>
                  <a:cs typeface="Segoe UI" pitchFamily="34" charset="0"/>
                </a:rPr>
                <a:t>Cloud Jumpstart – Invitation only, contact PSE </a:t>
              </a:r>
              <a:endParaRPr kumimoji="0" lang="en-US" sz="1200" b="1" i="0" u="none" strike="noStrike" kern="0" cap="none" spc="0" normalizeH="0" baseline="0" noProof="0" dirty="0">
                <a:ln>
                  <a:noFill/>
                </a:ln>
                <a:effectLst/>
                <a:uLnTx/>
                <a:uFillTx/>
              </a:endParaRPr>
            </a:p>
          </p:txBody>
        </p:sp>
        <p:sp>
          <p:nvSpPr>
            <p:cNvPr id="25" name="Rectangle 24"/>
            <p:cNvSpPr/>
            <p:nvPr/>
          </p:nvSpPr>
          <p:spPr>
            <a:xfrm>
              <a:off x="4293259" y="2436360"/>
              <a:ext cx="3849958" cy="742557"/>
            </a:xfrm>
            <a:prstGeom prst="rect">
              <a:avLst/>
            </a:prstGeom>
            <a:solidFill>
              <a:schemeClr val="bg2"/>
            </a:solidFill>
            <a:ln w="28575">
              <a:noFill/>
            </a:ln>
          </p:spPr>
          <p:txBody>
            <a:bodyPr wrap="square" lIns="54864" tIns="45720" rIns="54864" bIns="45720" anchor="t">
              <a:noAutofit/>
            </a:bodyPr>
            <a:lstStyle/>
            <a:p>
              <a:pPr marL="173038" marR="0" lvl="0" indent="-173038" defTabSz="914400" eaLnBrk="1" fontAlgn="auto" latinLnBrk="0" hangingPunct="1">
                <a:lnSpc>
                  <a:spcPct val="100000"/>
                </a:lnSpc>
                <a:spcBef>
                  <a:spcPts val="100"/>
                </a:spcBef>
                <a:buClr>
                  <a:schemeClr val="accent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rPr>
                <a:t>Windows Technical Sales Professional (TSP) </a:t>
              </a:r>
            </a:p>
            <a:p>
              <a:pPr marL="173038" marR="0" lvl="0" indent="-173038" defTabSz="914400" eaLnBrk="1" fontAlgn="auto" latinLnBrk="0" hangingPunct="1">
                <a:lnSpc>
                  <a:spcPct val="100000"/>
                </a:lnSpc>
                <a:spcBef>
                  <a:spcPts val="100"/>
                </a:spcBef>
                <a:buClr>
                  <a:schemeClr val="accent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rPr>
                <a:t>Account Executive (AE), Inside Sales Executive (ISE)</a:t>
              </a:r>
            </a:p>
            <a:p>
              <a:pPr marL="173038" marR="0" lvl="0" indent="-173038" defTabSz="914400" eaLnBrk="1" fontAlgn="auto" latinLnBrk="0" hangingPunct="1">
                <a:lnSpc>
                  <a:spcPct val="100000"/>
                </a:lnSpc>
                <a:spcBef>
                  <a:spcPts val="100"/>
                </a:spcBef>
                <a:buClr>
                  <a:schemeClr val="accent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rPr>
                <a:t>Partner Channel Marketing Manager (PCMM – CA) </a:t>
              </a:r>
            </a:p>
          </p:txBody>
        </p:sp>
        <p:sp>
          <p:nvSpPr>
            <p:cNvPr id="24" name="Rectangle 23"/>
            <p:cNvSpPr/>
            <p:nvPr/>
          </p:nvSpPr>
          <p:spPr>
            <a:xfrm>
              <a:off x="4284221" y="3482872"/>
              <a:ext cx="3858996" cy="1993899"/>
            </a:xfrm>
            <a:prstGeom prst="rect">
              <a:avLst/>
            </a:prstGeom>
            <a:solidFill>
              <a:schemeClr val="bg2"/>
            </a:solidFill>
            <a:ln w="28575">
              <a:noFill/>
            </a:ln>
          </p:spPr>
          <p:txBody>
            <a:bodyPr wrap="square" lIns="54864" tIns="45720" rIns="54864" bIns="45720" anchor="t">
              <a:noAutofit/>
            </a:bodyPr>
            <a:lstStyle/>
            <a:p>
              <a:pPr marL="173038" marR="0" lvl="0" indent="-173038" defTabSz="914400" eaLnBrk="1" fontAlgn="auto" latinLnBrk="0" hangingPunct="1">
                <a:spcBef>
                  <a:spcPts val="100"/>
                </a:spcBef>
                <a:buClr>
                  <a:schemeClr val="accent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hlinkClick r:id="rId24"/>
                </a:rPr>
                <a:t>Deployment Planning Services (DDPS) vouchers</a:t>
              </a:r>
              <a:endParaRPr kumimoji="0" lang="en-US" sz="1200" b="0" i="0" u="none" strike="noStrike" kern="0" cap="none" spc="0" normalizeH="0" baseline="0" noProof="0" dirty="0">
                <a:ln>
                  <a:noFill/>
                </a:ln>
                <a:effectLst/>
                <a:uLnTx/>
                <a:uFillTx/>
              </a:endParaRPr>
            </a:p>
            <a:p>
              <a:pPr marL="173038" marR="0" lvl="0" indent="-173038" defTabSz="914400" eaLnBrk="1" fontAlgn="auto" latinLnBrk="0" hangingPunct="1">
                <a:spcBef>
                  <a:spcPts val="100"/>
                </a:spcBef>
                <a:buClr>
                  <a:schemeClr val="accent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hlinkClick r:id="rId25"/>
                </a:rPr>
                <a:t>Technical Pre-sales and Advisory Services</a:t>
              </a:r>
              <a:endParaRPr kumimoji="0" lang="en-US" sz="1200" b="0" i="0" u="none" strike="noStrike" kern="0" cap="none" spc="0" normalizeH="0" baseline="0" noProof="0" dirty="0">
                <a:ln>
                  <a:noFill/>
                </a:ln>
                <a:effectLst/>
                <a:uLnTx/>
                <a:uFillTx/>
              </a:endParaRPr>
            </a:p>
            <a:p>
              <a:pPr marL="173038" marR="0" lvl="0" indent="-173038" defTabSz="914400" eaLnBrk="1" fontAlgn="auto" latinLnBrk="0" hangingPunct="1">
                <a:spcBef>
                  <a:spcPts val="100"/>
                </a:spcBef>
                <a:buClr>
                  <a:schemeClr val="accent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hlinkClick r:id="rId26"/>
                </a:rPr>
                <a:t>Windows for Your Business Content</a:t>
              </a:r>
              <a:endParaRPr kumimoji="0" lang="en-US" sz="1200" b="0" i="0" u="none" strike="noStrike" kern="0" cap="none" spc="0" normalizeH="0" baseline="0" noProof="0" dirty="0">
                <a:ln>
                  <a:noFill/>
                </a:ln>
                <a:effectLst/>
                <a:uLnTx/>
                <a:uFillTx/>
              </a:endParaRPr>
            </a:p>
            <a:p>
              <a:pPr marL="173038" marR="0" lvl="0" indent="-173038" defTabSz="914400" eaLnBrk="1" fontAlgn="auto" latinLnBrk="0" hangingPunct="1">
                <a:spcBef>
                  <a:spcPts val="100"/>
                </a:spcBef>
                <a:buClr>
                  <a:schemeClr val="accent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hlinkClick r:id="rId27"/>
                </a:rPr>
                <a:t>TechNet Library for Windows 10</a:t>
              </a:r>
              <a:endParaRPr kumimoji="0" lang="en-US" sz="1200" b="0" i="0" u="none" strike="noStrike" kern="0" cap="none" spc="0" normalizeH="0" baseline="0" noProof="0" dirty="0">
                <a:ln>
                  <a:noFill/>
                </a:ln>
                <a:effectLst/>
                <a:uLnTx/>
                <a:uFillTx/>
              </a:endParaRPr>
            </a:p>
            <a:p>
              <a:pPr marL="173038" marR="0" lvl="0" indent="-173038" defTabSz="914400" eaLnBrk="1" fontAlgn="auto" latinLnBrk="0" hangingPunct="1">
                <a:spcBef>
                  <a:spcPts val="100"/>
                </a:spcBef>
                <a:buClr>
                  <a:schemeClr val="accent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hlinkClick r:id="rId28"/>
                </a:rPr>
                <a:t>IT Showcase Windows 10 Use Cases</a:t>
              </a:r>
              <a:endParaRPr kumimoji="0" lang="en-US" sz="1200" b="0" i="0" u="none" strike="noStrike" kern="0" cap="none" spc="0" normalizeH="0" baseline="0" noProof="0" dirty="0">
                <a:ln>
                  <a:noFill/>
                </a:ln>
                <a:effectLst/>
                <a:uLnTx/>
                <a:uFillTx/>
              </a:endParaRPr>
            </a:p>
            <a:p>
              <a:pPr marL="173038" marR="0" lvl="0" indent="-173038" defTabSz="914400" eaLnBrk="1" fontAlgn="auto" latinLnBrk="0" hangingPunct="1">
                <a:spcBef>
                  <a:spcPts val="100"/>
                </a:spcBef>
                <a:buClr>
                  <a:schemeClr val="accent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hlinkClick r:id="rId29"/>
                </a:rPr>
                <a:t>IT Showcase Windows 10 Productivity Guide</a:t>
              </a:r>
              <a:endParaRPr kumimoji="0" lang="en-US" sz="1200" b="0" i="0" u="none" strike="noStrike" kern="0" cap="none" spc="0" normalizeH="0" baseline="0" noProof="0" dirty="0">
                <a:ln>
                  <a:noFill/>
                </a:ln>
                <a:effectLst/>
                <a:uLnTx/>
                <a:uFillTx/>
              </a:endParaRPr>
            </a:p>
            <a:p>
              <a:pPr marL="173038" marR="0" lvl="0" indent="-173038" defTabSz="914400" eaLnBrk="1" fontAlgn="auto" latinLnBrk="0" hangingPunct="1">
                <a:spcBef>
                  <a:spcPts val="100"/>
                </a:spcBef>
                <a:buClr>
                  <a:schemeClr val="accent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hlinkClick r:id="rId30"/>
                </a:rPr>
                <a:t>Windows 10 Gartner Whitepaper on digital workplace strategy </a:t>
              </a:r>
              <a:endParaRPr kumimoji="0" lang="en-US" sz="1200" b="0" i="0" u="none" strike="noStrike" kern="0" cap="none" spc="0" normalizeH="0" baseline="0" noProof="0" dirty="0">
                <a:ln>
                  <a:noFill/>
                </a:ln>
                <a:effectLst/>
                <a:uLnTx/>
                <a:uFillTx/>
              </a:endParaRPr>
            </a:p>
            <a:p>
              <a:pPr marL="173038" marR="0" lvl="0" indent="-173038" defTabSz="914400" eaLnBrk="1" fontAlgn="auto" latinLnBrk="0" hangingPunct="1">
                <a:spcBef>
                  <a:spcPts val="100"/>
                </a:spcBef>
                <a:buClr>
                  <a:schemeClr val="accent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rPr>
                <a:t>Forrester Total Economic Impact Of Windows 10</a:t>
              </a:r>
            </a:p>
            <a:p>
              <a:pPr marL="173038" marR="0" lvl="0" indent="-173038" defTabSz="914400" eaLnBrk="1" fontAlgn="auto" latinLnBrk="0" hangingPunct="1">
                <a:spcBef>
                  <a:spcPts val="100"/>
                </a:spcBef>
                <a:buClr>
                  <a:schemeClr val="accent2"/>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rPr>
                <a:t>TCO Calculator</a:t>
              </a:r>
            </a:p>
          </p:txBody>
        </p:sp>
        <p:grpSp>
          <p:nvGrpSpPr>
            <p:cNvPr id="6" name="Group 5"/>
            <p:cNvGrpSpPr/>
            <p:nvPr/>
          </p:nvGrpSpPr>
          <p:grpSpPr>
            <a:xfrm>
              <a:off x="4293259" y="1081535"/>
              <a:ext cx="4009582" cy="1048410"/>
              <a:chOff x="4270276" y="982662"/>
              <a:chExt cx="4009582" cy="1048410"/>
            </a:xfrm>
          </p:grpSpPr>
          <p:sp>
            <p:nvSpPr>
              <p:cNvPr id="31" name="Rectangle 30"/>
              <p:cNvSpPr/>
              <p:nvPr/>
            </p:nvSpPr>
            <p:spPr bwMode="auto">
              <a:xfrm>
                <a:off x="4270276" y="982662"/>
                <a:ext cx="3849958" cy="44090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1250">
                          <a:schemeClr val="bg1"/>
                        </a:gs>
                        <a:gs pos="100000">
                          <a:schemeClr val="bg1"/>
                        </a:gs>
                      </a:gsLst>
                    </a:gradFill>
                    <a:effectLst/>
                    <a:uLnTx/>
                    <a:uFillTx/>
                    <a:latin typeface="Segoe UI" panose="020B0502040204020203" pitchFamily="34" charset="0"/>
                    <a:ea typeface="Segoe UI" panose="020B0502040204020203" pitchFamily="34" charset="0"/>
                    <a:cs typeface="Segoe UI" panose="020B0502040204020203" pitchFamily="34" charset="0"/>
                  </a:rPr>
                  <a:t>SELL</a:t>
                </a:r>
                <a:r>
                  <a:rPr kumimoji="0" lang="en-US" sz="1400" b="1" i="0" u="none" strike="noStrike" kern="0" cap="none" spc="0" normalizeH="0" baseline="0" noProof="0" dirty="0">
                    <a:ln>
                      <a:noFill/>
                    </a:ln>
                    <a:gradFill>
                      <a:gsLst>
                        <a:gs pos="1250">
                          <a:schemeClr val="bg1"/>
                        </a:gs>
                        <a:gs pos="100000">
                          <a:schemeClr val="bg1"/>
                        </a:gs>
                      </a:gsLst>
                    </a:gra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600" b="0" i="0" u="none" strike="noStrike" kern="0" cap="none" spc="-30" normalizeH="0" baseline="0" noProof="0" dirty="0">
                    <a:ln>
                      <a:noFill/>
                    </a:ln>
                    <a:gradFill>
                      <a:gsLst>
                        <a:gs pos="1250">
                          <a:schemeClr val="bg1"/>
                        </a:gs>
                        <a:gs pos="100000">
                          <a:schemeClr val="bg1"/>
                        </a:gs>
                      </a:gsLst>
                    </a:gradFill>
                    <a:effectLst/>
                    <a:uLnTx/>
                    <a:uFillTx/>
                    <a:ea typeface="Segoe UI" pitchFamily="34" charset="0"/>
                    <a:cs typeface="Segoe UI" pitchFamily="34" charset="0"/>
                  </a:rPr>
                  <a:t>effectively, to the right customers</a:t>
                </a:r>
                <a:endParaRPr kumimoji="0" lang="en-US" sz="2000" b="0" i="0" u="none" strike="noStrike" kern="0" cap="none" spc="-30" normalizeH="0" baseline="0" noProof="0" dirty="0">
                  <a:ln>
                    <a:noFill/>
                  </a:ln>
                  <a:gradFill>
                    <a:gsLst>
                      <a:gs pos="1250">
                        <a:schemeClr val="bg1"/>
                      </a:gs>
                      <a:gs pos="100000">
                        <a:schemeClr val="bg1"/>
                      </a:gs>
                    </a:gsLst>
                  </a:gradFill>
                  <a:effectLst/>
                  <a:uLnTx/>
                  <a:uFillTx/>
                  <a:ea typeface="Segoe UI" pitchFamily="34" charset="0"/>
                  <a:cs typeface="Segoe UI" pitchFamily="34" charset="0"/>
                </a:endParaRPr>
              </a:p>
            </p:txBody>
          </p:sp>
          <p:sp>
            <p:nvSpPr>
              <p:cNvPr id="32" name="Isosceles Triangle 31"/>
              <p:cNvSpPr/>
              <p:nvPr/>
            </p:nvSpPr>
            <p:spPr bwMode="auto">
              <a:xfrm rot="5400000">
                <a:off x="7986469" y="1656448"/>
                <a:ext cx="427154" cy="159625"/>
              </a:xfrm>
              <a:prstGeom prst="triangle">
                <a:avLst/>
              </a:prstGeom>
              <a:solidFill>
                <a:srgbClr val="005AA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 name="Rectangle 35"/>
              <p:cNvSpPr/>
              <p:nvPr/>
            </p:nvSpPr>
            <p:spPr bwMode="auto">
              <a:xfrm>
                <a:off x="6057779" y="1441450"/>
                <a:ext cx="2062456" cy="589622"/>
              </a:xfrm>
              <a:prstGeom prst="rect">
                <a:avLst/>
              </a:prstGeom>
              <a:solidFill>
                <a:srgbClr val="005AA1"/>
              </a:solidFill>
              <a:ln w="9525"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chemeClr val="bg1"/>
                        </a:gs>
                        <a:gs pos="100000">
                          <a:schemeClr val="bg1"/>
                        </a:gs>
                      </a:gsLst>
                    </a:gradFill>
                    <a:effectLst/>
                    <a:uLnTx/>
                    <a:uFillTx/>
                    <a:ea typeface="Segoe UI" pitchFamily="34" charset="0"/>
                    <a:cs typeface="Segoe UI" pitchFamily="34" charset="0"/>
                  </a:rPr>
                  <a:t>Sell advise, </a:t>
                </a:r>
                <a:br>
                  <a:rPr kumimoji="0" lang="en-US" sz="1600" b="0" i="0" u="none" strike="noStrike" kern="0" cap="none" spc="0" normalizeH="0" baseline="0" noProof="0" dirty="0">
                    <a:ln>
                      <a:noFill/>
                    </a:ln>
                    <a:gradFill>
                      <a:gsLst>
                        <a:gs pos="1250">
                          <a:schemeClr val="bg1"/>
                        </a:gs>
                        <a:gs pos="100000">
                          <a:schemeClr val="bg1"/>
                        </a:gs>
                      </a:gsLst>
                    </a:gradFill>
                    <a:effectLst/>
                    <a:uLnTx/>
                    <a:uFillTx/>
                    <a:ea typeface="Segoe UI" pitchFamily="34" charset="0"/>
                    <a:cs typeface="Segoe UI" pitchFamily="34" charset="0"/>
                  </a:rPr>
                </a:br>
                <a:r>
                  <a:rPr kumimoji="0" lang="en-US" sz="1600" b="0" i="0" u="none" strike="noStrike" kern="0" cap="none" spc="0" normalizeH="0" baseline="0" noProof="0" dirty="0">
                    <a:ln>
                      <a:noFill/>
                    </a:ln>
                    <a:gradFill>
                      <a:gsLst>
                        <a:gs pos="1250">
                          <a:schemeClr val="bg1"/>
                        </a:gs>
                        <a:gs pos="100000">
                          <a:schemeClr val="bg1"/>
                        </a:gs>
                      </a:gsLst>
                    </a:gradFill>
                    <a:effectLst/>
                    <a:uLnTx/>
                    <a:uFillTx/>
                    <a:ea typeface="Segoe UI" pitchFamily="34" charset="0"/>
                    <a:cs typeface="Segoe UI" pitchFamily="34" charset="0"/>
                  </a:rPr>
                  <a:t>and transact</a:t>
                </a:r>
              </a:p>
            </p:txBody>
          </p:sp>
          <p:sp>
            <p:nvSpPr>
              <p:cNvPr id="37" name="Rectangle 36"/>
              <p:cNvSpPr/>
              <p:nvPr/>
            </p:nvSpPr>
            <p:spPr bwMode="auto">
              <a:xfrm>
                <a:off x="4270276" y="1441450"/>
                <a:ext cx="1770433" cy="58962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chemeClr val="bg1"/>
                        </a:gs>
                        <a:gs pos="100000">
                          <a:schemeClr val="bg1"/>
                        </a:gs>
                      </a:gsLst>
                    </a:gradFill>
                    <a:effectLst/>
                    <a:uLnTx/>
                    <a:uFillTx/>
                    <a:ea typeface="Segoe UI" pitchFamily="34" charset="0"/>
                    <a:cs typeface="Segoe UI" pitchFamily="34" charset="0"/>
                  </a:rPr>
                  <a:t>Create customer demand</a:t>
                </a:r>
              </a:p>
            </p:txBody>
          </p:sp>
        </p:grpSp>
      </p:grpSp>
      <p:grpSp>
        <p:nvGrpSpPr>
          <p:cNvPr id="10" name="Group 9"/>
          <p:cNvGrpSpPr/>
          <p:nvPr/>
        </p:nvGrpSpPr>
        <p:grpSpPr>
          <a:xfrm>
            <a:off x="8311877" y="1081535"/>
            <a:ext cx="3849961" cy="5783066"/>
            <a:chOff x="8311877" y="1081535"/>
            <a:chExt cx="3849961" cy="5783066"/>
          </a:xfrm>
        </p:grpSpPr>
        <p:sp>
          <p:nvSpPr>
            <p:cNvPr id="41" name="Rectangle 40"/>
            <p:cNvSpPr/>
            <p:nvPr/>
          </p:nvSpPr>
          <p:spPr>
            <a:xfrm>
              <a:off x="8311877" y="5778249"/>
              <a:ext cx="3849957" cy="1086352"/>
            </a:xfrm>
            <a:prstGeom prst="rect">
              <a:avLst/>
            </a:prstGeom>
            <a:solidFill>
              <a:schemeClr val="bg2"/>
            </a:solidFill>
            <a:ln w="28575">
              <a:noFill/>
            </a:ln>
          </p:spPr>
          <p:txBody>
            <a:bodyPr wrap="square" lIns="54864" tIns="45720" rIns="54864" bIns="0" anchor="t">
              <a:noAutofit/>
            </a:bodyPr>
            <a:lstStyle/>
            <a:p>
              <a:pPr marL="173038" marR="0" lvl="0" indent="-173038" defTabSz="914400" eaLnBrk="1" fontAlgn="b" latinLnBrk="0" hangingPunct="1">
                <a:spcBef>
                  <a:spcPts val="100"/>
                </a:spcBef>
                <a:buClr>
                  <a:schemeClr val="accent5"/>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hlinkClick r:id="rId23"/>
                </a:rPr>
                <a:t>Business Investment Funds (BIF)</a:t>
              </a:r>
            </a:p>
            <a:p>
              <a:pPr marL="173038" marR="0" lvl="0" indent="-173038" defTabSz="914400" eaLnBrk="1" fontAlgn="b" latinLnBrk="0" hangingPunct="1">
                <a:spcBef>
                  <a:spcPts val="100"/>
                </a:spcBef>
                <a:buClr>
                  <a:schemeClr val="accent5"/>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hlinkClick r:id="rId31"/>
                </a:rPr>
                <a:t>Windows Accelerate </a:t>
              </a:r>
              <a:endParaRPr kumimoji="0" lang="en-US" sz="1200" b="0" i="0" u="none" strike="noStrike" kern="0" cap="none" spc="0" normalizeH="0" baseline="0" noProof="0" dirty="0">
                <a:ln>
                  <a:noFill/>
                </a:ln>
                <a:effectLst/>
                <a:uLnTx/>
                <a:uFillTx/>
              </a:endParaRPr>
            </a:p>
            <a:p>
              <a:pPr marL="173038" marR="0" lvl="0" indent="-173038" defTabSz="914400" eaLnBrk="1" fontAlgn="b" latinLnBrk="0" hangingPunct="1">
                <a:spcBef>
                  <a:spcPts val="100"/>
                </a:spcBef>
                <a:buClr>
                  <a:schemeClr val="accent5"/>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rPr>
                <a:t>Deployment Planning Services (DPS) vouchers</a:t>
              </a:r>
            </a:p>
          </p:txBody>
        </p:sp>
        <p:sp>
          <p:nvSpPr>
            <p:cNvPr id="26" name="Rectangle 25"/>
            <p:cNvSpPr/>
            <p:nvPr/>
          </p:nvSpPr>
          <p:spPr>
            <a:xfrm>
              <a:off x="8311878" y="3482872"/>
              <a:ext cx="3849959" cy="1993899"/>
            </a:xfrm>
            <a:prstGeom prst="rect">
              <a:avLst/>
            </a:prstGeom>
            <a:solidFill>
              <a:schemeClr val="bg2"/>
            </a:solidFill>
            <a:ln w="28575">
              <a:noFill/>
            </a:ln>
          </p:spPr>
          <p:txBody>
            <a:bodyPr wrap="square" lIns="54864" tIns="45720" rIns="54864" bIns="45720" anchor="t">
              <a:noAutofit/>
            </a:bodyPr>
            <a:lstStyle/>
            <a:p>
              <a:pPr marL="173038" marR="0" lvl="0" indent="-173038" defTabSz="914400" eaLnBrk="1" fontAlgn="b" latinLnBrk="0" hangingPunct="1">
                <a:spcBef>
                  <a:spcPts val="100"/>
                </a:spcBef>
                <a:buClr>
                  <a:schemeClr val="accent5"/>
                </a:buClr>
                <a:buSzTx/>
                <a:buFont typeface="Wingdings" panose="05000000000000000000" pitchFamily="2" charset="2"/>
                <a:buChar char="§"/>
                <a:tabLst/>
                <a:defRPr/>
              </a:pPr>
              <a:r>
                <a:rPr kumimoji="0" lang="en-US" sz="1200" b="1" i="0" u="none" strike="noStrike" kern="0" cap="none" spc="0" normalizeH="0" baseline="0" noProof="0" dirty="0">
                  <a:ln>
                    <a:noFill/>
                  </a:ln>
                  <a:effectLst/>
                  <a:uLnTx/>
                  <a:uFillTx/>
                  <a:hlinkClick r:id="rId32"/>
                </a:rPr>
                <a:t>Windows 10 Deployment Options</a:t>
              </a:r>
              <a:endParaRPr kumimoji="0" lang="en-US" sz="1200" b="1" i="0" u="none" strike="noStrike" kern="0" cap="none" spc="0" normalizeH="0" baseline="0" noProof="0" dirty="0">
                <a:ln>
                  <a:noFill/>
                </a:ln>
                <a:effectLst/>
                <a:uLnTx/>
                <a:uFillTx/>
              </a:endParaRPr>
            </a:p>
            <a:p>
              <a:pPr marL="173038" marR="0" lvl="0" indent="-173038" defTabSz="914400" eaLnBrk="1" fontAlgn="b" latinLnBrk="0" hangingPunct="1">
                <a:spcBef>
                  <a:spcPts val="100"/>
                </a:spcBef>
                <a:buClr>
                  <a:schemeClr val="accent5"/>
                </a:buClr>
                <a:buSzTx/>
                <a:buFont typeface="Wingdings" panose="05000000000000000000" pitchFamily="2" charset="2"/>
                <a:buChar char="§"/>
                <a:tabLst/>
                <a:defRPr/>
              </a:pPr>
              <a:r>
                <a:rPr kumimoji="0" lang="en-US" sz="1200" b="0" i="0" u="sng" strike="noStrike" kern="0" cap="none" spc="0" normalizeH="0" baseline="0" noProof="0" dirty="0">
                  <a:ln>
                    <a:noFill/>
                  </a:ln>
                  <a:effectLst/>
                  <a:uLnTx/>
                  <a:uFillTx/>
                  <a:hlinkClick r:id="rId33"/>
                </a:rPr>
                <a:t>Windows 10 Self-Serve POC</a:t>
              </a:r>
              <a:r>
                <a:rPr kumimoji="0" lang="en-US" sz="1200" b="0" i="0" u="sng" strike="noStrike" kern="0" cap="none" spc="0" normalizeH="0" baseline="0" noProof="0" dirty="0">
                  <a:ln>
                    <a:noFill/>
                  </a:ln>
                  <a:effectLst/>
                  <a:uLnTx/>
                  <a:uFillTx/>
                </a:rPr>
                <a:t> </a:t>
              </a:r>
              <a:endParaRPr kumimoji="0" lang="en-US" sz="1200" b="0" i="0" u="none" strike="noStrike" kern="0" cap="none" spc="0" normalizeH="0" baseline="0" noProof="0" dirty="0">
                <a:ln>
                  <a:noFill/>
                </a:ln>
                <a:effectLst/>
                <a:uLnTx/>
                <a:uFillTx/>
              </a:endParaRPr>
            </a:p>
            <a:p>
              <a:pPr marL="173038" marR="0" lvl="0" indent="-173038" defTabSz="914400" eaLnBrk="1" fontAlgn="b" latinLnBrk="0" hangingPunct="1">
                <a:spcBef>
                  <a:spcPts val="100"/>
                </a:spcBef>
                <a:buClr>
                  <a:schemeClr val="accent5"/>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ea typeface="Segoe UI" pitchFamily="34" charset="0"/>
                  <a:cs typeface="Segoe UI" pitchFamily="34" charset="0"/>
                </a:rPr>
                <a:t>For ISVs: Post Win 10 support statements on </a:t>
              </a:r>
              <a:r>
                <a:rPr kumimoji="0" lang="en-US" sz="1200" b="0" i="0" u="none" strike="noStrike" kern="0" cap="none" spc="0" normalizeH="0" baseline="0" noProof="0" dirty="0">
                  <a:ln>
                    <a:noFill/>
                  </a:ln>
                  <a:effectLst/>
                  <a:uLnTx/>
                  <a:uFillTx/>
                  <a:ea typeface="Segoe UI" pitchFamily="34" charset="0"/>
                  <a:cs typeface="Segoe UI" pitchFamily="34" charset="0"/>
                  <a:hlinkClick r:id="rId34"/>
                </a:rPr>
                <a:t>Ready for Windows</a:t>
              </a:r>
              <a:endParaRPr kumimoji="0" lang="en-US" sz="1200" b="0" i="0" u="none" strike="noStrike" kern="0" cap="none" spc="0" normalizeH="0" baseline="0" noProof="0" dirty="0">
                <a:ln>
                  <a:noFill/>
                </a:ln>
                <a:effectLst/>
                <a:uLnTx/>
                <a:uFillTx/>
                <a:ea typeface="Segoe UI" pitchFamily="34" charset="0"/>
                <a:cs typeface="Segoe UI" pitchFamily="34" charset="0"/>
              </a:endParaRPr>
            </a:p>
            <a:p>
              <a:pPr marL="173038" marR="0" lvl="0" indent="-173038" defTabSz="914400" eaLnBrk="1" fontAlgn="b" latinLnBrk="0" hangingPunct="1">
                <a:spcBef>
                  <a:spcPts val="100"/>
                </a:spcBef>
                <a:buClr>
                  <a:schemeClr val="accent5"/>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hlinkClick r:id="rId31"/>
                </a:rPr>
                <a:t>Windows Accelerate</a:t>
              </a:r>
            </a:p>
            <a:p>
              <a:pPr marL="173038" marR="0" lvl="0" indent="-173038" defTabSz="914400" eaLnBrk="1" fontAlgn="b" latinLnBrk="0" hangingPunct="1">
                <a:spcBef>
                  <a:spcPts val="100"/>
                </a:spcBef>
                <a:buClr>
                  <a:schemeClr val="accent5"/>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hlinkClick r:id="rId35"/>
                </a:rPr>
                <a:t>Advisory services and Break-fix support</a:t>
              </a:r>
              <a:r>
                <a:rPr kumimoji="0" lang="en-US" sz="1200" b="0" i="0" u="none" strike="noStrike" kern="0" cap="none" spc="0" normalizeH="0" baseline="0" noProof="0" dirty="0">
                  <a:ln>
                    <a:noFill/>
                  </a:ln>
                  <a:effectLst/>
                  <a:uLnTx/>
                  <a:uFillTx/>
                  <a:hlinkClick r:id="rId31"/>
                </a:rPr>
                <a:t> </a:t>
              </a:r>
              <a:endParaRPr kumimoji="0" lang="en-US" sz="1200" b="0" i="0" u="none" strike="noStrike" kern="0" cap="none" spc="0" normalizeH="0" baseline="0" noProof="0" dirty="0">
                <a:ln>
                  <a:noFill/>
                </a:ln>
                <a:effectLst/>
                <a:uLnTx/>
                <a:uFillTx/>
                <a:hlinkClick r:id="rId36"/>
              </a:endParaRPr>
            </a:p>
            <a:p>
              <a:pPr marL="173038" marR="0" lvl="0" indent="-173038" defTabSz="914400" eaLnBrk="1" fontAlgn="b" latinLnBrk="0" hangingPunct="1">
                <a:spcBef>
                  <a:spcPts val="100"/>
                </a:spcBef>
                <a:buClr>
                  <a:schemeClr val="accent5"/>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hlinkClick r:id="rId36"/>
                </a:rPr>
                <a:t>Premier Support for Partners</a:t>
              </a:r>
              <a:endParaRPr kumimoji="0" lang="en-US" sz="1200" b="0" i="0" u="none" strike="noStrike" kern="0" cap="none" spc="0" normalizeH="0" baseline="0" noProof="0" dirty="0">
                <a:ln>
                  <a:noFill/>
                </a:ln>
                <a:effectLst/>
                <a:uLnTx/>
                <a:uFillTx/>
              </a:endParaRPr>
            </a:p>
            <a:p>
              <a:pPr marL="173038" marR="0" lvl="0" indent="-173038" defTabSz="914400" eaLnBrk="1" fontAlgn="b" latinLnBrk="0" hangingPunct="1">
                <a:spcBef>
                  <a:spcPts val="100"/>
                </a:spcBef>
                <a:buClr>
                  <a:schemeClr val="accent5"/>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hlinkClick r:id="rId37"/>
                </a:rPr>
                <a:t>Signature Support for Partners</a:t>
              </a:r>
              <a:endParaRPr kumimoji="0" lang="en-US" sz="1200" b="0" i="0" u="none" strike="noStrike" kern="0" cap="none" spc="0" normalizeH="0" baseline="0" noProof="0" dirty="0">
                <a:ln>
                  <a:noFill/>
                </a:ln>
                <a:effectLst/>
                <a:uLnTx/>
                <a:uFillTx/>
              </a:endParaRPr>
            </a:p>
          </p:txBody>
        </p:sp>
        <p:sp>
          <p:nvSpPr>
            <p:cNvPr id="27" name="Rectangle 26"/>
            <p:cNvSpPr/>
            <p:nvPr/>
          </p:nvSpPr>
          <p:spPr>
            <a:xfrm>
              <a:off x="8311878" y="2436360"/>
              <a:ext cx="3849957" cy="742557"/>
            </a:xfrm>
            <a:prstGeom prst="rect">
              <a:avLst/>
            </a:prstGeom>
            <a:solidFill>
              <a:schemeClr val="bg2"/>
            </a:solidFill>
            <a:ln w="28575">
              <a:noFill/>
            </a:ln>
          </p:spPr>
          <p:txBody>
            <a:bodyPr wrap="square" lIns="54864" tIns="45720" rIns="54864" bIns="45720" anchor="t">
              <a:noAutofit/>
            </a:bodyPr>
            <a:lstStyle/>
            <a:p>
              <a:pPr marL="173038" marR="0" lvl="0" indent="-173038" defTabSz="914400" eaLnBrk="1" fontAlgn="auto" latinLnBrk="0" hangingPunct="1">
                <a:lnSpc>
                  <a:spcPct val="100000"/>
                </a:lnSpc>
                <a:spcBef>
                  <a:spcPts val="100"/>
                </a:spcBef>
                <a:buClr>
                  <a:schemeClr val="accent5"/>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rPr>
                <a:t>Account Technology Strategist (ATS) – (EPG only)</a:t>
              </a:r>
            </a:p>
            <a:p>
              <a:pPr marL="173038" marR="0" lvl="0" indent="-173038" defTabSz="914400" eaLnBrk="1" fontAlgn="auto" latinLnBrk="0" hangingPunct="1">
                <a:lnSpc>
                  <a:spcPct val="100000"/>
                </a:lnSpc>
                <a:spcBef>
                  <a:spcPts val="100"/>
                </a:spcBef>
                <a:buClr>
                  <a:schemeClr val="accent5"/>
                </a:buClr>
                <a:buSzTx/>
                <a:buFont typeface="Wingdings" panose="05000000000000000000" pitchFamily="2" charset="2"/>
                <a:buChar char="§"/>
                <a:tabLst/>
                <a:defRPr/>
              </a:pPr>
              <a:r>
                <a:rPr kumimoji="0" lang="en-US" sz="1200" b="0" i="0" u="none" strike="noStrike" kern="0" cap="none" spc="0" normalizeH="0" baseline="0" noProof="0" dirty="0">
                  <a:ln>
                    <a:noFill/>
                  </a:ln>
                  <a:effectLst/>
                  <a:uLnTx/>
                  <a:uFillTx/>
                </a:rPr>
                <a:t>Partner Technology Strategist – (CA only)</a:t>
              </a:r>
            </a:p>
          </p:txBody>
        </p:sp>
        <p:grpSp>
          <p:nvGrpSpPr>
            <p:cNvPr id="7" name="Group 6"/>
            <p:cNvGrpSpPr/>
            <p:nvPr/>
          </p:nvGrpSpPr>
          <p:grpSpPr>
            <a:xfrm>
              <a:off x="8311879" y="1081535"/>
              <a:ext cx="3849959" cy="1048410"/>
              <a:chOff x="8311879" y="982662"/>
              <a:chExt cx="3849959" cy="1048410"/>
            </a:xfrm>
          </p:grpSpPr>
          <p:sp>
            <p:nvSpPr>
              <p:cNvPr id="38" name="Rectangle 37"/>
              <p:cNvSpPr/>
              <p:nvPr/>
            </p:nvSpPr>
            <p:spPr bwMode="auto">
              <a:xfrm>
                <a:off x="8311879" y="982662"/>
                <a:ext cx="3849958" cy="440908"/>
              </a:xfrm>
              <a:prstGeom prst="rect">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1250">
                          <a:schemeClr val="bg1"/>
                        </a:gs>
                        <a:gs pos="100000">
                          <a:schemeClr val="bg1"/>
                        </a:gs>
                      </a:gsLst>
                    </a:gradFill>
                    <a:effectLst/>
                    <a:uLnTx/>
                    <a:uFillTx/>
                    <a:latin typeface="Segoe UI" panose="020B0502040204020203" pitchFamily="34" charset="0"/>
                    <a:ea typeface="Segoe UI" panose="020B0502040204020203" pitchFamily="34" charset="0"/>
                    <a:cs typeface="Segoe UI" panose="020B0502040204020203" pitchFamily="34" charset="0"/>
                  </a:rPr>
                  <a:t>DELIVER</a:t>
                </a:r>
                <a:r>
                  <a:rPr kumimoji="0" lang="en-US" sz="1400" b="1" i="0" u="none" strike="noStrike" kern="0" cap="none" spc="0" normalizeH="0" baseline="0" noProof="0" dirty="0">
                    <a:ln>
                      <a:noFill/>
                    </a:ln>
                    <a:gradFill>
                      <a:gsLst>
                        <a:gs pos="1250">
                          <a:schemeClr val="bg1"/>
                        </a:gs>
                        <a:gs pos="100000">
                          <a:schemeClr val="bg1"/>
                        </a:gs>
                      </a:gsLst>
                    </a:gra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600" b="0" i="0" u="none" strike="noStrike" kern="0" cap="none" spc="0" normalizeH="0" baseline="0" noProof="0" dirty="0">
                    <a:ln>
                      <a:noFill/>
                    </a:ln>
                    <a:gradFill>
                      <a:gsLst>
                        <a:gs pos="1250">
                          <a:schemeClr val="bg1"/>
                        </a:gs>
                        <a:gs pos="100000">
                          <a:schemeClr val="bg1"/>
                        </a:gs>
                      </a:gsLst>
                    </a:gradFill>
                    <a:effectLst/>
                    <a:uLnTx/>
                    <a:uFillTx/>
                    <a:ea typeface="Segoe UI" pitchFamily="34" charset="0"/>
                    <a:cs typeface="Segoe UI" pitchFamily="34" charset="0"/>
                  </a:rPr>
                  <a:t>the right solution/services</a:t>
                </a:r>
                <a:endParaRPr kumimoji="0" lang="en-US" sz="2000" b="0" i="0" u="none" strike="noStrike" kern="0" cap="none" spc="0" normalizeH="0" baseline="0" noProof="0" dirty="0">
                  <a:ln>
                    <a:noFill/>
                  </a:ln>
                  <a:gradFill>
                    <a:gsLst>
                      <a:gs pos="1250">
                        <a:schemeClr val="bg1"/>
                      </a:gs>
                      <a:gs pos="100000">
                        <a:schemeClr val="bg1"/>
                      </a:gs>
                    </a:gsLst>
                  </a:gradFill>
                  <a:effectLst/>
                  <a:uLnTx/>
                  <a:uFillTx/>
                  <a:ea typeface="Segoe UI" pitchFamily="34" charset="0"/>
                  <a:cs typeface="Segoe UI" pitchFamily="34" charset="0"/>
                </a:endParaRPr>
              </a:p>
            </p:txBody>
          </p:sp>
          <p:sp>
            <p:nvSpPr>
              <p:cNvPr id="43" name="Rectangle 42"/>
              <p:cNvSpPr/>
              <p:nvPr/>
            </p:nvSpPr>
            <p:spPr bwMode="auto">
              <a:xfrm>
                <a:off x="10099382" y="1441450"/>
                <a:ext cx="2062456" cy="589622"/>
              </a:xfrm>
              <a:prstGeom prst="rect">
                <a:avLst/>
              </a:prstGeom>
              <a:solidFill>
                <a:srgbClr val="870076"/>
              </a:solidFill>
              <a:ln w="9525"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chemeClr val="bg1"/>
                        </a:gs>
                        <a:gs pos="100000">
                          <a:schemeClr val="bg1"/>
                        </a:gs>
                      </a:gsLst>
                    </a:gradFill>
                    <a:effectLst/>
                    <a:uLnTx/>
                    <a:uFillTx/>
                    <a:ea typeface="Segoe UI" pitchFamily="34" charset="0"/>
                    <a:cs typeface="Segoe UI" pitchFamily="34" charset="0"/>
                  </a:rPr>
                  <a:t>Get services </a:t>
                </a:r>
                <a:br>
                  <a:rPr kumimoji="0" lang="en-US" sz="1600" b="0" i="0" u="none" strike="noStrike" kern="0" cap="none" spc="0" normalizeH="0" baseline="0" noProof="0" dirty="0">
                    <a:ln>
                      <a:noFill/>
                    </a:ln>
                    <a:gradFill>
                      <a:gsLst>
                        <a:gs pos="1250">
                          <a:schemeClr val="bg1"/>
                        </a:gs>
                        <a:gs pos="100000">
                          <a:schemeClr val="bg1"/>
                        </a:gs>
                      </a:gsLst>
                    </a:gradFill>
                    <a:effectLst/>
                    <a:uLnTx/>
                    <a:uFillTx/>
                    <a:ea typeface="Segoe UI" pitchFamily="34" charset="0"/>
                    <a:cs typeface="Segoe UI" pitchFamily="34" charset="0"/>
                  </a:rPr>
                </a:br>
                <a:r>
                  <a:rPr kumimoji="0" lang="en-US" sz="1600" b="0" i="0" u="none" strike="noStrike" kern="0" cap="none" spc="0" normalizeH="0" baseline="0" noProof="0" dirty="0">
                    <a:ln>
                      <a:noFill/>
                    </a:ln>
                    <a:gradFill>
                      <a:gsLst>
                        <a:gs pos="1250">
                          <a:schemeClr val="bg1"/>
                        </a:gs>
                        <a:gs pos="100000">
                          <a:schemeClr val="bg1"/>
                        </a:gs>
                      </a:gsLst>
                    </a:gradFill>
                    <a:effectLst/>
                    <a:uLnTx/>
                    <a:uFillTx/>
                    <a:ea typeface="Segoe UI" pitchFamily="34" charset="0"/>
                    <a:cs typeface="Segoe UI" pitchFamily="34" charset="0"/>
                  </a:rPr>
                  <a:t>and support</a:t>
                </a:r>
              </a:p>
            </p:txBody>
          </p:sp>
          <p:sp>
            <p:nvSpPr>
              <p:cNvPr id="44" name="Rectangle 43"/>
              <p:cNvSpPr/>
              <p:nvPr/>
            </p:nvSpPr>
            <p:spPr bwMode="auto">
              <a:xfrm>
                <a:off x="8311879" y="1441450"/>
                <a:ext cx="1770433" cy="589622"/>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chemeClr val="bg1"/>
                        </a:gs>
                        <a:gs pos="100000">
                          <a:schemeClr val="bg1"/>
                        </a:gs>
                      </a:gsLst>
                    </a:gradFill>
                    <a:effectLst/>
                    <a:uLnTx/>
                    <a:uFillTx/>
                    <a:ea typeface="Segoe UI" pitchFamily="34" charset="0"/>
                    <a:cs typeface="Segoe UI" pitchFamily="34" charset="0"/>
                  </a:rPr>
                  <a:t>Deploy</a:t>
                </a:r>
              </a:p>
            </p:txBody>
          </p:sp>
        </p:grpSp>
      </p:grpSp>
    </p:spTree>
    <p:extLst>
      <p:ext uri="{BB962C8B-B14F-4D97-AF65-F5344CB8AC3E}">
        <p14:creationId xmlns:p14="http://schemas.microsoft.com/office/powerpoint/2010/main" val="3582784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par>
                                <p:cTn id="8" presetID="42" presetClass="path" presetSubtype="0" decel="100000" fill="hold" nodeType="withEffect">
                                  <p:stCondLst>
                                    <p:cond delay="0"/>
                                  </p:stCondLst>
                                  <p:childTnLst>
                                    <p:animMotion origin="layout" path="M -3.54863E-6 4.95688E-6 L 0.04953 -0.00114 " pathEditMode="relative" rAng="0" ptsTypes="AA">
                                      <p:cBhvr>
                                        <p:cTn id="9" dur="750" spd="-100000" fill="hold"/>
                                        <p:tgtEl>
                                          <p:spTgt spid="8"/>
                                        </p:tgtEl>
                                        <p:attrNameLst>
                                          <p:attrName>ppt_x</p:attrName>
                                          <p:attrName>ppt_y</p:attrName>
                                        </p:attrNameLst>
                                      </p:cBhvr>
                                      <p:rCtr x="2476" y="-68"/>
                                    </p:animMotion>
                                  </p:childTnLst>
                                </p:cTn>
                              </p:par>
                              <p:par>
                                <p:cTn id="10" presetID="10" presetClass="entr" presetSubtype="0" fill="hold"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childTnLst>
                                </p:cTn>
                              </p:par>
                              <p:par>
                                <p:cTn id="13" presetID="42" presetClass="path" presetSubtype="0" decel="100000" fill="hold" nodeType="withEffect">
                                  <p:stCondLst>
                                    <p:cond delay="500"/>
                                  </p:stCondLst>
                                  <p:childTnLst>
                                    <p:animMotion origin="layout" path="M -3.54863E-6 4.95688E-6 L 0.04953 -0.00114 " pathEditMode="relative" rAng="0" ptsTypes="AA">
                                      <p:cBhvr>
                                        <p:cTn id="14" dur="750" spd="-100000" fill="hold"/>
                                        <p:tgtEl>
                                          <p:spTgt spid="9"/>
                                        </p:tgtEl>
                                        <p:attrNameLst>
                                          <p:attrName>ppt_x</p:attrName>
                                          <p:attrName>ppt_y</p:attrName>
                                        </p:attrNameLst>
                                      </p:cBhvr>
                                      <p:rCtr x="2476" y="-68"/>
                                    </p:animMotion>
                                  </p:childTnLst>
                                </p:cTn>
                              </p:par>
                              <p:par>
                                <p:cTn id="15" presetID="10" presetClass="entr" presetSubtype="0" fill="hold" nodeType="withEffect">
                                  <p:stCondLst>
                                    <p:cond delay="10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par>
                                <p:cTn id="18" presetID="42" presetClass="path" presetSubtype="0" decel="100000" fill="hold" nodeType="withEffect">
                                  <p:stCondLst>
                                    <p:cond delay="1000"/>
                                  </p:stCondLst>
                                  <p:childTnLst>
                                    <p:animMotion origin="layout" path="M -3.54863E-6 4.95688E-6 L 0.04953 -0.00114 " pathEditMode="relative" rAng="0" ptsTypes="AA">
                                      <p:cBhvr>
                                        <p:cTn id="19" dur="750" spd="-100000" fill="hold"/>
                                        <p:tgtEl>
                                          <p:spTgt spid="10"/>
                                        </p:tgtEl>
                                        <p:attrNameLst>
                                          <p:attrName>ppt_x</p:attrName>
                                          <p:attrName>ppt_y</p:attrName>
                                        </p:attrNameLst>
                                      </p:cBhvr>
                                      <p:rCtr x="2476" y="-68"/>
                                    </p:animMotion>
                                  </p:childTnLst>
                                </p:cTn>
                              </p:par>
                              <p:par>
                                <p:cTn id="20" presetID="2" presetClass="entr" presetSubtype="8" decel="10000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1000" fill="hold"/>
                                        <p:tgtEl>
                                          <p:spTgt spid="28"/>
                                        </p:tgtEl>
                                        <p:attrNameLst>
                                          <p:attrName>ppt_x</p:attrName>
                                        </p:attrNameLst>
                                      </p:cBhvr>
                                      <p:tavLst>
                                        <p:tav tm="0">
                                          <p:val>
                                            <p:strVal val="0-#ppt_w/2"/>
                                          </p:val>
                                        </p:tav>
                                        <p:tav tm="100000">
                                          <p:val>
                                            <p:strVal val="#ppt_x"/>
                                          </p:val>
                                        </p:tav>
                                      </p:tavLst>
                                    </p:anim>
                                    <p:anim calcmode="lin" valueType="num">
                                      <p:cBhvr additive="base">
                                        <p:cTn id="23" dur="1000" fill="hold"/>
                                        <p:tgtEl>
                                          <p:spTgt spid="28"/>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1000" fill="hold"/>
                                        <p:tgtEl>
                                          <p:spTgt spid="3"/>
                                        </p:tgtEl>
                                        <p:attrNameLst>
                                          <p:attrName>ppt_x</p:attrName>
                                        </p:attrNameLst>
                                      </p:cBhvr>
                                      <p:tavLst>
                                        <p:tav tm="0">
                                          <p:val>
                                            <p:strVal val="0-#ppt_w/2"/>
                                          </p:val>
                                        </p:tav>
                                        <p:tav tm="100000">
                                          <p:val>
                                            <p:strVal val="#ppt_x"/>
                                          </p:val>
                                        </p:tav>
                                      </p:tavLst>
                                    </p:anim>
                                    <p:anim calcmode="lin" valueType="num">
                                      <p:cBhvr additive="base">
                                        <p:cTn id="27" dur="1000" fill="hold"/>
                                        <p:tgtEl>
                                          <p:spTgt spid="3"/>
                                        </p:tgtEl>
                                        <p:attrNameLst>
                                          <p:attrName>ppt_y</p:attrName>
                                        </p:attrNameLst>
                                      </p:cBhvr>
                                      <p:tavLst>
                                        <p:tav tm="0">
                                          <p:val>
                                            <p:strVal val="#ppt_y"/>
                                          </p:val>
                                        </p:tav>
                                        <p:tav tm="100000">
                                          <p:val>
                                            <p:strVal val="#ppt_y"/>
                                          </p:val>
                                        </p:tav>
                                      </p:tavLst>
                                    </p:anim>
                                  </p:childTnLst>
                                </p:cTn>
                              </p:par>
                              <p:par>
                                <p:cTn id="28" presetID="2" presetClass="entr" presetSubtype="8" decel="10000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1000" fill="hold"/>
                                        <p:tgtEl>
                                          <p:spTgt spid="11"/>
                                        </p:tgtEl>
                                        <p:attrNameLst>
                                          <p:attrName>ppt_x</p:attrName>
                                        </p:attrNameLst>
                                      </p:cBhvr>
                                      <p:tavLst>
                                        <p:tav tm="0">
                                          <p:val>
                                            <p:strVal val="0-#ppt_w/2"/>
                                          </p:val>
                                        </p:tav>
                                        <p:tav tm="100000">
                                          <p:val>
                                            <p:strVal val="#ppt_x"/>
                                          </p:val>
                                        </p:tav>
                                      </p:tavLst>
                                    </p:anim>
                                    <p:anim calcmode="lin" valueType="num">
                                      <p:cBhvr additive="base">
                                        <p:cTn id="31"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Upgrades using WSUS</a:t>
            </a:r>
          </a:p>
        </p:txBody>
      </p:sp>
      <p:sp>
        <p:nvSpPr>
          <p:cNvPr id="3" name="Text Placeholder 2"/>
          <p:cNvSpPr>
            <a:spLocks noGrp="1"/>
          </p:cNvSpPr>
          <p:nvPr>
            <p:ph type="body" sz="quarter" idx="10"/>
          </p:nvPr>
        </p:nvSpPr>
        <p:spPr>
          <a:xfrm>
            <a:off x="274638" y="1212850"/>
            <a:ext cx="11887200" cy="4139595"/>
          </a:xfrm>
        </p:spPr>
        <p:txBody>
          <a:bodyPr vert="horz" wrap="square" lIns="146304" tIns="91440" rIns="146304" bIns="91440" rtlCol="0" anchor="t">
            <a:spAutoFit/>
          </a:bodyPr>
          <a:lstStyle/>
          <a:p>
            <a:r>
              <a:rPr lang="EN-US" dirty="0"/>
              <a:t>To Upgrade to Anniversary Update (1607) using WSUS on Windows Server 2012 R2</a:t>
            </a:r>
          </a:p>
          <a:p>
            <a:pPr lvl="2">
              <a:lnSpc>
                <a:spcPct val="100000"/>
              </a:lnSpc>
              <a:spcBef>
                <a:spcPts val="600"/>
              </a:spcBef>
              <a:spcAft>
                <a:spcPts val="600"/>
              </a:spcAft>
            </a:pPr>
            <a:endParaRPr lang="EN-US" sz="2400" dirty="0"/>
          </a:p>
          <a:p>
            <a:pPr marL="571500" lvl="2" indent="-342900">
              <a:lnSpc>
                <a:spcPct val="100000"/>
              </a:lnSpc>
              <a:spcBef>
                <a:spcPts val="600"/>
              </a:spcBef>
              <a:spcAft>
                <a:spcPts val="600"/>
              </a:spcAft>
              <a:buFont typeface="Arial" panose="020B0604020202020204" pitchFamily="34" charset="0"/>
              <a:buChar char="•"/>
            </a:pPr>
            <a:r>
              <a:rPr lang="EN-US" sz="2400" dirty="0"/>
              <a:t>Download and install </a:t>
            </a:r>
            <a:r>
              <a:rPr lang="EN-US" sz="2400" dirty="0">
                <a:solidFill>
                  <a:srgbClr val="0078D7"/>
                </a:solidFill>
              </a:rPr>
              <a:t>KB 3159706 </a:t>
            </a:r>
            <a:r>
              <a:rPr lang="EN-US" sz="2400" dirty="0"/>
              <a:t>on Windows Server 2012 and Server 2012 R2</a:t>
            </a:r>
          </a:p>
          <a:p>
            <a:pPr lvl="3">
              <a:lnSpc>
                <a:spcPct val="100000"/>
              </a:lnSpc>
              <a:spcBef>
                <a:spcPts val="600"/>
              </a:spcBef>
              <a:spcAft>
                <a:spcPts val="600"/>
              </a:spcAft>
            </a:pPr>
            <a:r>
              <a:rPr lang="EN-US" sz="2200" i="1" dirty="0"/>
              <a:t>(Prepares WSUS to decrypt ESD Update Packages and installs KB 3095113 hot-fix to prevent database corruption)</a:t>
            </a:r>
          </a:p>
          <a:p>
            <a:pPr marL="571500" lvl="2" indent="-342900">
              <a:lnSpc>
                <a:spcPct val="100000"/>
              </a:lnSpc>
              <a:spcBef>
                <a:spcPts val="600"/>
              </a:spcBef>
              <a:spcAft>
                <a:spcPts val="600"/>
              </a:spcAft>
              <a:buFont typeface="Arial" panose="020B0604020202020204" pitchFamily="34" charset="0"/>
              <a:buChar char="•"/>
            </a:pPr>
            <a:r>
              <a:rPr lang="EN-US" sz="2400" dirty="0"/>
              <a:t>Enable </a:t>
            </a:r>
            <a:r>
              <a:rPr lang="EN-US" sz="2400" dirty="0">
                <a:solidFill>
                  <a:srgbClr val="0078D7"/>
                </a:solidFill>
              </a:rPr>
              <a:t>HTTP Activation </a:t>
            </a:r>
            <a:r>
              <a:rPr lang="EN-US" sz="2400" dirty="0"/>
              <a:t>in Server Manager Roles and Features</a:t>
            </a:r>
          </a:p>
          <a:p>
            <a:pPr marL="571500" lvl="2" indent="-342900">
              <a:lnSpc>
                <a:spcPct val="100000"/>
              </a:lnSpc>
              <a:spcBef>
                <a:spcPts val="600"/>
              </a:spcBef>
              <a:spcAft>
                <a:spcPts val="600"/>
              </a:spcAft>
              <a:buFont typeface="Arial" panose="020B0604020202020204" pitchFamily="34" charset="0"/>
              <a:buChar char="•"/>
            </a:pPr>
            <a:r>
              <a:rPr lang="EN-US" sz="2400" dirty="0"/>
              <a:t>Update web.config to bind new service (Details in KB)</a:t>
            </a:r>
          </a:p>
        </p:txBody>
      </p:sp>
      <p:pic>
        <p:nvPicPr>
          <p:cNvPr id="4" name="Picture 3"/>
          <p:cNvPicPr>
            <a:picLocks noChangeAspect="1"/>
          </p:cNvPicPr>
          <p:nvPr/>
        </p:nvPicPr>
        <p:blipFill>
          <a:blip r:embed="rId3"/>
          <a:stretch>
            <a:fillRect/>
          </a:stretch>
        </p:blipFill>
        <p:spPr>
          <a:xfrm>
            <a:off x="9723437" y="124188"/>
            <a:ext cx="2608738" cy="526053"/>
          </a:xfrm>
          <a:prstGeom prst="rect">
            <a:avLst/>
          </a:prstGeom>
        </p:spPr>
      </p:pic>
      <p:sp>
        <p:nvSpPr>
          <p:cNvPr id="5" name="Rectangle 4"/>
          <p:cNvSpPr/>
          <p:nvPr/>
        </p:nvSpPr>
        <p:spPr bwMode="auto">
          <a:xfrm>
            <a:off x="9686385" y="352455"/>
            <a:ext cx="959072" cy="354300"/>
          </a:xfrm>
          <a:prstGeom prst="rect">
            <a:avLst/>
          </a:prstGeom>
          <a:noFill/>
          <a:ln w="762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22070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622256"/>
          </a:xfrm>
        </p:spPr>
        <p:txBody>
          <a:bodyPr/>
          <a:lstStyle/>
          <a:p>
            <a:r>
              <a:rPr lang="en-US" dirty="0"/>
              <a:t>Moving In-place lab</a:t>
            </a:r>
            <a:br>
              <a:rPr lang="en-US" dirty="0"/>
            </a:br>
            <a:br>
              <a:rPr lang="en-US" dirty="0"/>
            </a:br>
            <a:r>
              <a:rPr lang="en-US" sz="3200" dirty="0"/>
              <a:t>Module 01-10:  Perform an In-Place upgrade using MDT 2013 Update 2 </a:t>
            </a:r>
          </a:p>
        </p:txBody>
      </p:sp>
    </p:spTree>
    <p:extLst>
      <p:ext uri="{BB962C8B-B14F-4D97-AF65-F5344CB8AC3E}">
        <p14:creationId xmlns:p14="http://schemas.microsoft.com/office/powerpoint/2010/main" val="247194305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4C34C91-D761-4653-B4A8-D2B297A93954}" vid="{FD8CDD81-C58F-44BA-9199-FB28CC2F61B4}"/>
    </a:ext>
  </a:ext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4C34C91-D761-4653-B4A8-D2B297A93954}" vid="{6DAFF277-0ABD-4843-9581-151AC106FCAB}"/>
    </a:ext>
  </a:extLst>
</a:theme>
</file>

<file path=ppt/theme/theme3.xml><?xml version="1.0" encoding="utf-8"?>
<a:theme xmlns:a="http://schemas.openxmlformats.org/drawingml/2006/main" name="1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TS-FY17-Series-Template" id="{6F2FF151-8531-46B0-9C44-88B749258C49}" vid="{66EC7A5A-966D-422E-BC06-76ED707B39C6}"/>
    </a:ext>
  </a:extLst>
</a:theme>
</file>

<file path=ppt/theme/theme4.xml><?xml version="1.0" encoding="utf-8"?>
<a:theme xmlns:a="http://schemas.openxmlformats.org/drawingml/2006/main" name="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D57C825D-88C0-4D5C-9EB0-698000DB3211}" vid="{7A93A737-657E-480E-9E6E-722918DBBA5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277279579A0454B857F5303129CCB60" ma:contentTypeVersion="4" ma:contentTypeDescription="Create a new document." ma:contentTypeScope="" ma:versionID="182caf5a2de310c7b894f3ebd0cf3205">
  <xsd:schema xmlns:xsd="http://www.w3.org/2001/XMLSchema" xmlns:xs="http://www.w3.org/2001/XMLSchema" xmlns:p="http://schemas.microsoft.com/office/2006/metadata/properties" xmlns:ns2="4a531b04-6090-4f07-81d2-e7d9285f981d" targetNamespace="http://schemas.microsoft.com/office/2006/metadata/properties" ma:root="true" ma:fieldsID="b7c562f2df7134a4b91f92869e819523" ns2:_="">
    <xsd:import namespace="4a531b04-6090-4f07-81d2-e7d9285f981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531b04-6090-4f07-81d2-e7d9285f981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2006/documentManagement/types"/>
    <ds:schemaRef ds:uri="4a531b04-6090-4f07-81d2-e7d9285f981d"/>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1EDCE20-8C51-4B8B-B1DF-76D35FE8D9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531b04-6090-4f07-81d2-e7d9285f98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WTS-FY17-Series-Template</Template>
  <TotalTime>0</TotalTime>
  <Words>9562</Words>
  <Application>Microsoft Office PowerPoint</Application>
  <PresentationFormat>Custom</PresentationFormat>
  <Paragraphs>1365</Paragraphs>
  <Slides>76</Slides>
  <Notes>50</Notes>
  <HiddenSlides>0</HiddenSlides>
  <MMClips>1</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2</vt:i4>
      </vt:variant>
      <vt:variant>
        <vt:lpstr>Slide Titles</vt:lpstr>
      </vt:variant>
      <vt:variant>
        <vt:i4>76</vt:i4>
      </vt:variant>
    </vt:vector>
  </HeadingPairs>
  <TitlesOfParts>
    <vt:vector size="92" baseType="lpstr">
      <vt:lpstr>Arial</vt:lpstr>
      <vt:lpstr>Arial Unicode MS</vt:lpstr>
      <vt:lpstr>Calibri</vt:lpstr>
      <vt:lpstr>Consolas</vt:lpstr>
      <vt:lpstr>Segoe UI</vt:lpstr>
      <vt:lpstr>Segoe UI Light</vt:lpstr>
      <vt:lpstr>Segoe UI Semibold</vt:lpstr>
      <vt:lpstr>Segoe UI Semilight</vt:lpstr>
      <vt:lpstr>Wingdings</vt:lpstr>
      <vt:lpstr>Wingdings 2</vt:lpstr>
      <vt:lpstr>WHITE TEMPLATE</vt:lpstr>
      <vt:lpstr>COLOR TEMPLATE</vt:lpstr>
      <vt:lpstr>1_WHITE TEMPLATE</vt:lpstr>
      <vt:lpstr>Windows 10 Brand Template 16x9</vt:lpstr>
      <vt:lpstr>think-cell Slide</vt:lpstr>
      <vt:lpstr>Worksheet</vt:lpstr>
      <vt:lpstr>Windows Tech Series Deployment Basics</vt:lpstr>
      <vt:lpstr>Agenda</vt:lpstr>
      <vt:lpstr>There are 3 Windows 10 deployment choices for different customer situations</vt:lpstr>
      <vt:lpstr>Moving In-place</vt:lpstr>
      <vt:lpstr>In-place upgrade is the preferred option for enterprises for existing devices</vt:lpstr>
      <vt:lpstr>Moving In-place</vt:lpstr>
      <vt:lpstr>When not to use in-place upgrade?</vt:lpstr>
      <vt:lpstr>Upgrades using WSUS</vt:lpstr>
      <vt:lpstr>Moving In-place lab  Module 01-10:  Perform an In-Place upgrade using MDT 2013 Update 2 </vt:lpstr>
      <vt:lpstr>Provisioning</vt:lpstr>
      <vt:lpstr>Provisioning, not reimaging (for new devices)</vt:lpstr>
      <vt:lpstr>How it works</vt:lpstr>
      <vt:lpstr>What can be Provisioned</vt:lpstr>
      <vt:lpstr>Under the Hood</vt:lpstr>
      <vt:lpstr>Windows ICD Updates for 1607</vt:lpstr>
      <vt:lpstr>Security – Digital Signing</vt:lpstr>
      <vt:lpstr>Provisioning lab  Module 01-12:  Use Windows Imaging and Configuration Designer (WICD) tool to customize an image </vt:lpstr>
      <vt:lpstr>Wipe and Load</vt:lpstr>
      <vt:lpstr>Traditional wipe and reload is still an option</vt:lpstr>
      <vt:lpstr>When to Wipe-and-Load</vt:lpstr>
      <vt:lpstr>Wipe-and-Load Components</vt:lpstr>
      <vt:lpstr>How to Wipe-and-Load</vt:lpstr>
      <vt:lpstr>Other Considerations</vt:lpstr>
      <vt:lpstr>Application Compatibility Testing   Windows as a Service requires a new approach</vt:lpstr>
      <vt:lpstr>Windows Upgrade Assessment Tools</vt:lpstr>
      <vt:lpstr>New Upgrade Analytics Service supports your management of Windows 10 and future upgrades</vt:lpstr>
      <vt:lpstr>Ready for Windows program helps ISVs succeed with Windows 10 AND WaaS </vt:lpstr>
      <vt:lpstr>Hydration</vt:lpstr>
      <vt:lpstr>PowerPoint Presentation</vt:lpstr>
      <vt:lpstr>PowerPoint Presentation</vt:lpstr>
      <vt:lpstr>PowerPoint Presentation</vt:lpstr>
      <vt:lpstr>PowerPoint Presentation</vt:lpstr>
      <vt:lpstr>PowerPoint Presentation</vt:lpstr>
      <vt:lpstr>PowerPoint Presentation</vt:lpstr>
      <vt:lpstr>Enterprise deployment process steps</vt:lpstr>
      <vt:lpstr>Step 1 … Customer Targeting</vt:lpstr>
      <vt:lpstr>Step 2… Deployment Pitch</vt:lpstr>
      <vt:lpstr>Step 3… POC (Accelerate or Self-Serve)</vt:lpstr>
      <vt:lpstr>Step 4… POC Conclusion (Pilot Buy-in)</vt:lpstr>
      <vt:lpstr>Step 5… Develop Deployment Plan and Pilot</vt:lpstr>
      <vt:lpstr>Call to Action (…when you are going to deploy Win10)</vt:lpstr>
      <vt:lpstr>Step 6… Execute Pilot</vt:lpstr>
      <vt:lpstr>Step 7… Security Services Evaluation</vt:lpstr>
      <vt:lpstr>Step 8… Windows-as-a-Service Support Discussion</vt:lpstr>
      <vt:lpstr>Step 9… Pilot Conclusion and Green Light to Extend Deployment</vt:lpstr>
      <vt:lpstr>Step 10… Breadth Deployment Launch</vt:lpstr>
      <vt:lpstr>Step 11 – Post Deployment… Ongoing Windows-as-a-Service Management</vt:lpstr>
      <vt:lpstr>Next steps for you to win with Windows 10</vt:lpstr>
      <vt:lpstr>PowerPoint Presentation</vt:lpstr>
      <vt:lpstr>PowerPoint Presentation</vt:lpstr>
      <vt:lpstr>Windows 10 is your foundation  for services revenue</vt:lpstr>
      <vt:lpstr>Partner revenue… POC, Pilot, SCCM Prep and Deployment Projects</vt:lpstr>
      <vt:lpstr>Partner revenue… POC, Pilot, SCCM Prep and Deployment Projects</vt:lpstr>
      <vt:lpstr>Partner revenue… Device and Accessories HW/SW sale</vt:lpstr>
      <vt:lpstr>Partner revenue… Device and Accessories HW/SW sale</vt:lpstr>
      <vt:lpstr>Partner revenue… New Windows Projects: Security, and Lifecycle  Management</vt:lpstr>
      <vt:lpstr>Partner revenue… New Windows Projects: Security, and Lifecycle  Management</vt:lpstr>
      <vt:lpstr>Partner revenue… Managed Service (Desktop+) as Monthly  Recurring Revenue</vt:lpstr>
      <vt:lpstr>Partner revenue… Managed Service (Desktop+) as Monthly  Recurring Revenue</vt:lpstr>
      <vt:lpstr>Partner revenue… Office 365, EMS and Azure AD:  Implementation and Recurring Revenues</vt:lpstr>
      <vt:lpstr>Partner revenue… Office 365, EMS and Azure AD:  Implementation and Recurring Revenues</vt:lpstr>
      <vt:lpstr>Partner revenue… IP and New Industry Function Scenario Projects</vt:lpstr>
      <vt:lpstr>Partner revenue… IP and New Industry Function Scenario Projects</vt:lpstr>
      <vt:lpstr>Partner transformation and profitability resources: </vt:lpstr>
      <vt:lpstr>PowerPoint Presentation</vt:lpstr>
      <vt:lpstr>Many Windows FY17 partner programs and initiatives</vt:lpstr>
      <vt:lpstr>Accelerate Your Business adds marketing support</vt:lpstr>
      <vt:lpstr>Device Days Plus, the sales training you need  Train resellers on selling Windows 10 Pro devices and how to increase attach rate </vt:lpstr>
      <vt:lpstr>Windows Partner Tech-Series Program, FY17 End-to-end experience (consumption path)</vt:lpstr>
      <vt:lpstr>Windows Accelerate puts Windows 10 Enterprise in customers’ hands to drive adoption</vt:lpstr>
      <vt:lpstr>PowerPoint Presentation</vt:lpstr>
      <vt:lpstr>Ready for Windows program helps ISVs succeed with Windows 10 AND WaaS </vt:lpstr>
      <vt:lpstr>ProWins program adds device incentives and support</vt:lpstr>
      <vt:lpstr>Get proactive security with the Windows Defender ATP Customer Rebate Offer</vt:lpstr>
      <vt:lpstr>Start using Windows 10 – Six steps to activate Internal Use Rights</vt:lpstr>
      <vt:lpstr>Partner resources pave your path to Windows 10 success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Tech Series template</dc:title>
  <dc:subject>&lt;Speech title here&gt;</dc:subject>
  <dc:creator>Dave Field</dc:creator>
  <cp:keywords/>
  <dc:description>Template: Maryfj_x000d_
Formatting:_x000d_
Audience Type:</dc:description>
  <cp:lastModifiedBy>sukpaisan kanjanapiboon</cp:lastModifiedBy>
  <cp:revision>39</cp:revision>
  <dcterms:created xsi:type="dcterms:W3CDTF">2016-07-18T23:01:25Z</dcterms:created>
  <dcterms:modified xsi:type="dcterms:W3CDTF">2017-01-25T02:16:58Z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0x0101004277279579A0454B857F5303129CCB60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